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notesSlides/notesSlide6.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charts/chart6.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0" r:id="rId2"/>
  </p:sldMasterIdLst>
  <p:notesMasterIdLst>
    <p:notesMasterId r:id="rId15"/>
  </p:notesMasterIdLst>
  <p:handoutMasterIdLst>
    <p:handoutMasterId r:id="rId16"/>
  </p:handoutMasterIdLst>
  <p:sldIdLst>
    <p:sldId id="256" r:id="rId3"/>
    <p:sldId id="300" r:id="rId4"/>
    <p:sldId id="314" r:id="rId5"/>
    <p:sldId id="315" r:id="rId6"/>
    <p:sldId id="303" r:id="rId7"/>
    <p:sldId id="316" r:id="rId8"/>
    <p:sldId id="307" r:id="rId9"/>
    <p:sldId id="320" r:id="rId10"/>
    <p:sldId id="318" r:id="rId11"/>
    <p:sldId id="308" r:id="rId12"/>
    <p:sldId id="321" r:id="rId13"/>
    <p:sldId id="313" r:id="rId1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FFDD71"/>
    <a:srgbClr val="0066FF"/>
    <a:srgbClr val="3333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66" autoAdjust="0"/>
    <p:restoredTop sz="82171" autoAdjust="0"/>
  </p:normalViewPr>
  <p:slideViewPr>
    <p:cSldViewPr>
      <p:cViewPr>
        <p:scale>
          <a:sx n="60" d="100"/>
          <a:sy n="60" d="100"/>
        </p:scale>
        <p:origin x="-840" y="130"/>
      </p:cViewPr>
      <p:guideLst>
        <p:guide orient="horz" pos="2160"/>
        <p:guide pos="2880"/>
      </p:guideLst>
    </p:cSldViewPr>
  </p:slideViewPr>
  <p:notesTextViewPr>
    <p:cViewPr>
      <p:scale>
        <a:sx n="100" d="100"/>
        <a:sy n="100" d="100"/>
      </p:scale>
      <p:origin x="0" y="2016"/>
    </p:cViewPr>
  </p:notesTextViewPr>
  <p:sorterViewPr>
    <p:cViewPr>
      <p:scale>
        <a:sx n="100" d="100"/>
        <a:sy n="100" d="100"/>
      </p:scale>
      <p:origin x="0" y="0"/>
    </p:cViewPr>
  </p:sorterViewPr>
  <p:notesViewPr>
    <p:cSldViewPr showGuides="1">
      <p:cViewPr varScale="1">
        <p:scale>
          <a:sx n="51" d="100"/>
          <a:sy n="51" d="100"/>
        </p:scale>
        <p:origin x="-2724" y="-108"/>
      </p:cViewPr>
      <p:guideLst>
        <p:guide orient="horz" pos="3127"/>
        <p:guide pos="2141"/>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1" Type="http://schemas.openxmlformats.org/officeDocument/2006/relationships/oleObject" Target="file:///\\AMSDC1-NA-V518\Robbert.vanZijverden$\Cached\My%20Documents\Robbert\IGU%20-%20Small%20scale%20LNG\SCOUT_IGU%20SSLNG%20article.xlsm"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AMSDC1-NA-V518\Robbert.vanZijverden$\Cached\My%20Documents\Robbert\IGU%20-%20Small%20scale%20LNG\SCOUT_IGU%20SSLNG%20article.xlsm"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AMSDC1-NA-V518\Robbert.vanZijverden$\Cached\My%20Documents\Robbert\IGU%20-%20Small%20scale%20LNG\SCOUT_IGU%20SSLNG%20article.xlsm"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AMSDC1-NA-V518\Robbert.vanZijverden$\Cached\My%20Documents\Robbert\IGU%20-%20Small%20scale%20LNG\SCOUT_IGU%20SSLNG%20article.xlsm"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Giovanna.Fiandaca\AppData\Local\Microsoft\Windows\Temporary%20Internet%20Files\Content.Outlook\FSWU0DU1\Graph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Giovanna.Fiandaca\AppData\Local\Microsoft\Windows\Temporary%20Internet%20Files\Content.Outlook\FSWU0DU1\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scatterChart>
        <c:scatterStyle val="lineMarker"/>
        <c:ser>
          <c:idx val="0"/>
          <c:order val="0"/>
          <c:tx>
            <c:strRef>
              <c:f>Batch!$I$34</c:f>
              <c:strCache>
                <c:ptCount val="1"/>
                <c:pt idx="0">
                  <c:v>0.1 mtpa</c:v>
                </c:pt>
              </c:strCache>
            </c:strRef>
          </c:tx>
          <c:spPr>
            <a:ln>
              <a:solidFill>
                <a:schemeClr val="accent2"/>
              </a:solidFill>
            </a:ln>
          </c:spPr>
          <c:marker>
            <c:symbol val="square"/>
            <c:size val="7"/>
            <c:spPr>
              <a:solidFill>
                <a:schemeClr val="accent2"/>
              </a:solidFill>
              <a:ln>
                <a:solidFill>
                  <a:schemeClr val="accent2"/>
                </a:solidFill>
              </a:ln>
            </c:spPr>
          </c:marker>
          <c:xVal>
            <c:numRef>
              <c:f>Batch!$K$26:$T$26</c:f>
              <c:numCache>
                <c:formatCode>General</c:formatCode>
                <c:ptCount val="10"/>
                <c:pt idx="0">
                  <c:v>100</c:v>
                </c:pt>
                <c:pt idx="1">
                  <c:v>200</c:v>
                </c:pt>
                <c:pt idx="2">
                  <c:v>300</c:v>
                </c:pt>
                <c:pt idx="3">
                  <c:v>400</c:v>
                </c:pt>
                <c:pt idx="4">
                  <c:v>500</c:v>
                </c:pt>
                <c:pt idx="5">
                  <c:v>600</c:v>
                </c:pt>
                <c:pt idx="6">
                  <c:v>700</c:v>
                </c:pt>
                <c:pt idx="7">
                  <c:v>800</c:v>
                </c:pt>
                <c:pt idx="8">
                  <c:v>900</c:v>
                </c:pt>
                <c:pt idx="9">
                  <c:v>1000</c:v>
                </c:pt>
              </c:numCache>
            </c:numRef>
          </c:xVal>
          <c:yVal>
            <c:numRef>
              <c:f>Batch!$K$30:$T$30</c:f>
              <c:numCache>
                <c:formatCode>General</c:formatCode>
                <c:ptCount val="10"/>
                <c:pt idx="0">
                  <c:v>1</c:v>
                </c:pt>
                <c:pt idx="1">
                  <c:v>1</c:v>
                </c:pt>
                <c:pt idx="2">
                  <c:v>1</c:v>
                </c:pt>
                <c:pt idx="3">
                  <c:v>1</c:v>
                </c:pt>
                <c:pt idx="4">
                  <c:v>1</c:v>
                </c:pt>
                <c:pt idx="5">
                  <c:v>1</c:v>
                </c:pt>
                <c:pt idx="6">
                  <c:v>1</c:v>
                </c:pt>
                <c:pt idx="7">
                  <c:v>1</c:v>
                </c:pt>
                <c:pt idx="8">
                  <c:v>1</c:v>
                </c:pt>
                <c:pt idx="9">
                  <c:v>1</c:v>
                </c:pt>
              </c:numCache>
            </c:numRef>
          </c:yVal>
        </c:ser>
        <c:ser>
          <c:idx val="1"/>
          <c:order val="1"/>
          <c:tx>
            <c:strRef>
              <c:f>Batch!$I$49</c:f>
              <c:strCache>
                <c:ptCount val="1"/>
                <c:pt idx="0">
                  <c:v>0.3 mtpa</c:v>
                </c:pt>
              </c:strCache>
            </c:strRef>
          </c:tx>
          <c:spPr>
            <a:ln>
              <a:solidFill>
                <a:schemeClr val="accent3"/>
              </a:solidFill>
            </a:ln>
          </c:spPr>
          <c:marker>
            <c:symbol val="triangle"/>
            <c:size val="7"/>
            <c:spPr>
              <a:solidFill>
                <a:schemeClr val="accent3"/>
              </a:solidFill>
              <a:ln>
                <a:solidFill>
                  <a:schemeClr val="accent3"/>
                </a:solidFill>
              </a:ln>
            </c:spPr>
          </c:marker>
          <c:xVal>
            <c:numRef>
              <c:f>Batch!$K$41:$T$41</c:f>
              <c:numCache>
                <c:formatCode>General</c:formatCode>
                <c:ptCount val="10"/>
                <c:pt idx="0">
                  <c:v>100</c:v>
                </c:pt>
                <c:pt idx="1">
                  <c:v>200</c:v>
                </c:pt>
                <c:pt idx="2">
                  <c:v>300</c:v>
                </c:pt>
                <c:pt idx="3">
                  <c:v>400</c:v>
                </c:pt>
                <c:pt idx="4">
                  <c:v>500</c:v>
                </c:pt>
                <c:pt idx="5">
                  <c:v>600</c:v>
                </c:pt>
                <c:pt idx="6">
                  <c:v>700</c:v>
                </c:pt>
                <c:pt idx="7">
                  <c:v>800</c:v>
                </c:pt>
                <c:pt idx="8">
                  <c:v>900</c:v>
                </c:pt>
                <c:pt idx="9">
                  <c:v>1000</c:v>
                </c:pt>
              </c:numCache>
            </c:numRef>
          </c:xVal>
          <c:yVal>
            <c:numRef>
              <c:f>Batch!$K$45:$T$45</c:f>
              <c:numCache>
                <c:formatCode>General</c:formatCode>
                <c:ptCount val="10"/>
                <c:pt idx="0">
                  <c:v>1</c:v>
                </c:pt>
                <c:pt idx="1">
                  <c:v>1</c:v>
                </c:pt>
                <c:pt idx="2">
                  <c:v>2</c:v>
                </c:pt>
                <c:pt idx="3">
                  <c:v>2</c:v>
                </c:pt>
                <c:pt idx="4">
                  <c:v>2</c:v>
                </c:pt>
                <c:pt idx="5">
                  <c:v>2</c:v>
                </c:pt>
                <c:pt idx="6">
                  <c:v>2</c:v>
                </c:pt>
                <c:pt idx="7">
                  <c:v>3</c:v>
                </c:pt>
                <c:pt idx="8">
                  <c:v>3</c:v>
                </c:pt>
                <c:pt idx="9">
                  <c:v>3</c:v>
                </c:pt>
              </c:numCache>
            </c:numRef>
          </c:yVal>
        </c:ser>
        <c:ser>
          <c:idx val="2"/>
          <c:order val="2"/>
          <c:tx>
            <c:strRef>
              <c:f>Batch!$I$64</c:f>
              <c:strCache>
                <c:ptCount val="1"/>
                <c:pt idx="0">
                  <c:v>0.5 mtpa</c:v>
                </c:pt>
              </c:strCache>
            </c:strRef>
          </c:tx>
          <c:spPr>
            <a:ln>
              <a:solidFill>
                <a:schemeClr val="accent4"/>
              </a:solidFill>
            </a:ln>
          </c:spPr>
          <c:marker>
            <c:symbol val="circle"/>
            <c:size val="7"/>
            <c:spPr>
              <a:solidFill>
                <a:schemeClr val="accent4"/>
              </a:solidFill>
              <a:ln>
                <a:solidFill>
                  <a:srgbClr val="8064A2"/>
                </a:solidFill>
              </a:ln>
            </c:spPr>
          </c:marker>
          <c:xVal>
            <c:numRef>
              <c:f>Batch!$K$56:$T$56</c:f>
              <c:numCache>
                <c:formatCode>General</c:formatCode>
                <c:ptCount val="10"/>
                <c:pt idx="0">
                  <c:v>100</c:v>
                </c:pt>
                <c:pt idx="1">
                  <c:v>200</c:v>
                </c:pt>
                <c:pt idx="2">
                  <c:v>300</c:v>
                </c:pt>
                <c:pt idx="3">
                  <c:v>400</c:v>
                </c:pt>
                <c:pt idx="4">
                  <c:v>500</c:v>
                </c:pt>
                <c:pt idx="5">
                  <c:v>600</c:v>
                </c:pt>
                <c:pt idx="6">
                  <c:v>700</c:v>
                </c:pt>
                <c:pt idx="7">
                  <c:v>800</c:v>
                </c:pt>
                <c:pt idx="8">
                  <c:v>900</c:v>
                </c:pt>
                <c:pt idx="9">
                  <c:v>1000</c:v>
                </c:pt>
              </c:numCache>
            </c:numRef>
          </c:xVal>
          <c:yVal>
            <c:numRef>
              <c:f>Batch!$K$60:$T$60</c:f>
              <c:numCache>
                <c:formatCode>General</c:formatCode>
                <c:ptCount val="10"/>
                <c:pt idx="0">
                  <c:v>2</c:v>
                </c:pt>
                <c:pt idx="1">
                  <c:v>2</c:v>
                </c:pt>
                <c:pt idx="2">
                  <c:v>2</c:v>
                </c:pt>
                <c:pt idx="3">
                  <c:v>3</c:v>
                </c:pt>
                <c:pt idx="4">
                  <c:v>3</c:v>
                </c:pt>
                <c:pt idx="5">
                  <c:v>3</c:v>
                </c:pt>
                <c:pt idx="6">
                  <c:v>4</c:v>
                </c:pt>
                <c:pt idx="7">
                  <c:v>4</c:v>
                </c:pt>
                <c:pt idx="8">
                  <c:v>5</c:v>
                </c:pt>
                <c:pt idx="9">
                  <c:v>5</c:v>
                </c:pt>
              </c:numCache>
            </c:numRef>
          </c:yVal>
        </c:ser>
        <c:ser>
          <c:idx val="3"/>
          <c:order val="3"/>
          <c:tx>
            <c:strRef>
              <c:f>Batch!$I$79</c:f>
              <c:strCache>
                <c:ptCount val="1"/>
                <c:pt idx="0">
                  <c:v>1.0 mtpa</c:v>
                </c:pt>
              </c:strCache>
            </c:strRef>
          </c:tx>
          <c:spPr>
            <a:ln>
              <a:solidFill>
                <a:schemeClr val="accent6"/>
              </a:solidFill>
            </a:ln>
          </c:spPr>
          <c:marker>
            <c:symbol val="star"/>
            <c:size val="7"/>
            <c:spPr>
              <a:solidFill>
                <a:schemeClr val="accent6"/>
              </a:solidFill>
              <a:ln>
                <a:solidFill>
                  <a:srgbClr val="F79646"/>
                </a:solidFill>
              </a:ln>
            </c:spPr>
          </c:marker>
          <c:xVal>
            <c:numRef>
              <c:f>Batch!$K$71:$T$71</c:f>
              <c:numCache>
                <c:formatCode>General</c:formatCode>
                <c:ptCount val="10"/>
                <c:pt idx="0">
                  <c:v>100</c:v>
                </c:pt>
                <c:pt idx="1">
                  <c:v>200</c:v>
                </c:pt>
                <c:pt idx="2">
                  <c:v>300</c:v>
                </c:pt>
                <c:pt idx="3">
                  <c:v>400</c:v>
                </c:pt>
                <c:pt idx="4">
                  <c:v>500</c:v>
                </c:pt>
                <c:pt idx="5">
                  <c:v>600</c:v>
                </c:pt>
                <c:pt idx="6">
                  <c:v>700</c:v>
                </c:pt>
                <c:pt idx="7">
                  <c:v>800</c:v>
                </c:pt>
                <c:pt idx="8">
                  <c:v>900</c:v>
                </c:pt>
                <c:pt idx="9">
                  <c:v>1000</c:v>
                </c:pt>
              </c:numCache>
            </c:numRef>
          </c:xVal>
          <c:yVal>
            <c:numRef>
              <c:f>Batch!$K$75:$T$75</c:f>
              <c:numCache>
                <c:formatCode>General</c:formatCode>
                <c:ptCount val="10"/>
                <c:pt idx="0">
                  <c:v>3</c:v>
                </c:pt>
                <c:pt idx="1">
                  <c:v>3</c:v>
                </c:pt>
                <c:pt idx="2">
                  <c:v>4</c:v>
                </c:pt>
                <c:pt idx="3">
                  <c:v>5</c:v>
                </c:pt>
                <c:pt idx="4">
                  <c:v>5</c:v>
                </c:pt>
                <c:pt idx="5">
                  <c:v>6</c:v>
                </c:pt>
                <c:pt idx="6">
                  <c:v>7</c:v>
                </c:pt>
                <c:pt idx="7">
                  <c:v>7</c:v>
                </c:pt>
                <c:pt idx="8">
                  <c:v>8</c:v>
                </c:pt>
                <c:pt idx="9">
                  <c:v>9</c:v>
                </c:pt>
              </c:numCache>
            </c:numRef>
          </c:yVal>
        </c:ser>
        <c:axId val="141205504"/>
        <c:axId val="141207808"/>
      </c:scatterChart>
      <c:valAx>
        <c:axId val="141205504"/>
        <c:scaling>
          <c:orientation val="minMax"/>
          <c:max val="1000"/>
        </c:scaling>
        <c:axPos val="b"/>
        <c:title>
          <c:tx>
            <c:strRef>
              <c:f>Batch!$H$26</c:f>
              <c:strCache>
                <c:ptCount val="1"/>
                <c:pt idx="0">
                  <c:v>Distance [km]</c:v>
                </c:pt>
              </c:strCache>
            </c:strRef>
          </c:tx>
          <c:layout/>
        </c:title>
        <c:numFmt formatCode="General" sourceLinked="1"/>
        <c:tickLblPos val="nextTo"/>
        <c:crossAx val="141207808"/>
        <c:crosses val="autoZero"/>
        <c:crossBetween val="midCat"/>
      </c:valAx>
      <c:valAx>
        <c:axId val="141207808"/>
        <c:scaling>
          <c:orientation val="minMax"/>
        </c:scaling>
        <c:axPos val="l"/>
        <c:majorGridlines/>
        <c:title>
          <c:tx>
            <c:strRef>
              <c:f>Batch!$H$30</c:f>
              <c:strCache>
                <c:ptCount val="1"/>
                <c:pt idx="0">
                  <c:v>Fleet requirerements [#]</c:v>
                </c:pt>
              </c:strCache>
            </c:strRef>
          </c:tx>
          <c:layout/>
          <c:txPr>
            <a:bodyPr rot="-5400000" vert="horz"/>
            <a:lstStyle/>
            <a:p>
              <a:pPr>
                <a:defRPr/>
              </a:pPr>
              <a:endParaRPr lang="en-US"/>
            </a:p>
          </c:txPr>
        </c:title>
        <c:numFmt formatCode="General" sourceLinked="1"/>
        <c:tickLblPos val="nextTo"/>
        <c:crossAx val="141205504"/>
        <c:crosses val="autoZero"/>
        <c:crossBetween val="midCat"/>
      </c:valAx>
      <c:spPr>
        <a:ln>
          <a:noFill/>
        </a:ln>
      </c:spPr>
    </c:plotArea>
    <c:legend>
      <c:legendPos val="t"/>
      <c:layout/>
    </c:legend>
    <c:plotVisOnly val="1"/>
  </c:chart>
  <c:spPr>
    <a:ln>
      <a:noFill/>
    </a:ln>
  </c:spPr>
  <c:txPr>
    <a:bodyPr/>
    <a:lstStyle/>
    <a:p>
      <a:pPr>
        <a:defRPr sz="14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scatterChart>
        <c:scatterStyle val="lineMarker"/>
        <c:ser>
          <c:idx val="0"/>
          <c:order val="0"/>
          <c:tx>
            <c:strRef>
              <c:f>Batch!$X$34</c:f>
              <c:strCache>
                <c:ptCount val="1"/>
                <c:pt idx="0">
                  <c:v>0.05 mtpa</c:v>
                </c:pt>
              </c:strCache>
            </c:strRef>
          </c:tx>
          <c:xVal>
            <c:numRef>
              <c:f>Batch!$Z$26:$AI$26</c:f>
              <c:numCache>
                <c:formatCode>General</c:formatCode>
                <c:ptCount val="10"/>
                <c:pt idx="0">
                  <c:v>100</c:v>
                </c:pt>
                <c:pt idx="1">
                  <c:v>200</c:v>
                </c:pt>
                <c:pt idx="2">
                  <c:v>300</c:v>
                </c:pt>
                <c:pt idx="3">
                  <c:v>400</c:v>
                </c:pt>
                <c:pt idx="4">
                  <c:v>500</c:v>
                </c:pt>
                <c:pt idx="5">
                  <c:v>600</c:v>
                </c:pt>
                <c:pt idx="6">
                  <c:v>700</c:v>
                </c:pt>
                <c:pt idx="7">
                  <c:v>800</c:v>
                </c:pt>
                <c:pt idx="8">
                  <c:v>900</c:v>
                </c:pt>
                <c:pt idx="9">
                  <c:v>1000</c:v>
                </c:pt>
              </c:numCache>
            </c:numRef>
          </c:xVal>
          <c:yVal>
            <c:numRef>
              <c:f>Batch!$Z$30:$AI$30</c:f>
              <c:numCache>
                <c:formatCode>General</c:formatCode>
                <c:ptCount val="10"/>
                <c:pt idx="0">
                  <c:v>1</c:v>
                </c:pt>
                <c:pt idx="1">
                  <c:v>2</c:v>
                </c:pt>
                <c:pt idx="2">
                  <c:v>2</c:v>
                </c:pt>
                <c:pt idx="3">
                  <c:v>2</c:v>
                </c:pt>
                <c:pt idx="4">
                  <c:v>3</c:v>
                </c:pt>
                <c:pt idx="5">
                  <c:v>3</c:v>
                </c:pt>
                <c:pt idx="6">
                  <c:v>3</c:v>
                </c:pt>
                <c:pt idx="7">
                  <c:v>4</c:v>
                </c:pt>
                <c:pt idx="8">
                  <c:v>4</c:v>
                </c:pt>
                <c:pt idx="9">
                  <c:v>5</c:v>
                </c:pt>
              </c:numCache>
            </c:numRef>
          </c:yVal>
        </c:ser>
        <c:ser>
          <c:idx val="1"/>
          <c:order val="1"/>
          <c:tx>
            <c:strRef>
              <c:f>Batch!$X$49</c:f>
              <c:strCache>
                <c:ptCount val="1"/>
                <c:pt idx="0">
                  <c:v>0.1 mtpa</c:v>
                </c:pt>
              </c:strCache>
            </c:strRef>
          </c:tx>
          <c:xVal>
            <c:numRef>
              <c:f>Batch!$Z$41:$AI$41</c:f>
              <c:numCache>
                <c:formatCode>General</c:formatCode>
                <c:ptCount val="10"/>
                <c:pt idx="0">
                  <c:v>100</c:v>
                </c:pt>
                <c:pt idx="1">
                  <c:v>200</c:v>
                </c:pt>
                <c:pt idx="2">
                  <c:v>300</c:v>
                </c:pt>
                <c:pt idx="3">
                  <c:v>400</c:v>
                </c:pt>
                <c:pt idx="4">
                  <c:v>500</c:v>
                </c:pt>
                <c:pt idx="5">
                  <c:v>600</c:v>
                </c:pt>
                <c:pt idx="6">
                  <c:v>700</c:v>
                </c:pt>
                <c:pt idx="7">
                  <c:v>800</c:v>
                </c:pt>
                <c:pt idx="8">
                  <c:v>900</c:v>
                </c:pt>
                <c:pt idx="9">
                  <c:v>1000</c:v>
                </c:pt>
              </c:numCache>
            </c:numRef>
          </c:xVal>
          <c:yVal>
            <c:numRef>
              <c:f>Batch!$Z$45:$AI$45</c:f>
              <c:numCache>
                <c:formatCode>General</c:formatCode>
                <c:ptCount val="10"/>
                <c:pt idx="0">
                  <c:v>2</c:v>
                </c:pt>
                <c:pt idx="1">
                  <c:v>3</c:v>
                </c:pt>
                <c:pt idx="2">
                  <c:v>3</c:v>
                </c:pt>
                <c:pt idx="3">
                  <c:v>4</c:v>
                </c:pt>
                <c:pt idx="4">
                  <c:v>5</c:v>
                </c:pt>
                <c:pt idx="5">
                  <c:v>5</c:v>
                </c:pt>
                <c:pt idx="6">
                  <c:v>6</c:v>
                </c:pt>
                <c:pt idx="7">
                  <c:v>7</c:v>
                </c:pt>
                <c:pt idx="8">
                  <c:v>8</c:v>
                </c:pt>
                <c:pt idx="9">
                  <c:v>8</c:v>
                </c:pt>
              </c:numCache>
            </c:numRef>
          </c:yVal>
        </c:ser>
        <c:ser>
          <c:idx val="2"/>
          <c:order val="2"/>
          <c:tx>
            <c:strRef>
              <c:f>Batch!$X$64</c:f>
              <c:strCache>
                <c:ptCount val="1"/>
                <c:pt idx="0">
                  <c:v>0.3 mtpa</c:v>
                </c:pt>
              </c:strCache>
            </c:strRef>
          </c:tx>
          <c:xVal>
            <c:numRef>
              <c:f>Batch!$Z$56:$AI$56</c:f>
              <c:numCache>
                <c:formatCode>General</c:formatCode>
                <c:ptCount val="10"/>
                <c:pt idx="0">
                  <c:v>100</c:v>
                </c:pt>
                <c:pt idx="1">
                  <c:v>200</c:v>
                </c:pt>
                <c:pt idx="2">
                  <c:v>300</c:v>
                </c:pt>
                <c:pt idx="3">
                  <c:v>400</c:v>
                </c:pt>
                <c:pt idx="4">
                  <c:v>500</c:v>
                </c:pt>
                <c:pt idx="5">
                  <c:v>600</c:v>
                </c:pt>
                <c:pt idx="6">
                  <c:v>700</c:v>
                </c:pt>
                <c:pt idx="7">
                  <c:v>800</c:v>
                </c:pt>
                <c:pt idx="8">
                  <c:v>900</c:v>
                </c:pt>
                <c:pt idx="9">
                  <c:v>1000</c:v>
                </c:pt>
              </c:numCache>
            </c:numRef>
          </c:xVal>
          <c:yVal>
            <c:numRef>
              <c:f>Batch!$Z$60:$AI$60</c:f>
              <c:numCache>
                <c:formatCode>General</c:formatCode>
                <c:ptCount val="10"/>
                <c:pt idx="0">
                  <c:v>5</c:v>
                </c:pt>
                <c:pt idx="1">
                  <c:v>7</c:v>
                </c:pt>
                <c:pt idx="2">
                  <c:v>9</c:v>
                </c:pt>
                <c:pt idx="3">
                  <c:v>11</c:v>
                </c:pt>
                <c:pt idx="4">
                  <c:v>13</c:v>
                </c:pt>
                <c:pt idx="5">
                  <c:v>15</c:v>
                </c:pt>
                <c:pt idx="6">
                  <c:v>17</c:v>
                </c:pt>
                <c:pt idx="7">
                  <c:v>19</c:v>
                </c:pt>
                <c:pt idx="8">
                  <c:v>21</c:v>
                </c:pt>
                <c:pt idx="9">
                  <c:v>23</c:v>
                </c:pt>
              </c:numCache>
            </c:numRef>
          </c:yVal>
        </c:ser>
        <c:ser>
          <c:idx val="3"/>
          <c:order val="3"/>
          <c:tx>
            <c:strRef>
              <c:f>Batch!$X$79</c:f>
              <c:strCache>
                <c:ptCount val="1"/>
                <c:pt idx="0">
                  <c:v>0.5 mtpa</c:v>
                </c:pt>
              </c:strCache>
            </c:strRef>
          </c:tx>
          <c:marker>
            <c:symbol val="circle"/>
            <c:size val="7"/>
          </c:marker>
          <c:xVal>
            <c:numRef>
              <c:f>Batch!$Z$71:$AI$71</c:f>
              <c:numCache>
                <c:formatCode>General</c:formatCode>
                <c:ptCount val="10"/>
                <c:pt idx="0">
                  <c:v>100</c:v>
                </c:pt>
                <c:pt idx="1">
                  <c:v>200</c:v>
                </c:pt>
                <c:pt idx="2">
                  <c:v>300</c:v>
                </c:pt>
                <c:pt idx="3">
                  <c:v>400</c:v>
                </c:pt>
                <c:pt idx="4">
                  <c:v>500</c:v>
                </c:pt>
                <c:pt idx="5">
                  <c:v>600</c:v>
                </c:pt>
                <c:pt idx="6">
                  <c:v>700</c:v>
                </c:pt>
                <c:pt idx="7">
                  <c:v>800</c:v>
                </c:pt>
                <c:pt idx="8">
                  <c:v>900</c:v>
                </c:pt>
                <c:pt idx="9">
                  <c:v>1000</c:v>
                </c:pt>
              </c:numCache>
            </c:numRef>
          </c:xVal>
          <c:yVal>
            <c:numRef>
              <c:f>Batch!$Z$75:$AI$75</c:f>
              <c:numCache>
                <c:formatCode>General</c:formatCode>
                <c:ptCount val="10"/>
                <c:pt idx="0">
                  <c:v>8</c:v>
                </c:pt>
                <c:pt idx="1">
                  <c:v>11</c:v>
                </c:pt>
                <c:pt idx="2">
                  <c:v>15</c:v>
                </c:pt>
                <c:pt idx="3">
                  <c:v>18</c:v>
                </c:pt>
                <c:pt idx="4">
                  <c:v>21</c:v>
                </c:pt>
                <c:pt idx="5">
                  <c:v>25</c:v>
                </c:pt>
                <c:pt idx="6">
                  <c:v>28</c:v>
                </c:pt>
                <c:pt idx="7">
                  <c:v>31</c:v>
                </c:pt>
                <c:pt idx="8">
                  <c:v>35</c:v>
                </c:pt>
                <c:pt idx="9">
                  <c:v>38</c:v>
                </c:pt>
              </c:numCache>
            </c:numRef>
          </c:yVal>
        </c:ser>
        <c:axId val="139870592"/>
        <c:axId val="139872128"/>
      </c:scatterChart>
      <c:valAx>
        <c:axId val="139870592"/>
        <c:scaling>
          <c:orientation val="minMax"/>
          <c:max val="1000"/>
        </c:scaling>
        <c:axPos val="b"/>
        <c:numFmt formatCode="General" sourceLinked="1"/>
        <c:tickLblPos val="nextTo"/>
        <c:crossAx val="139872128"/>
        <c:crosses val="autoZero"/>
        <c:crossBetween val="midCat"/>
      </c:valAx>
      <c:valAx>
        <c:axId val="139872128"/>
        <c:scaling>
          <c:orientation val="minMax"/>
        </c:scaling>
        <c:axPos val="l"/>
        <c:majorGridlines/>
        <c:title>
          <c:tx>
            <c:strRef>
              <c:f>Batch!$H$30</c:f>
              <c:strCache>
                <c:ptCount val="1"/>
                <c:pt idx="0">
                  <c:v>Fleet requirerements [#]</c:v>
                </c:pt>
              </c:strCache>
            </c:strRef>
          </c:tx>
          <c:layout/>
          <c:txPr>
            <a:bodyPr rot="-5400000" vert="horz"/>
            <a:lstStyle/>
            <a:p>
              <a:pPr>
                <a:defRPr/>
              </a:pPr>
              <a:endParaRPr lang="en-US"/>
            </a:p>
          </c:txPr>
        </c:title>
        <c:numFmt formatCode="General" sourceLinked="1"/>
        <c:tickLblPos val="nextTo"/>
        <c:crossAx val="139870592"/>
        <c:crosses val="autoZero"/>
        <c:crossBetween val="midCat"/>
      </c:valAx>
    </c:plotArea>
    <c:legend>
      <c:legendPos val="t"/>
      <c:layout/>
    </c:legend>
    <c:plotVisOnly val="1"/>
  </c:chart>
  <c:spPr>
    <a:ln>
      <a:noFill/>
    </a:ln>
  </c:spPr>
  <c:txPr>
    <a:bodyPr/>
    <a:lstStyle/>
    <a:p>
      <a:pPr>
        <a:defRPr sz="14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scatterChart>
        <c:scatterStyle val="lineMarker"/>
        <c:ser>
          <c:idx val="0"/>
          <c:order val="0"/>
          <c:tx>
            <c:strRef>
              <c:f>Batch!$I$34</c:f>
              <c:strCache>
                <c:ptCount val="1"/>
                <c:pt idx="0">
                  <c:v>0.1 mtpa</c:v>
                </c:pt>
              </c:strCache>
            </c:strRef>
          </c:tx>
          <c:spPr>
            <a:ln>
              <a:solidFill>
                <a:schemeClr val="accent2"/>
              </a:solidFill>
            </a:ln>
          </c:spPr>
          <c:marker>
            <c:symbol val="square"/>
            <c:size val="7"/>
            <c:spPr>
              <a:solidFill>
                <a:schemeClr val="accent2"/>
              </a:solidFill>
              <a:ln>
                <a:solidFill>
                  <a:schemeClr val="accent2"/>
                </a:solidFill>
              </a:ln>
            </c:spPr>
          </c:marker>
          <c:xVal>
            <c:numRef>
              <c:f>Batch!$K$26:$T$26</c:f>
              <c:numCache>
                <c:formatCode>General</c:formatCode>
                <c:ptCount val="10"/>
                <c:pt idx="0">
                  <c:v>100</c:v>
                </c:pt>
                <c:pt idx="1">
                  <c:v>200</c:v>
                </c:pt>
                <c:pt idx="2">
                  <c:v>300</c:v>
                </c:pt>
                <c:pt idx="3">
                  <c:v>400</c:v>
                </c:pt>
                <c:pt idx="4">
                  <c:v>500</c:v>
                </c:pt>
                <c:pt idx="5">
                  <c:v>600</c:v>
                </c:pt>
                <c:pt idx="6">
                  <c:v>700</c:v>
                </c:pt>
                <c:pt idx="7">
                  <c:v>800</c:v>
                </c:pt>
                <c:pt idx="8">
                  <c:v>900</c:v>
                </c:pt>
                <c:pt idx="9">
                  <c:v>1000</c:v>
                </c:pt>
              </c:numCache>
            </c:numRef>
          </c:xVal>
          <c:yVal>
            <c:numRef>
              <c:f>Batch!$K$30:$T$30</c:f>
              <c:numCache>
                <c:formatCode>General</c:formatCode>
                <c:ptCount val="10"/>
                <c:pt idx="0">
                  <c:v>1</c:v>
                </c:pt>
                <c:pt idx="1">
                  <c:v>1</c:v>
                </c:pt>
                <c:pt idx="2">
                  <c:v>1</c:v>
                </c:pt>
                <c:pt idx="3">
                  <c:v>1</c:v>
                </c:pt>
                <c:pt idx="4">
                  <c:v>1</c:v>
                </c:pt>
                <c:pt idx="5">
                  <c:v>1</c:v>
                </c:pt>
                <c:pt idx="6">
                  <c:v>1</c:v>
                </c:pt>
                <c:pt idx="7">
                  <c:v>1</c:v>
                </c:pt>
                <c:pt idx="8">
                  <c:v>1</c:v>
                </c:pt>
                <c:pt idx="9">
                  <c:v>1</c:v>
                </c:pt>
              </c:numCache>
            </c:numRef>
          </c:yVal>
        </c:ser>
        <c:ser>
          <c:idx val="1"/>
          <c:order val="1"/>
          <c:tx>
            <c:strRef>
              <c:f>Batch!$I$49</c:f>
              <c:strCache>
                <c:ptCount val="1"/>
                <c:pt idx="0">
                  <c:v>0.3 mtpa</c:v>
                </c:pt>
              </c:strCache>
            </c:strRef>
          </c:tx>
          <c:spPr>
            <a:ln>
              <a:solidFill>
                <a:schemeClr val="accent3"/>
              </a:solidFill>
            </a:ln>
          </c:spPr>
          <c:marker>
            <c:symbol val="triangle"/>
            <c:size val="7"/>
            <c:spPr>
              <a:solidFill>
                <a:schemeClr val="accent3"/>
              </a:solidFill>
              <a:ln>
                <a:solidFill>
                  <a:schemeClr val="accent3"/>
                </a:solidFill>
              </a:ln>
            </c:spPr>
          </c:marker>
          <c:xVal>
            <c:numRef>
              <c:f>Batch!$K$41:$T$41</c:f>
              <c:numCache>
                <c:formatCode>General</c:formatCode>
                <c:ptCount val="10"/>
                <c:pt idx="0">
                  <c:v>100</c:v>
                </c:pt>
                <c:pt idx="1">
                  <c:v>200</c:v>
                </c:pt>
                <c:pt idx="2">
                  <c:v>300</c:v>
                </c:pt>
                <c:pt idx="3">
                  <c:v>400</c:v>
                </c:pt>
                <c:pt idx="4">
                  <c:v>500</c:v>
                </c:pt>
                <c:pt idx="5">
                  <c:v>600</c:v>
                </c:pt>
                <c:pt idx="6">
                  <c:v>700</c:v>
                </c:pt>
                <c:pt idx="7">
                  <c:v>800</c:v>
                </c:pt>
                <c:pt idx="8">
                  <c:v>900</c:v>
                </c:pt>
                <c:pt idx="9">
                  <c:v>1000</c:v>
                </c:pt>
              </c:numCache>
            </c:numRef>
          </c:xVal>
          <c:yVal>
            <c:numRef>
              <c:f>Batch!$K$45:$T$45</c:f>
              <c:numCache>
                <c:formatCode>General</c:formatCode>
                <c:ptCount val="10"/>
                <c:pt idx="0">
                  <c:v>1</c:v>
                </c:pt>
                <c:pt idx="1">
                  <c:v>1</c:v>
                </c:pt>
                <c:pt idx="2">
                  <c:v>2</c:v>
                </c:pt>
                <c:pt idx="3">
                  <c:v>2</c:v>
                </c:pt>
                <c:pt idx="4">
                  <c:v>2</c:v>
                </c:pt>
                <c:pt idx="5">
                  <c:v>2</c:v>
                </c:pt>
                <c:pt idx="6">
                  <c:v>2</c:v>
                </c:pt>
                <c:pt idx="7">
                  <c:v>3</c:v>
                </c:pt>
                <c:pt idx="8">
                  <c:v>3</c:v>
                </c:pt>
                <c:pt idx="9">
                  <c:v>3</c:v>
                </c:pt>
              </c:numCache>
            </c:numRef>
          </c:yVal>
        </c:ser>
        <c:ser>
          <c:idx val="2"/>
          <c:order val="2"/>
          <c:tx>
            <c:strRef>
              <c:f>Batch!$I$64</c:f>
              <c:strCache>
                <c:ptCount val="1"/>
                <c:pt idx="0">
                  <c:v>0.5 mtpa</c:v>
                </c:pt>
              </c:strCache>
            </c:strRef>
          </c:tx>
          <c:spPr>
            <a:ln>
              <a:solidFill>
                <a:schemeClr val="accent4"/>
              </a:solidFill>
            </a:ln>
          </c:spPr>
          <c:marker>
            <c:symbol val="circle"/>
            <c:size val="7"/>
            <c:spPr>
              <a:solidFill>
                <a:schemeClr val="accent4"/>
              </a:solidFill>
              <a:ln>
                <a:solidFill>
                  <a:srgbClr val="8064A2"/>
                </a:solidFill>
              </a:ln>
            </c:spPr>
          </c:marker>
          <c:xVal>
            <c:numRef>
              <c:f>Batch!$K$56:$T$56</c:f>
              <c:numCache>
                <c:formatCode>General</c:formatCode>
                <c:ptCount val="10"/>
                <c:pt idx="0">
                  <c:v>100</c:v>
                </c:pt>
                <c:pt idx="1">
                  <c:v>200</c:v>
                </c:pt>
                <c:pt idx="2">
                  <c:v>300</c:v>
                </c:pt>
                <c:pt idx="3">
                  <c:v>400</c:v>
                </c:pt>
                <c:pt idx="4">
                  <c:v>500</c:v>
                </c:pt>
                <c:pt idx="5">
                  <c:v>600</c:v>
                </c:pt>
                <c:pt idx="6">
                  <c:v>700</c:v>
                </c:pt>
                <c:pt idx="7">
                  <c:v>800</c:v>
                </c:pt>
                <c:pt idx="8">
                  <c:v>900</c:v>
                </c:pt>
                <c:pt idx="9">
                  <c:v>1000</c:v>
                </c:pt>
              </c:numCache>
            </c:numRef>
          </c:xVal>
          <c:yVal>
            <c:numRef>
              <c:f>Batch!$K$60:$T$60</c:f>
              <c:numCache>
                <c:formatCode>General</c:formatCode>
                <c:ptCount val="10"/>
                <c:pt idx="0">
                  <c:v>2</c:v>
                </c:pt>
                <c:pt idx="1">
                  <c:v>2</c:v>
                </c:pt>
                <c:pt idx="2">
                  <c:v>2</c:v>
                </c:pt>
                <c:pt idx="3">
                  <c:v>3</c:v>
                </c:pt>
                <c:pt idx="4">
                  <c:v>3</c:v>
                </c:pt>
                <c:pt idx="5">
                  <c:v>3</c:v>
                </c:pt>
                <c:pt idx="6">
                  <c:v>4</c:v>
                </c:pt>
                <c:pt idx="7">
                  <c:v>4</c:v>
                </c:pt>
                <c:pt idx="8">
                  <c:v>5</c:v>
                </c:pt>
                <c:pt idx="9">
                  <c:v>5</c:v>
                </c:pt>
              </c:numCache>
            </c:numRef>
          </c:yVal>
        </c:ser>
        <c:ser>
          <c:idx val="3"/>
          <c:order val="3"/>
          <c:tx>
            <c:strRef>
              <c:f>Batch!$I$79</c:f>
              <c:strCache>
                <c:ptCount val="1"/>
                <c:pt idx="0">
                  <c:v>1.0 mtpa</c:v>
                </c:pt>
              </c:strCache>
            </c:strRef>
          </c:tx>
          <c:spPr>
            <a:ln>
              <a:solidFill>
                <a:schemeClr val="accent6"/>
              </a:solidFill>
            </a:ln>
          </c:spPr>
          <c:marker>
            <c:symbol val="star"/>
            <c:size val="7"/>
            <c:spPr>
              <a:solidFill>
                <a:schemeClr val="accent6"/>
              </a:solidFill>
              <a:ln>
                <a:solidFill>
                  <a:srgbClr val="F79646"/>
                </a:solidFill>
              </a:ln>
            </c:spPr>
          </c:marker>
          <c:xVal>
            <c:numRef>
              <c:f>Batch!$K$71:$T$71</c:f>
              <c:numCache>
                <c:formatCode>General</c:formatCode>
                <c:ptCount val="10"/>
                <c:pt idx="0">
                  <c:v>100</c:v>
                </c:pt>
                <c:pt idx="1">
                  <c:v>200</c:v>
                </c:pt>
                <c:pt idx="2">
                  <c:v>300</c:v>
                </c:pt>
                <c:pt idx="3">
                  <c:v>400</c:v>
                </c:pt>
                <c:pt idx="4">
                  <c:v>500</c:v>
                </c:pt>
                <c:pt idx="5">
                  <c:v>600</c:v>
                </c:pt>
                <c:pt idx="6">
                  <c:v>700</c:v>
                </c:pt>
                <c:pt idx="7">
                  <c:v>800</c:v>
                </c:pt>
                <c:pt idx="8">
                  <c:v>900</c:v>
                </c:pt>
                <c:pt idx="9">
                  <c:v>1000</c:v>
                </c:pt>
              </c:numCache>
            </c:numRef>
          </c:xVal>
          <c:yVal>
            <c:numRef>
              <c:f>Batch!$K$75:$T$75</c:f>
              <c:numCache>
                <c:formatCode>General</c:formatCode>
                <c:ptCount val="10"/>
                <c:pt idx="0">
                  <c:v>3</c:v>
                </c:pt>
                <c:pt idx="1">
                  <c:v>3</c:v>
                </c:pt>
                <c:pt idx="2">
                  <c:v>4</c:v>
                </c:pt>
                <c:pt idx="3">
                  <c:v>5</c:v>
                </c:pt>
                <c:pt idx="4">
                  <c:v>5</c:v>
                </c:pt>
                <c:pt idx="5">
                  <c:v>6</c:v>
                </c:pt>
                <c:pt idx="6">
                  <c:v>7</c:v>
                </c:pt>
                <c:pt idx="7">
                  <c:v>7</c:v>
                </c:pt>
                <c:pt idx="8">
                  <c:v>8</c:v>
                </c:pt>
                <c:pt idx="9">
                  <c:v>9</c:v>
                </c:pt>
              </c:numCache>
            </c:numRef>
          </c:yVal>
        </c:ser>
        <c:axId val="143155584"/>
        <c:axId val="143157888"/>
      </c:scatterChart>
      <c:valAx>
        <c:axId val="143155584"/>
        <c:scaling>
          <c:orientation val="minMax"/>
          <c:max val="1000"/>
        </c:scaling>
        <c:axPos val="b"/>
        <c:title>
          <c:tx>
            <c:strRef>
              <c:f>Batch!$H$26</c:f>
              <c:strCache>
                <c:ptCount val="1"/>
                <c:pt idx="0">
                  <c:v>Distance [km]</c:v>
                </c:pt>
              </c:strCache>
            </c:strRef>
          </c:tx>
          <c:layout/>
        </c:title>
        <c:numFmt formatCode="General" sourceLinked="1"/>
        <c:tickLblPos val="nextTo"/>
        <c:crossAx val="143157888"/>
        <c:crosses val="autoZero"/>
        <c:crossBetween val="midCat"/>
      </c:valAx>
      <c:valAx>
        <c:axId val="143157888"/>
        <c:scaling>
          <c:orientation val="minMax"/>
        </c:scaling>
        <c:axPos val="l"/>
        <c:majorGridlines/>
        <c:title>
          <c:tx>
            <c:strRef>
              <c:f>Batch!$H$30</c:f>
              <c:strCache>
                <c:ptCount val="1"/>
                <c:pt idx="0">
                  <c:v>Fleet requirerements [#]</c:v>
                </c:pt>
              </c:strCache>
            </c:strRef>
          </c:tx>
          <c:layout/>
          <c:txPr>
            <a:bodyPr rot="-5400000" vert="horz"/>
            <a:lstStyle/>
            <a:p>
              <a:pPr>
                <a:defRPr/>
              </a:pPr>
              <a:endParaRPr lang="en-US"/>
            </a:p>
          </c:txPr>
        </c:title>
        <c:numFmt formatCode="General" sourceLinked="1"/>
        <c:tickLblPos val="nextTo"/>
        <c:crossAx val="143155584"/>
        <c:crosses val="autoZero"/>
        <c:crossBetween val="midCat"/>
      </c:valAx>
      <c:spPr>
        <a:ln>
          <a:noFill/>
        </a:ln>
      </c:spPr>
    </c:plotArea>
    <c:legend>
      <c:legendPos val="t"/>
      <c:layout/>
    </c:legend>
    <c:plotVisOnly val="1"/>
  </c:chart>
  <c:spPr>
    <a:ln>
      <a:noFill/>
    </a:ln>
  </c:spPr>
  <c:txPr>
    <a:bodyPr/>
    <a:lstStyle/>
    <a:p>
      <a:pPr>
        <a:defRPr sz="14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plotArea>
      <c:layout/>
      <c:scatterChart>
        <c:scatterStyle val="lineMarker"/>
        <c:ser>
          <c:idx val="0"/>
          <c:order val="0"/>
          <c:tx>
            <c:strRef>
              <c:f>Batch!$X$34</c:f>
              <c:strCache>
                <c:ptCount val="1"/>
                <c:pt idx="0">
                  <c:v>0.05 mtpa</c:v>
                </c:pt>
              </c:strCache>
            </c:strRef>
          </c:tx>
          <c:xVal>
            <c:numRef>
              <c:f>Batch!$Z$26:$AI$26</c:f>
              <c:numCache>
                <c:formatCode>General</c:formatCode>
                <c:ptCount val="10"/>
                <c:pt idx="0">
                  <c:v>100</c:v>
                </c:pt>
                <c:pt idx="1">
                  <c:v>200</c:v>
                </c:pt>
                <c:pt idx="2">
                  <c:v>300</c:v>
                </c:pt>
                <c:pt idx="3">
                  <c:v>400</c:v>
                </c:pt>
                <c:pt idx="4">
                  <c:v>500</c:v>
                </c:pt>
                <c:pt idx="5">
                  <c:v>600</c:v>
                </c:pt>
                <c:pt idx="6">
                  <c:v>700</c:v>
                </c:pt>
                <c:pt idx="7">
                  <c:v>800</c:v>
                </c:pt>
                <c:pt idx="8">
                  <c:v>900</c:v>
                </c:pt>
                <c:pt idx="9">
                  <c:v>1000</c:v>
                </c:pt>
              </c:numCache>
            </c:numRef>
          </c:xVal>
          <c:yVal>
            <c:numRef>
              <c:f>Batch!$Z$30:$AI$30</c:f>
              <c:numCache>
                <c:formatCode>General</c:formatCode>
                <c:ptCount val="10"/>
                <c:pt idx="0">
                  <c:v>1</c:v>
                </c:pt>
                <c:pt idx="1">
                  <c:v>2</c:v>
                </c:pt>
                <c:pt idx="2">
                  <c:v>2</c:v>
                </c:pt>
                <c:pt idx="3">
                  <c:v>2</c:v>
                </c:pt>
                <c:pt idx="4">
                  <c:v>3</c:v>
                </c:pt>
                <c:pt idx="5">
                  <c:v>3</c:v>
                </c:pt>
                <c:pt idx="6">
                  <c:v>3</c:v>
                </c:pt>
                <c:pt idx="7">
                  <c:v>4</c:v>
                </c:pt>
                <c:pt idx="8">
                  <c:v>4</c:v>
                </c:pt>
                <c:pt idx="9">
                  <c:v>5</c:v>
                </c:pt>
              </c:numCache>
            </c:numRef>
          </c:yVal>
        </c:ser>
        <c:ser>
          <c:idx val="1"/>
          <c:order val="1"/>
          <c:tx>
            <c:strRef>
              <c:f>Batch!$X$49</c:f>
              <c:strCache>
                <c:ptCount val="1"/>
                <c:pt idx="0">
                  <c:v>0.1 mtpa</c:v>
                </c:pt>
              </c:strCache>
            </c:strRef>
          </c:tx>
          <c:xVal>
            <c:numRef>
              <c:f>Batch!$Z$41:$AI$41</c:f>
              <c:numCache>
                <c:formatCode>General</c:formatCode>
                <c:ptCount val="10"/>
                <c:pt idx="0">
                  <c:v>100</c:v>
                </c:pt>
                <c:pt idx="1">
                  <c:v>200</c:v>
                </c:pt>
                <c:pt idx="2">
                  <c:v>300</c:v>
                </c:pt>
                <c:pt idx="3">
                  <c:v>400</c:v>
                </c:pt>
                <c:pt idx="4">
                  <c:v>500</c:v>
                </c:pt>
                <c:pt idx="5">
                  <c:v>600</c:v>
                </c:pt>
                <c:pt idx="6">
                  <c:v>700</c:v>
                </c:pt>
                <c:pt idx="7">
                  <c:v>800</c:v>
                </c:pt>
                <c:pt idx="8">
                  <c:v>900</c:v>
                </c:pt>
                <c:pt idx="9">
                  <c:v>1000</c:v>
                </c:pt>
              </c:numCache>
            </c:numRef>
          </c:xVal>
          <c:yVal>
            <c:numRef>
              <c:f>Batch!$Z$45:$AI$45</c:f>
              <c:numCache>
                <c:formatCode>General</c:formatCode>
                <c:ptCount val="10"/>
                <c:pt idx="0">
                  <c:v>2</c:v>
                </c:pt>
                <c:pt idx="1">
                  <c:v>3</c:v>
                </c:pt>
                <c:pt idx="2">
                  <c:v>3</c:v>
                </c:pt>
                <c:pt idx="3">
                  <c:v>4</c:v>
                </c:pt>
                <c:pt idx="4">
                  <c:v>5</c:v>
                </c:pt>
                <c:pt idx="5">
                  <c:v>5</c:v>
                </c:pt>
                <c:pt idx="6">
                  <c:v>6</c:v>
                </c:pt>
                <c:pt idx="7">
                  <c:v>7</c:v>
                </c:pt>
                <c:pt idx="8">
                  <c:v>8</c:v>
                </c:pt>
                <c:pt idx="9">
                  <c:v>8</c:v>
                </c:pt>
              </c:numCache>
            </c:numRef>
          </c:yVal>
        </c:ser>
        <c:ser>
          <c:idx val="2"/>
          <c:order val="2"/>
          <c:tx>
            <c:strRef>
              <c:f>Batch!$X$64</c:f>
              <c:strCache>
                <c:ptCount val="1"/>
                <c:pt idx="0">
                  <c:v>0.3 mtpa</c:v>
                </c:pt>
              </c:strCache>
            </c:strRef>
          </c:tx>
          <c:xVal>
            <c:numRef>
              <c:f>Batch!$Z$56:$AI$56</c:f>
              <c:numCache>
                <c:formatCode>General</c:formatCode>
                <c:ptCount val="10"/>
                <c:pt idx="0">
                  <c:v>100</c:v>
                </c:pt>
                <c:pt idx="1">
                  <c:v>200</c:v>
                </c:pt>
                <c:pt idx="2">
                  <c:v>300</c:v>
                </c:pt>
                <c:pt idx="3">
                  <c:v>400</c:v>
                </c:pt>
                <c:pt idx="4">
                  <c:v>500</c:v>
                </c:pt>
                <c:pt idx="5">
                  <c:v>600</c:v>
                </c:pt>
                <c:pt idx="6">
                  <c:v>700</c:v>
                </c:pt>
                <c:pt idx="7">
                  <c:v>800</c:v>
                </c:pt>
                <c:pt idx="8">
                  <c:v>900</c:v>
                </c:pt>
                <c:pt idx="9">
                  <c:v>1000</c:v>
                </c:pt>
              </c:numCache>
            </c:numRef>
          </c:xVal>
          <c:yVal>
            <c:numRef>
              <c:f>Batch!$Z$60:$AI$60</c:f>
              <c:numCache>
                <c:formatCode>General</c:formatCode>
                <c:ptCount val="10"/>
                <c:pt idx="0">
                  <c:v>5</c:v>
                </c:pt>
                <c:pt idx="1">
                  <c:v>7</c:v>
                </c:pt>
                <c:pt idx="2">
                  <c:v>9</c:v>
                </c:pt>
                <c:pt idx="3">
                  <c:v>11</c:v>
                </c:pt>
                <c:pt idx="4">
                  <c:v>13</c:v>
                </c:pt>
                <c:pt idx="5">
                  <c:v>15</c:v>
                </c:pt>
                <c:pt idx="6">
                  <c:v>17</c:v>
                </c:pt>
                <c:pt idx="7">
                  <c:v>19</c:v>
                </c:pt>
                <c:pt idx="8">
                  <c:v>21</c:v>
                </c:pt>
                <c:pt idx="9">
                  <c:v>23</c:v>
                </c:pt>
              </c:numCache>
            </c:numRef>
          </c:yVal>
        </c:ser>
        <c:ser>
          <c:idx val="3"/>
          <c:order val="3"/>
          <c:tx>
            <c:strRef>
              <c:f>Batch!$X$79</c:f>
              <c:strCache>
                <c:ptCount val="1"/>
                <c:pt idx="0">
                  <c:v>0.5 mtpa</c:v>
                </c:pt>
              </c:strCache>
            </c:strRef>
          </c:tx>
          <c:marker>
            <c:symbol val="circle"/>
            <c:size val="7"/>
          </c:marker>
          <c:xVal>
            <c:numRef>
              <c:f>Batch!$Z$71:$AI$71</c:f>
              <c:numCache>
                <c:formatCode>General</c:formatCode>
                <c:ptCount val="10"/>
                <c:pt idx="0">
                  <c:v>100</c:v>
                </c:pt>
                <c:pt idx="1">
                  <c:v>200</c:v>
                </c:pt>
                <c:pt idx="2">
                  <c:v>300</c:v>
                </c:pt>
                <c:pt idx="3">
                  <c:v>400</c:v>
                </c:pt>
                <c:pt idx="4">
                  <c:v>500</c:v>
                </c:pt>
                <c:pt idx="5">
                  <c:v>600</c:v>
                </c:pt>
                <c:pt idx="6">
                  <c:v>700</c:v>
                </c:pt>
                <c:pt idx="7">
                  <c:v>800</c:v>
                </c:pt>
                <c:pt idx="8">
                  <c:v>900</c:v>
                </c:pt>
                <c:pt idx="9">
                  <c:v>1000</c:v>
                </c:pt>
              </c:numCache>
            </c:numRef>
          </c:xVal>
          <c:yVal>
            <c:numRef>
              <c:f>Batch!$Z$75:$AI$75</c:f>
              <c:numCache>
                <c:formatCode>General</c:formatCode>
                <c:ptCount val="10"/>
                <c:pt idx="0">
                  <c:v>8</c:v>
                </c:pt>
                <c:pt idx="1">
                  <c:v>11</c:v>
                </c:pt>
                <c:pt idx="2">
                  <c:v>15</c:v>
                </c:pt>
                <c:pt idx="3">
                  <c:v>18</c:v>
                </c:pt>
                <c:pt idx="4">
                  <c:v>21</c:v>
                </c:pt>
                <c:pt idx="5">
                  <c:v>25</c:v>
                </c:pt>
                <c:pt idx="6">
                  <c:v>28</c:v>
                </c:pt>
                <c:pt idx="7">
                  <c:v>31</c:v>
                </c:pt>
                <c:pt idx="8">
                  <c:v>35</c:v>
                </c:pt>
                <c:pt idx="9">
                  <c:v>38</c:v>
                </c:pt>
              </c:numCache>
            </c:numRef>
          </c:yVal>
        </c:ser>
        <c:axId val="143184640"/>
        <c:axId val="143186176"/>
      </c:scatterChart>
      <c:valAx>
        <c:axId val="143184640"/>
        <c:scaling>
          <c:orientation val="minMax"/>
          <c:max val="1000"/>
        </c:scaling>
        <c:axPos val="b"/>
        <c:numFmt formatCode="General" sourceLinked="1"/>
        <c:tickLblPos val="nextTo"/>
        <c:crossAx val="143186176"/>
        <c:crosses val="autoZero"/>
        <c:crossBetween val="midCat"/>
      </c:valAx>
      <c:valAx>
        <c:axId val="143186176"/>
        <c:scaling>
          <c:orientation val="minMax"/>
          <c:max val="10"/>
        </c:scaling>
        <c:axPos val="l"/>
        <c:majorGridlines/>
        <c:title>
          <c:tx>
            <c:strRef>
              <c:f>Batch!$H$30</c:f>
              <c:strCache>
                <c:ptCount val="1"/>
                <c:pt idx="0">
                  <c:v>Fleet requirerements [#]</c:v>
                </c:pt>
              </c:strCache>
            </c:strRef>
          </c:tx>
          <c:layout/>
          <c:txPr>
            <a:bodyPr rot="-5400000" vert="horz"/>
            <a:lstStyle/>
            <a:p>
              <a:pPr>
                <a:defRPr/>
              </a:pPr>
              <a:endParaRPr lang="en-US"/>
            </a:p>
          </c:txPr>
        </c:title>
        <c:numFmt formatCode="General" sourceLinked="1"/>
        <c:tickLblPos val="nextTo"/>
        <c:crossAx val="143184640"/>
        <c:crosses val="autoZero"/>
        <c:crossBetween val="midCat"/>
      </c:valAx>
    </c:plotArea>
    <c:legend>
      <c:legendPos val="t"/>
      <c:layout/>
    </c:legend>
    <c:plotVisOnly val="1"/>
  </c:chart>
  <c:spPr>
    <a:ln>
      <a:noFill/>
    </a:ln>
  </c:spPr>
  <c:txPr>
    <a:bodyPr/>
    <a:lstStyle/>
    <a:p>
      <a:pPr>
        <a:defRPr sz="14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style val="7"/>
  <c:chart>
    <c:autoTitleDeleted val="1"/>
    <c:plotArea>
      <c:layout>
        <c:manualLayout>
          <c:layoutTarget val="inner"/>
          <c:xMode val="edge"/>
          <c:yMode val="edge"/>
          <c:x val="0.18525437445319343"/>
          <c:y val="5.2384076990376241E-2"/>
          <c:w val="0.71450962379702532"/>
          <c:h val="0.69565653251676873"/>
        </c:manualLayout>
      </c:layout>
      <c:scatterChart>
        <c:scatterStyle val="lineMarker"/>
        <c:ser>
          <c:idx val="0"/>
          <c:order val="0"/>
          <c:tx>
            <c:strRef>
              <c:f>Sheet2!$I$1</c:f>
              <c:strCache>
                <c:ptCount val="1"/>
                <c:pt idx="0">
                  <c:v> Vessel: 1,000m3</c:v>
                </c:pt>
              </c:strCache>
            </c:strRef>
          </c:tx>
          <c:marker>
            <c:symbol val="diamond"/>
            <c:size val="7"/>
          </c:marker>
          <c:xVal>
            <c:numRef>
              <c:f>Sheet2!$H$2:$H$6</c:f>
              <c:numCache>
                <c:formatCode>0.00</c:formatCode>
                <c:ptCount val="5"/>
                <c:pt idx="0">
                  <c:v>0.05</c:v>
                </c:pt>
                <c:pt idx="1">
                  <c:v>0.1</c:v>
                </c:pt>
                <c:pt idx="2">
                  <c:v>0.3000000000000001</c:v>
                </c:pt>
                <c:pt idx="3">
                  <c:v>0.5</c:v>
                </c:pt>
                <c:pt idx="4">
                  <c:v>1</c:v>
                </c:pt>
              </c:numCache>
            </c:numRef>
          </c:xVal>
          <c:yVal>
            <c:numRef>
              <c:f>Sheet2!$I$2:$I$6</c:f>
              <c:numCache>
                <c:formatCode>General</c:formatCode>
                <c:ptCount val="5"/>
                <c:pt idx="0">
                  <c:v>2820</c:v>
                </c:pt>
                <c:pt idx="1">
                  <c:v>3419</c:v>
                </c:pt>
                <c:pt idx="2">
                  <c:v>5812</c:v>
                </c:pt>
                <c:pt idx="3">
                  <c:v>8205</c:v>
                </c:pt>
              </c:numCache>
            </c:numRef>
          </c:yVal>
        </c:ser>
        <c:ser>
          <c:idx val="1"/>
          <c:order val="1"/>
          <c:tx>
            <c:strRef>
              <c:f>Sheet2!$J$1</c:f>
              <c:strCache>
                <c:ptCount val="1"/>
                <c:pt idx="0">
                  <c:v> Vessel: 10,000m3</c:v>
                </c:pt>
              </c:strCache>
            </c:strRef>
          </c:tx>
          <c:spPr>
            <a:ln>
              <a:solidFill>
                <a:srgbClr val="8064A2"/>
              </a:solidFill>
            </a:ln>
          </c:spPr>
          <c:marker>
            <c:symbol val="square"/>
            <c:size val="7"/>
            <c:spPr>
              <a:solidFill>
                <a:schemeClr val="accent4"/>
              </a:solidFill>
              <a:ln>
                <a:solidFill>
                  <a:srgbClr val="8064A2"/>
                </a:solidFill>
              </a:ln>
            </c:spPr>
          </c:marker>
          <c:xVal>
            <c:numRef>
              <c:f>Sheet2!$H$2:$H$6</c:f>
              <c:numCache>
                <c:formatCode>0.00</c:formatCode>
                <c:ptCount val="5"/>
                <c:pt idx="0">
                  <c:v>0.05</c:v>
                </c:pt>
                <c:pt idx="1">
                  <c:v>0.1</c:v>
                </c:pt>
                <c:pt idx="2">
                  <c:v>0.3000000000000001</c:v>
                </c:pt>
                <c:pt idx="3">
                  <c:v>0.5</c:v>
                </c:pt>
                <c:pt idx="4">
                  <c:v>1</c:v>
                </c:pt>
              </c:numCache>
            </c:numRef>
          </c:xVal>
          <c:yVal>
            <c:numRef>
              <c:f>Sheet2!$J$2:$J$6</c:f>
              <c:numCache>
                <c:formatCode>General</c:formatCode>
                <c:ptCount val="5"/>
                <c:pt idx="1">
                  <c:v>13254</c:v>
                </c:pt>
                <c:pt idx="2">
                  <c:v>15316</c:v>
                </c:pt>
                <c:pt idx="3">
                  <c:v>17379</c:v>
                </c:pt>
                <c:pt idx="4">
                  <c:v>22535</c:v>
                </c:pt>
              </c:numCache>
            </c:numRef>
          </c:yVal>
        </c:ser>
        <c:axId val="154161152"/>
        <c:axId val="154163456"/>
      </c:scatterChart>
      <c:valAx>
        <c:axId val="154161152"/>
        <c:scaling>
          <c:orientation val="minMax"/>
          <c:max val="1"/>
        </c:scaling>
        <c:axPos val="b"/>
        <c:title>
          <c:tx>
            <c:rich>
              <a:bodyPr/>
              <a:lstStyle/>
              <a:p>
                <a:pPr>
                  <a:defRPr/>
                </a:pPr>
                <a:r>
                  <a:rPr lang="en-US"/>
                  <a:t>Capacity (mtpa)</a:t>
                </a:r>
              </a:p>
            </c:rich>
          </c:tx>
          <c:layout/>
        </c:title>
        <c:numFmt formatCode="0.00" sourceLinked="1"/>
        <c:majorTickMark val="none"/>
        <c:tickLblPos val="nextTo"/>
        <c:crossAx val="154163456"/>
        <c:crosses val="autoZero"/>
        <c:crossBetween val="midCat"/>
        <c:majorUnit val="0.25"/>
      </c:valAx>
      <c:valAx>
        <c:axId val="154163456"/>
        <c:scaling>
          <c:orientation val="minMax"/>
        </c:scaling>
        <c:axPos val="l"/>
        <c:majorGridlines/>
        <c:title>
          <c:tx>
            <c:rich>
              <a:bodyPr/>
              <a:lstStyle/>
              <a:p>
                <a:pPr>
                  <a:defRPr/>
                </a:pPr>
                <a:r>
                  <a:rPr lang="en-US"/>
                  <a:t>Tank Size Required (m3)</a:t>
                </a:r>
              </a:p>
            </c:rich>
          </c:tx>
          <c:layout/>
        </c:title>
        <c:numFmt formatCode="General" sourceLinked="1"/>
        <c:majorTickMark val="none"/>
        <c:tickLblPos val="nextTo"/>
        <c:crossAx val="154161152"/>
        <c:crosses val="autoZero"/>
        <c:crossBetween val="midCat"/>
      </c:valAx>
    </c:plotArea>
    <c:legend>
      <c:legendPos val="r"/>
      <c:layout>
        <c:manualLayout>
          <c:xMode val="edge"/>
          <c:yMode val="edge"/>
          <c:x val="0.60687348109264116"/>
          <c:y val="0.33254495965782077"/>
          <c:w val="0.37337343248760591"/>
          <c:h val="0.28244094488188981"/>
        </c:manualLayout>
      </c:layout>
      <c:spPr>
        <a:solidFill>
          <a:prstClr val="white"/>
        </a:solidFill>
        <a:ln>
          <a:solidFill>
            <a:prstClr val="black">
              <a:lumMod val="75000"/>
              <a:lumOff val="25000"/>
            </a:prstClr>
          </a:solidFill>
        </a:ln>
      </c:spPr>
    </c:legend>
    <c:plotVisOnly val="1"/>
  </c:chart>
  <c:spPr>
    <a:solidFill>
      <a:schemeClr val="bg1"/>
    </a:solidFill>
    <a:ln>
      <a:noFill/>
    </a:ln>
  </c:spPr>
  <c:txPr>
    <a:bodyPr/>
    <a:lstStyle/>
    <a:p>
      <a:pPr>
        <a:defRPr sz="1050" b="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style val="7"/>
  <c:chart>
    <c:autoTitleDeleted val="1"/>
    <c:plotArea>
      <c:layout>
        <c:manualLayout>
          <c:layoutTarget val="inner"/>
          <c:xMode val="edge"/>
          <c:yMode val="edge"/>
          <c:x val="0.15905796150481191"/>
          <c:y val="5.1400554097404488E-2"/>
          <c:w val="0.74731714785651759"/>
          <c:h val="0.73907771945173562"/>
        </c:manualLayout>
      </c:layout>
      <c:scatterChart>
        <c:scatterStyle val="lineMarker"/>
        <c:ser>
          <c:idx val="0"/>
          <c:order val="0"/>
          <c:tx>
            <c:strRef>
              <c:f>Sheet2!$I$1</c:f>
              <c:strCache>
                <c:ptCount val="1"/>
                <c:pt idx="0">
                  <c:v> Vessel: 1,000m3</c:v>
                </c:pt>
              </c:strCache>
            </c:strRef>
          </c:tx>
          <c:marker>
            <c:symbol val="diamond"/>
            <c:size val="7"/>
          </c:marker>
          <c:xVal>
            <c:numRef>
              <c:f>Sheet2!$H$2:$H$6</c:f>
              <c:numCache>
                <c:formatCode>0.00</c:formatCode>
                <c:ptCount val="5"/>
                <c:pt idx="0">
                  <c:v>0.05</c:v>
                </c:pt>
                <c:pt idx="1">
                  <c:v>0.1</c:v>
                </c:pt>
                <c:pt idx="2">
                  <c:v>0.3000000000000001</c:v>
                </c:pt>
                <c:pt idx="3">
                  <c:v>0.5</c:v>
                </c:pt>
                <c:pt idx="4">
                  <c:v>1</c:v>
                </c:pt>
              </c:numCache>
            </c:numRef>
          </c:xVal>
          <c:yVal>
            <c:numRef>
              <c:f>Sheet2!$I$9:$I$13</c:f>
              <c:numCache>
                <c:formatCode>General</c:formatCode>
                <c:ptCount val="5"/>
                <c:pt idx="0">
                  <c:v>112</c:v>
                </c:pt>
                <c:pt idx="1">
                  <c:v>224</c:v>
                </c:pt>
                <c:pt idx="2">
                  <c:v>674</c:v>
                </c:pt>
                <c:pt idx="3">
                  <c:v>1123</c:v>
                </c:pt>
              </c:numCache>
            </c:numRef>
          </c:yVal>
        </c:ser>
        <c:ser>
          <c:idx val="1"/>
          <c:order val="1"/>
          <c:tx>
            <c:strRef>
              <c:f>Sheet2!$J$1</c:f>
              <c:strCache>
                <c:ptCount val="1"/>
                <c:pt idx="0">
                  <c:v> Vessel: 10,000m3</c:v>
                </c:pt>
              </c:strCache>
            </c:strRef>
          </c:tx>
          <c:spPr>
            <a:ln>
              <a:solidFill>
                <a:srgbClr val="8064A2"/>
              </a:solidFill>
            </a:ln>
          </c:spPr>
          <c:marker>
            <c:symbol val="square"/>
            <c:size val="7"/>
            <c:spPr>
              <a:solidFill>
                <a:schemeClr val="accent4"/>
              </a:solidFill>
              <a:ln>
                <a:solidFill>
                  <a:srgbClr val="8064A2"/>
                </a:solidFill>
              </a:ln>
            </c:spPr>
          </c:marker>
          <c:xVal>
            <c:numRef>
              <c:f>Sheet2!$H$2:$H$6</c:f>
              <c:numCache>
                <c:formatCode>0.00</c:formatCode>
                <c:ptCount val="5"/>
                <c:pt idx="0">
                  <c:v>0.05</c:v>
                </c:pt>
                <c:pt idx="1">
                  <c:v>0.1</c:v>
                </c:pt>
                <c:pt idx="2">
                  <c:v>0.3000000000000001</c:v>
                </c:pt>
                <c:pt idx="3">
                  <c:v>0.5</c:v>
                </c:pt>
                <c:pt idx="4">
                  <c:v>1</c:v>
                </c:pt>
              </c:numCache>
            </c:numRef>
          </c:xVal>
          <c:yVal>
            <c:numRef>
              <c:f>Sheet2!$J$9:$J$13</c:f>
              <c:numCache>
                <c:formatCode>General</c:formatCode>
                <c:ptCount val="5"/>
                <c:pt idx="1">
                  <c:v>22</c:v>
                </c:pt>
                <c:pt idx="2">
                  <c:v>67</c:v>
                </c:pt>
                <c:pt idx="3">
                  <c:v>112</c:v>
                </c:pt>
                <c:pt idx="4">
                  <c:v>224</c:v>
                </c:pt>
              </c:numCache>
            </c:numRef>
          </c:yVal>
        </c:ser>
        <c:axId val="154203264"/>
        <c:axId val="154205568"/>
      </c:scatterChart>
      <c:valAx>
        <c:axId val="154203264"/>
        <c:scaling>
          <c:orientation val="minMax"/>
          <c:max val="1"/>
        </c:scaling>
        <c:axPos val="b"/>
        <c:title>
          <c:tx>
            <c:rich>
              <a:bodyPr/>
              <a:lstStyle/>
              <a:p>
                <a:pPr>
                  <a:defRPr/>
                </a:pPr>
                <a:r>
                  <a:rPr lang="en-US"/>
                  <a:t>Capacity</a:t>
                </a:r>
                <a:r>
                  <a:rPr lang="en-US" baseline="0"/>
                  <a:t> (mtpa)</a:t>
                </a:r>
                <a:endParaRPr lang="en-US"/>
              </a:p>
            </c:rich>
          </c:tx>
          <c:layout/>
        </c:title>
        <c:numFmt formatCode="0.00" sourceLinked="1"/>
        <c:majorTickMark val="none"/>
        <c:tickLblPos val="nextTo"/>
        <c:crossAx val="154205568"/>
        <c:crosses val="autoZero"/>
        <c:crossBetween val="midCat"/>
        <c:majorUnit val="0.25"/>
      </c:valAx>
      <c:valAx>
        <c:axId val="154205568"/>
        <c:scaling>
          <c:orientation val="minMax"/>
        </c:scaling>
        <c:axPos val="l"/>
        <c:majorGridlines/>
        <c:title>
          <c:tx>
            <c:rich>
              <a:bodyPr/>
              <a:lstStyle/>
              <a:p>
                <a:pPr>
                  <a:defRPr/>
                </a:pPr>
                <a:r>
                  <a:rPr lang="en-US"/>
                  <a:t>Number of liftings/year</a:t>
                </a:r>
                <a:r>
                  <a:rPr lang="en-US" baseline="0"/>
                  <a:t> </a:t>
                </a:r>
                <a:r>
                  <a:rPr lang="en-US"/>
                  <a:t>(#/year)</a:t>
                </a:r>
              </a:p>
            </c:rich>
          </c:tx>
          <c:layout/>
        </c:title>
        <c:numFmt formatCode="General" sourceLinked="1"/>
        <c:majorTickMark val="none"/>
        <c:tickLblPos val="nextTo"/>
        <c:crossAx val="154203264"/>
        <c:crosses val="autoZero"/>
        <c:crossBetween val="midCat"/>
      </c:valAx>
    </c:plotArea>
    <c:legend>
      <c:legendPos val="r"/>
      <c:layout>
        <c:manualLayout>
          <c:xMode val="edge"/>
          <c:yMode val="edge"/>
          <c:x val="0.56711111111111112"/>
          <c:y val="0.3792457713619134"/>
          <c:w val="0.28844444444444467"/>
          <c:h val="0.16743438320209994"/>
        </c:manualLayout>
      </c:layout>
      <c:spPr>
        <a:solidFill>
          <a:schemeClr val="bg1"/>
        </a:solidFill>
        <a:ln>
          <a:solidFill>
            <a:schemeClr val="tx1">
              <a:lumMod val="75000"/>
              <a:lumOff val="25000"/>
            </a:schemeClr>
          </a:solidFill>
        </a:ln>
      </c:spPr>
    </c:legend>
    <c:plotVisOnly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EB10A5-31AD-4861-88B3-B6FAE9614868}" type="doc">
      <dgm:prSet loTypeId="urn:microsoft.com/office/officeart/2005/8/layout/process1" loCatId="process" qsTypeId="urn:microsoft.com/office/officeart/2005/8/quickstyle/simple1" qsCatId="simple" csTypeId="urn:microsoft.com/office/officeart/2005/8/colors/accent6_2" csCatId="accent6" phldr="1"/>
      <dgm:spPr/>
    </dgm:pt>
    <dgm:pt modelId="{89A80780-99FD-4ABA-9E4F-3450BF40B1C4}">
      <dgm:prSet phldrT="[Text]" custT="1">
        <dgm:style>
          <a:lnRef idx="2">
            <a:schemeClr val="accent6"/>
          </a:lnRef>
          <a:fillRef idx="1">
            <a:schemeClr val="lt1"/>
          </a:fillRef>
          <a:effectRef idx="0">
            <a:schemeClr val="accent6"/>
          </a:effectRef>
          <a:fontRef idx="minor">
            <a:schemeClr val="dk1"/>
          </a:fontRef>
        </dgm:style>
      </dgm:prSet>
      <dgm:spPr/>
      <dgm:t>
        <a:bodyPr/>
        <a:lstStyle/>
        <a:p>
          <a:r>
            <a:rPr lang="en-US" sz="1400" b="1" dirty="0">
              <a:solidFill>
                <a:schemeClr val="tx2"/>
              </a:solidFill>
            </a:rPr>
            <a:t>Supply</a:t>
          </a:r>
        </a:p>
      </dgm:t>
    </dgm:pt>
    <dgm:pt modelId="{BEE04ACB-1F18-43C9-AA2E-EFA511E0A87D}" type="parTrans" cxnId="{B1BBF69B-260B-47E1-9FD0-EA84E5BFE5F1}">
      <dgm:prSet/>
      <dgm:spPr/>
      <dgm:t>
        <a:bodyPr/>
        <a:lstStyle/>
        <a:p>
          <a:endParaRPr lang="en-US" sz="1400"/>
        </a:p>
      </dgm:t>
    </dgm:pt>
    <dgm:pt modelId="{75CC10B6-F7D1-405A-838D-6260374E58BB}" type="sibTrans" cxnId="{B1BBF69B-260B-47E1-9FD0-EA84E5BFE5F1}">
      <dgm:prSet custT="1"/>
      <dgm:spPr/>
      <dgm:t>
        <a:bodyPr/>
        <a:lstStyle/>
        <a:p>
          <a:endParaRPr lang="en-US" sz="500"/>
        </a:p>
      </dgm:t>
    </dgm:pt>
    <dgm:pt modelId="{FC505E0E-9E05-45F1-8DCE-83094E7AF423}">
      <dgm:prSet phldrT="[Text]" custT="1"/>
      <dgm:spPr/>
      <dgm:t>
        <a:bodyPr/>
        <a:lstStyle/>
        <a:p>
          <a:r>
            <a:rPr lang="en-US" sz="1400" b="1" smtClean="0">
              <a:solidFill>
                <a:schemeClr val="bg1"/>
              </a:solidFill>
            </a:rPr>
            <a:t>Storage </a:t>
          </a:r>
          <a:endParaRPr lang="en-US" sz="1400" b="1" dirty="0">
            <a:solidFill>
              <a:schemeClr val="bg1"/>
            </a:solidFill>
          </a:endParaRPr>
        </a:p>
      </dgm:t>
    </dgm:pt>
    <dgm:pt modelId="{C61142F3-8936-4B12-AC68-7BB5E71371D9}" type="parTrans" cxnId="{8FD84321-5580-4FA8-BA7B-57DAB807EE30}">
      <dgm:prSet/>
      <dgm:spPr/>
      <dgm:t>
        <a:bodyPr/>
        <a:lstStyle/>
        <a:p>
          <a:endParaRPr lang="en-US" sz="1400"/>
        </a:p>
      </dgm:t>
    </dgm:pt>
    <dgm:pt modelId="{F6469F38-9B58-4643-B2F1-3E37CB7D472B}" type="sibTrans" cxnId="{8FD84321-5580-4FA8-BA7B-57DAB807EE30}">
      <dgm:prSet custT="1"/>
      <dgm:spPr/>
      <dgm:t>
        <a:bodyPr/>
        <a:lstStyle/>
        <a:p>
          <a:endParaRPr lang="en-US" sz="500"/>
        </a:p>
      </dgm:t>
    </dgm:pt>
    <dgm:pt modelId="{71C9BFA7-1EF7-44D3-8852-25785C06B45C}">
      <dgm:prSet phldrT="[Text]" custT="1"/>
      <dgm:spPr/>
      <dgm:t>
        <a:bodyPr/>
        <a:lstStyle/>
        <a:p>
          <a:r>
            <a:rPr lang="en-US" sz="1400" b="1" dirty="0">
              <a:solidFill>
                <a:schemeClr val="bg1"/>
              </a:solidFill>
            </a:rPr>
            <a:t>Loading Facility</a:t>
          </a:r>
        </a:p>
      </dgm:t>
    </dgm:pt>
    <dgm:pt modelId="{905F0FF7-07F8-4F50-ADD4-B02AB1E17C0E}" type="parTrans" cxnId="{02DFE093-E5D9-4FEB-AAEA-4C15C3AD2C4A}">
      <dgm:prSet/>
      <dgm:spPr/>
      <dgm:t>
        <a:bodyPr/>
        <a:lstStyle/>
        <a:p>
          <a:endParaRPr lang="en-US" sz="1400"/>
        </a:p>
      </dgm:t>
    </dgm:pt>
    <dgm:pt modelId="{FD7F8DDA-640B-4ECF-BB55-FB4FCDBED65A}" type="sibTrans" cxnId="{02DFE093-E5D9-4FEB-AAEA-4C15C3AD2C4A}">
      <dgm:prSet custT="1"/>
      <dgm:spPr/>
      <dgm:t>
        <a:bodyPr/>
        <a:lstStyle/>
        <a:p>
          <a:endParaRPr lang="en-US" sz="500"/>
        </a:p>
      </dgm:t>
    </dgm:pt>
    <dgm:pt modelId="{BFB9F3A2-256D-49DC-9A2B-A0DCDBB1C993}">
      <dgm:prSet phldrT="[Text]" custT="1"/>
      <dgm:spPr/>
      <dgm:t>
        <a:bodyPr/>
        <a:lstStyle/>
        <a:p>
          <a:r>
            <a:rPr lang="en-US" sz="1400" b="1" dirty="0" smtClean="0">
              <a:solidFill>
                <a:schemeClr val="bg1"/>
              </a:solidFill>
            </a:rPr>
            <a:t>Transport</a:t>
          </a:r>
        </a:p>
        <a:p>
          <a:r>
            <a:rPr lang="en-US" sz="1400" b="1" dirty="0" smtClean="0">
              <a:solidFill>
                <a:schemeClr val="bg1"/>
              </a:solidFill>
            </a:rPr>
            <a:t>(vessel/truck)</a:t>
          </a:r>
          <a:endParaRPr lang="en-US" sz="1400" b="1" dirty="0">
            <a:solidFill>
              <a:schemeClr val="bg1"/>
            </a:solidFill>
          </a:endParaRPr>
        </a:p>
      </dgm:t>
    </dgm:pt>
    <dgm:pt modelId="{248B457A-FFEC-4E84-9988-616163ADBFC8}" type="parTrans" cxnId="{2BC81880-8E19-4337-9508-849FAC080440}">
      <dgm:prSet/>
      <dgm:spPr/>
      <dgm:t>
        <a:bodyPr/>
        <a:lstStyle/>
        <a:p>
          <a:endParaRPr lang="en-US" sz="1400"/>
        </a:p>
      </dgm:t>
    </dgm:pt>
    <dgm:pt modelId="{8AE935C9-25E1-4BD1-85C5-686FB8C23222}" type="sibTrans" cxnId="{2BC81880-8E19-4337-9508-849FAC080440}">
      <dgm:prSet custT="1"/>
      <dgm:spPr/>
      <dgm:t>
        <a:bodyPr/>
        <a:lstStyle/>
        <a:p>
          <a:endParaRPr lang="en-US" sz="500"/>
        </a:p>
      </dgm:t>
    </dgm:pt>
    <dgm:pt modelId="{73645759-0223-4C81-87CE-8168D9EAA50C}">
      <dgm:prSet phldrT="[Text]" custT="1">
        <dgm:style>
          <a:lnRef idx="2">
            <a:schemeClr val="accent6"/>
          </a:lnRef>
          <a:fillRef idx="1">
            <a:schemeClr val="lt1"/>
          </a:fillRef>
          <a:effectRef idx="0">
            <a:schemeClr val="accent6"/>
          </a:effectRef>
          <a:fontRef idx="minor">
            <a:schemeClr val="dk1"/>
          </a:fontRef>
        </dgm:style>
      </dgm:prSet>
      <dgm:spPr/>
      <dgm:t>
        <a:bodyPr/>
        <a:lstStyle/>
        <a:p>
          <a:r>
            <a:rPr lang="en-US" sz="1400" b="1" dirty="0">
              <a:solidFill>
                <a:schemeClr val="tx2"/>
              </a:solidFill>
            </a:rPr>
            <a:t>Demand</a:t>
          </a:r>
        </a:p>
      </dgm:t>
    </dgm:pt>
    <dgm:pt modelId="{EECA641E-7086-4191-A0DA-045D07FC9D94}" type="parTrans" cxnId="{71181E0D-4D71-4F7D-A724-52DEC2DEAFF4}">
      <dgm:prSet/>
      <dgm:spPr/>
      <dgm:t>
        <a:bodyPr/>
        <a:lstStyle/>
        <a:p>
          <a:endParaRPr lang="en-US" sz="1400"/>
        </a:p>
      </dgm:t>
    </dgm:pt>
    <dgm:pt modelId="{C90FEB0F-B478-4866-A82B-16A75AC0AB4A}" type="sibTrans" cxnId="{71181E0D-4D71-4F7D-A724-52DEC2DEAFF4}">
      <dgm:prSet/>
      <dgm:spPr/>
      <dgm:t>
        <a:bodyPr/>
        <a:lstStyle/>
        <a:p>
          <a:endParaRPr lang="en-US" sz="1400"/>
        </a:p>
      </dgm:t>
    </dgm:pt>
    <dgm:pt modelId="{A8873E84-2628-4F99-8EB5-27CCF946054A}" type="pres">
      <dgm:prSet presAssocID="{93EB10A5-31AD-4861-88B3-B6FAE9614868}" presName="Name0" presStyleCnt="0">
        <dgm:presLayoutVars>
          <dgm:dir/>
          <dgm:resizeHandles val="exact"/>
        </dgm:presLayoutVars>
      </dgm:prSet>
      <dgm:spPr/>
    </dgm:pt>
    <dgm:pt modelId="{F7CE6A22-1AAE-4F6D-88E0-41B2722B3861}" type="pres">
      <dgm:prSet presAssocID="{89A80780-99FD-4ABA-9E4F-3450BF40B1C4}" presName="node" presStyleLbl="node1" presStyleIdx="0" presStyleCnt="5" custLinFactNeighborX="25414">
        <dgm:presLayoutVars>
          <dgm:bulletEnabled val="1"/>
        </dgm:presLayoutVars>
      </dgm:prSet>
      <dgm:spPr>
        <a:prstGeom prst="roundRect">
          <a:avLst/>
        </a:prstGeom>
      </dgm:spPr>
      <dgm:t>
        <a:bodyPr/>
        <a:lstStyle/>
        <a:p>
          <a:endParaRPr lang="en-US"/>
        </a:p>
      </dgm:t>
    </dgm:pt>
    <dgm:pt modelId="{A2E892FB-A8B4-4CE6-9476-9D0E7F2A4542}" type="pres">
      <dgm:prSet presAssocID="{75CC10B6-F7D1-405A-838D-6260374E58BB}" presName="sibTrans" presStyleLbl="sibTrans2D1" presStyleIdx="0" presStyleCnt="4"/>
      <dgm:spPr/>
      <dgm:t>
        <a:bodyPr/>
        <a:lstStyle/>
        <a:p>
          <a:endParaRPr lang="en-US"/>
        </a:p>
      </dgm:t>
    </dgm:pt>
    <dgm:pt modelId="{CA9D2828-5567-4FCC-B981-DA23859E5CC3}" type="pres">
      <dgm:prSet presAssocID="{75CC10B6-F7D1-405A-838D-6260374E58BB}" presName="connectorText" presStyleLbl="sibTrans2D1" presStyleIdx="0" presStyleCnt="4"/>
      <dgm:spPr/>
      <dgm:t>
        <a:bodyPr/>
        <a:lstStyle/>
        <a:p>
          <a:endParaRPr lang="en-US"/>
        </a:p>
      </dgm:t>
    </dgm:pt>
    <dgm:pt modelId="{DC6DF030-9192-4EF3-8530-CB7E5D811221}" type="pres">
      <dgm:prSet presAssocID="{FC505E0E-9E05-45F1-8DCE-83094E7AF423}" presName="node" presStyleLbl="node1" presStyleIdx="1" presStyleCnt="5" custLinFactNeighborX="17723">
        <dgm:presLayoutVars>
          <dgm:bulletEnabled val="1"/>
        </dgm:presLayoutVars>
      </dgm:prSet>
      <dgm:spPr/>
      <dgm:t>
        <a:bodyPr/>
        <a:lstStyle/>
        <a:p>
          <a:endParaRPr lang="en-US"/>
        </a:p>
      </dgm:t>
    </dgm:pt>
    <dgm:pt modelId="{7B4931AA-CD9F-48D7-ADB7-360327690999}" type="pres">
      <dgm:prSet presAssocID="{F6469F38-9B58-4643-B2F1-3E37CB7D472B}" presName="sibTrans" presStyleLbl="sibTrans2D1" presStyleIdx="1" presStyleCnt="4"/>
      <dgm:spPr/>
      <dgm:t>
        <a:bodyPr/>
        <a:lstStyle/>
        <a:p>
          <a:endParaRPr lang="en-US"/>
        </a:p>
      </dgm:t>
    </dgm:pt>
    <dgm:pt modelId="{8336F2B5-C66A-4A8E-BCA8-453125511B75}" type="pres">
      <dgm:prSet presAssocID="{F6469F38-9B58-4643-B2F1-3E37CB7D472B}" presName="connectorText" presStyleLbl="sibTrans2D1" presStyleIdx="1" presStyleCnt="4"/>
      <dgm:spPr/>
      <dgm:t>
        <a:bodyPr/>
        <a:lstStyle/>
        <a:p>
          <a:endParaRPr lang="en-US"/>
        </a:p>
      </dgm:t>
    </dgm:pt>
    <dgm:pt modelId="{A15BA2B3-76DE-44A5-BC68-68A827DEE605}" type="pres">
      <dgm:prSet presAssocID="{71C9BFA7-1EF7-44D3-8852-25785C06B45C}" presName="node" presStyleLbl="node1" presStyleIdx="2" presStyleCnt="5" custLinFactNeighborX="-15610">
        <dgm:presLayoutVars>
          <dgm:bulletEnabled val="1"/>
        </dgm:presLayoutVars>
      </dgm:prSet>
      <dgm:spPr/>
      <dgm:t>
        <a:bodyPr/>
        <a:lstStyle/>
        <a:p>
          <a:endParaRPr lang="en-US"/>
        </a:p>
      </dgm:t>
    </dgm:pt>
    <dgm:pt modelId="{449551AF-2A49-4A65-9A15-0E22027C3614}" type="pres">
      <dgm:prSet presAssocID="{FD7F8DDA-640B-4ECF-BB55-FB4FCDBED65A}" presName="sibTrans" presStyleLbl="sibTrans2D1" presStyleIdx="2" presStyleCnt="4"/>
      <dgm:spPr/>
      <dgm:t>
        <a:bodyPr/>
        <a:lstStyle/>
        <a:p>
          <a:endParaRPr lang="en-US"/>
        </a:p>
      </dgm:t>
    </dgm:pt>
    <dgm:pt modelId="{4B2EC66D-FC9F-445E-AE17-846AFBAD000B}" type="pres">
      <dgm:prSet presAssocID="{FD7F8DDA-640B-4ECF-BB55-FB4FCDBED65A}" presName="connectorText" presStyleLbl="sibTrans2D1" presStyleIdx="2" presStyleCnt="4"/>
      <dgm:spPr/>
      <dgm:t>
        <a:bodyPr/>
        <a:lstStyle/>
        <a:p>
          <a:endParaRPr lang="en-US"/>
        </a:p>
      </dgm:t>
    </dgm:pt>
    <dgm:pt modelId="{E12C7530-A29C-4A27-A507-770B9FB8BE47}" type="pres">
      <dgm:prSet presAssocID="{BFB9F3A2-256D-49DC-9A2B-A0DCDBB1C993}" presName="node" presStyleLbl="node1" presStyleIdx="3" presStyleCnt="5" custLinFactNeighborX="-32479">
        <dgm:presLayoutVars>
          <dgm:bulletEnabled val="1"/>
        </dgm:presLayoutVars>
      </dgm:prSet>
      <dgm:spPr/>
      <dgm:t>
        <a:bodyPr/>
        <a:lstStyle/>
        <a:p>
          <a:endParaRPr lang="en-US"/>
        </a:p>
      </dgm:t>
    </dgm:pt>
    <dgm:pt modelId="{41BF6C05-E149-4D0C-914C-2C3852605BD0}" type="pres">
      <dgm:prSet presAssocID="{8AE935C9-25E1-4BD1-85C5-686FB8C23222}" presName="sibTrans" presStyleLbl="sibTrans2D1" presStyleIdx="3" presStyleCnt="4"/>
      <dgm:spPr/>
      <dgm:t>
        <a:bodyPr/>
        <a:lstStyle/>
        <a:p>
          <a:endParaRPr lang="en-US"/>
        </a:p>
      </dgm:t>
    </dgm:pt>
    <dgm:pt modelId="{10E71C4A-90AA-4EA9-9CF5-6C99429ABFC6}" type="pres">
      <dgm:prSet presAssocID="{8AE935C9-25E1-4BD1-85C5-686FB8C23222}" presName="connectorText" presStyleLbl="sibTrans2D1" presStyleIdx="3" presStyleCnt="4"/>
      <dgm:spPr/>
      <dgm:t>
        <a:bodyPr/>
        <a:lstStyle/>
        <a:p>
          <a:endParaRPr lang="en-US"/>
        </a:p>
      </dgm:t>
    </dgm:pt>
    <dgm:pt modelId="{083B0E25-19D1-441B-871C-8C4A9A388E38}" type="pres">
      <dgm:prSet presAssocID="{73645759-0223-4C81-87CE-8168D9EAA50C}" presName="node" presStyleLbl="node1" presStyleIdx="4" presStyleCnt="5" custScaleX="105956">
        <dgm:presLayoutVars>
          <dgm:bulletEnabled val="1"/>
        </dgm:presLayoutVars>
      </dgm:prSet>
      <dgm:spPr>
        <a:prstGeom prst="roundRect">
          <a:avLst/>
        </a:prstGeom>
      </dgm:spPr>
      <dgm:t>
        <a:bodyPr/>
        <a:lstStyle/>
        <a:p>
          <a:endParaRPr lang="en-US"/>
        </a:p>
      </dgm:t>
    </dgm:pt>
  </dgm:ptLst>
  <dgm:cxnLst>
    <dgm:cxn modelId="{D1B2B43C-6542-4EE4-A92F-93A9396290E5}" type="presOf" srcId="{F6469F38-9B58-4643-B2F1-3E37CB7D472B}" destId="{7B4931AA-CD9F-48D7-ADB7-360327690999}" srcOrd="0" destOrd="0" presId="urn:microsoft.com/office/officeart/2005/8/layout/process1"/>
    <dgm:cxn modelId="{25E78D24-00EC-403E-8D60-8A8D72B5CB12}" type="presOf" srcId="{8AE935C9-25E1-4BD1-85C5-686FB8C23222}" destId="{10E71C4A-90AA-4EA9-9CF5-6C99429ABFC6}" srcOrd="1" destOrd="0" presId="urn:microsoft.com/office/officeart/2005/8/layout/process1"/>
    <dgm:cxn modelId="{4D1B7D48-E443-4F6F-A821-B961E17CDE8D}" type="presOf" srcId="{93EB10A5-31AD-4861-88B3-B6FAE9614868}" destId="{A8873E84-2628-4F99-8EB5-27CCF946054A}" srcOrd="0" destOrd="0" presId="urn:microsoft.com/office/officeart/2005/8/layout/process1"/>
    <dgm:cxn modelId="{F4D0209C-9A8F-4BA0-8B4E-642BFBD5998A}" type="presOf" srcId="{BFB9F3A2-256D-49DC-9A2B-A0DCDBB1C993}" destId="{E12C7530-A29C-4A27-A507-770B9FB8BE47}" srcOrd="0" destOrd="0" presId="urn:microsoft.com/office/officeart/2005/8/layout/process1"/>
    <dgm:cxn modelId="{74188698-6AE9-4D0B-A683-056539E5BFAE}" type="presOf" srcId="{75CC10B6-F7D1-405A-838D-6260374E58BB}" destId="{A2E892FB-A8B4-4CE6-9476-9D0E7F2A4542}" srcOrd="0" destOrd="0" presId="urn:microsoft.com/office/officeart/2005/8/layout/process1"/>
    <dgm:cxn modelId="{71181E0D-4D71-4F7D-A724-52DEC2DEAFF4}" srcId="{93EB10A5-31AD-4861-88B3-B6FAE9614868}" destId="{73645759-0223-4C81-87CE-8168D9EAA50C}" srcOrd="4" destOrd="0" parTransId="{EECA641E-7086-4191-A0DA-045D07FC9D94}" sibTransId="{C90FEB0F-B478-4866-A82B-16A75AC0AB4A}"/>
    <dgm:cxn modelId="{1DB41A19-A5AC-4676-8C87-DA8D2121328F}" type="presOf" srcId="{71C9BFA7-1EF7-44D3-8852-25785C06B45C}" destId="{A15BA2B3-76DE-44A5-BC68-68A827DEE605}" srcOrd="0" destOrd="0" presId="urn:microsoft.com/office/officeart/2005/8/layout/process1"/>
    <dgm:cxn modelId="{ECA7841E-F21F-4483-A950-C0CD4A6331FF}" type="presOf" srcId="{75CC10B6-F7D1-405A-838D-6260374E58BB}" destId="{CA9D2828-5567-4FCC-B981-DA23859E5CC3}" srcOrd="1" destOrd="0" presId="urn:microsoft.com/office/officeart/2005/8/layout/process1"/>
    <dgm:cxn modelId="{64638913-CDB8-4A41-B00C-C194DF1732FC}" type="presOf" srcId="{F6469F38-9B58-4643-B2F1-3E37CB7D472B}" destId="{8336F2B5-C66A-4A8E-BCA8-453125511B75}" srcOrd="1" destOrd="0" presId="urn:microsoft.com/office/officeart/2005/8/layout/process1"/>
    <dgm:cxn modelId="{03EBD17E-0569-462A-94B7-D6B5DD498666}" type="presOf" srcId="{89A80780-99FD-4ABA-9E4F-3450BF40B1C4}" destId="{F7CE6A22-1AAE-4F6D-88E0-41B2722B3861}" srcOrd="0" destOrd="0" presId="urn:microsoft.com/office/officeart/2005/8/layout/process1"/>
    <dgm:cxn modelId="{F3E64EBF-76F3-43D7-B8F9-16FCD9EA7347}" type="presOf" srcId="{FD7F8DDA-640B-4ECF-BB55-FB4FCDBED65A}" destId="{449551AF-2A49-4A65-9A15-0E22027C3614}" srcOrd="0" destOrd="0" presId="urn:microsoft.com/office/officeart/2005/8/layout/process1"/>
    <dgm:cxn modelId="{2BC81880-8E19-4337-9508-849FAC080440}" srcId="{93EB10A5-31AD-4861-88B3-B6FAE9614868}" destId="{BFB9F3A2-256D-49DC-9A2B-A0DCDBB1C993}" srcOrd="3" destOrd="0" parTransId="{248B457A-FFEC-4E84-9988-616163ADBFC8}" sibTransId="{8AE935C9-25E1-4BD1-85C5-686FB8C23222}"/>
    <dgm:cxn modelId="{8FD84321-5580-4FA8-BA7B-57DAB807EE30}" srcId="{93EB10A5-31AD-4861-88B3-B6FAE9614868}" destId="{FC505E0E-9E05-45F1-8DCE-83094E7AF423}" srcOrd="1" destOrd="0" parTransId="{C61142F3-8936-4B12-AC68-7BB5E71371D9}" sibTransId="{F6469F38-9B58-4643-B2F1-3E37CB7D472B}"/>
    <dgm:cxn modelId="{948109D7-300C-4BBA-B0B6-E736E5671FAF}" type="presOf" srcId="{FC505E0E-9E05-45F1-8DCE-83094E7AF423}" destId="{DC6DF030-9192-4EF3-8530-CB7E5D811221}" srcOrd="0" destOrd="0" presId="urn:microsoft.com/office/officeart/2005/8/layout/process1"/>
    <dgm:cxn modelId="{099E4F1C-4468-409C-9A7B-646D83A66BAF}" type="presOf" srcId="{8AE935C9-25E1-4BD1-85C5-686FB8C23222}" destId="{41BF6C05-E149-4D0C-914C-2C3852605BD0}" srcOrd="0" destOrd="0" presId="urn:microsoft.com/office/officeart/2005/8/layout/process1"/>
    <dgm:cxn modelId="{76592B5C-F6F0-40A1-816A-6C0096D875AD}" type="presOf" srcId="{FD7F8DDA-640B-4ECF-BB55-FB4FCDBED65A}" destId="{4B2EC66D-FC9F-445E-AE17-846AFBAD000B}" srcOrd="1" destOrd="0" presId="urn:microsoft.com/office/officeart/2005/8/layout/process1"/>
    <dgm:cxn modelId="{02DFE093-E5D9-4FEB-AAEA-4C15C3AD2C4A}" srcId="{93EB10A5-31AD-4861-88B3-B6FAE9614868}" destId="{71C9BFA7-1EF7-44D3-8852-25785C06B45C}" srcOrd="2" destOrd="0" parTransId="{905F0FF7-07F8-4F50-ADD4-B02AB1E17C0E}" sibTransId="{FD7F8DDA-640B-4ECF-BB55-FB4FCDBED65A}"/>
    <dgm:cxn modelId="{33D79534-899C-40DE-82B9-6296D813D06A}" type="presOf" srcId="{73645759-0223-4C81-87CE-8168D9EAA50C}" destId="{083B0E25-19D1-441B-871C-8C4A9A388E38}" srcOrd="0" destOrd="0" presId="urn:microsoft.com/office/officeart/2005/8/layout/process1"/>
    <dgm:cxn modelId="{B1BBF69B-260B-47E1-9FD0-EA84E5BFE5F1}" srcId="{93EB10A5-31AD-4861-88B3-B6FAE9614868}" destId="{89A80780-99FD-4ABA-9E4F-3450BF40B1C4}" srcOrd="0" destOrd="0" parTransId="{BEE04ACB-1F18-43C9-AA2E-EFA511E0A87D}" sibTransId="{75CC10B6-F7D1-405A-838D-6260374E58BB}"/>
    <dgm:cxn modelId="{22F61829-3DBE-4485-B994-E1330107267E}" type="presParOf" srcId="{A8873E84-2628-4F99-8EB5-27CCF946054A}" destId="{F7CE6A22-1AAE-4F6D-88E0-41B2722B3861}" srcOrd="0" destOrd="0" presId="urn:microsoft.com/office/officeart/2005/8/layout/process1"/>
    <dgm:cxn modelId="{B3B134E6-35E3-4518-97B5-16D0CC27971B}" type="presParOf" srcId="{A8873E84-2628-4F99-8EB5-27CCF946054A}" destId="{A2E892FB-A8B4-4CE6-9476-9D0E7F2A4542}" srcOrd="1" destOrd="0" presId="urn:microsoft.com/office/officeart/2005/8/layout/process1"/>
    <dgm:cxn modelId="{7A67B721-D337-4859-8FF3-11E87F582DD0}" type="presParOf" srcId="{A2E892FB-A8B4-4CE6-9476-9D0E7F2A4542}" destId="{CA9D2828-5567-4FCC-B981-DA23859E5CC3}" srcOrd="0" destOrd="0" presId="urn:microsoft.com/office/officeart/2005/8/layout/process1"/>
    <dgm:cxn modelId="{56334DBB-3CB4-4A61-A3C8-C7B98B4347BC}" type="presParOf" srcId="{A8873E84-2628-4F99-8EB5-27CCF946054A}" destId="{DC6DF030-9192-4EF3-8530-CB7E5D811221}" srcOrd="2" destOrd="0" presId="urn:microsoft.com/office/officeart/2005/8/layout/process1"/>
    <dgm:cxn modelId="{B4B34CBF-89D0-4B91-AC68-AC70698A8C0D}" type="presParOf" srcId="{A8873E84-2628-4F99-8EB5-27CCF946054A}" destId="{7B4931AA-CD9F-48D7-ADB7-360327690999}" srcOrd="3" destOrd="0" presId="urn:microsoft.com/office/officeart/2005/8/layout/process1"/>
    <dgm:cxn modelId="{E7E94ED1-1EA6-4531-8146-84867E0CA5FD}" type="presParOf" srcId="{7B4931AA-CD9F-48D7-ADB7-360327690999}" destId="{8336F2B5-C66A-4A8E-BCA8-453125511B75}" srcOrd="0" destOrd="0" presId="urn:microsoft.com/office/officeart/2005/8/layout/process1"/>
    <dgm:cxn modelId="{557303BA-0CB7-4953-8032-E0557ACC4BC1}" type="presParOf" srcId="{A8873E84-2628-4F99-8EB5-27CCF946054A}" destId="{A15BA2B3-76DE-44A5-BC68-68A827DEE605}" srcOrd="4" destOrd="0" presId="urn:microsoft.com/office/officeart/2005/8/layout/process1"/>
    <dgm:cxn modelId="{F084D74C-EE52-4742-A096-27D4FA09B0AF}" type="presParOf" srcId="{A8873E84-2628-4F99-8EB5-27CCF946054A}" destId="{449551AF-2A49-4A65-9A15-0E22027C3614}" srcOrd="5" destOrd="0" presId="urn:microsoft.com/office/officeart/2005/8/layout/process1"/>
    <dgm:cxn modelId="{183F941C-D9D3-4BCD-8BD6-568F3C32C418}" type="presParOf" srcId="{449551AF-2A49-4A65-9A15-0E22027C3614}" destId="{4B2EC66D-FC9F-445E-AE17-846AFBAD000B}" srcOrd="0" destOrd="0" presId="urn:microsoft.com/office/officeart/2005/8/layout/process1"/>
    <dgm:cxn modelId="{8A33392E-FC82-4BCE-BED3-D9585EB6CAFB}" type="presParOf" srcId="{A8873E84-2628-4F99-8EB5-27CCF946054A}" destId="{E12C7530-A29C-4A27-A507-770B9FB8BE47}" srcOrd="6" destOrd="0" presId="urn:microsoft.com/office/officeart/2005/8/layout/process1"/>
    <dgm:cxn modelId="{AA5E692D-4A39-4C23-AEBF-7526F885D10A}" type="presParOf" srcId="{A8873E84-2628-4F99-8EB5-27CCF946054A}" destId="{41BF6C05-E149-4D0C-914C-2C3852605BD0}" srcOrd="7" destOrd="0" presId="urn:microsoft.com/office/officeart/2005/8/layout/process1"/>
    <dgm:cxn modelId="{A5C5B51D-E497-43E1-B40E-60307E52D397}" type="presParOf" srcId="{41BF6C05-E149-4D0C-914C-2C3852605BD0}" destId="{10E71C4A-90AA-4EA9-9CF5-6C99429ABFC6}" srcOrd="0" destOrd="0" presId="urn:microsoft.com/office/officeart/2005/8/layout/process1"/>
    <dgm:cxn modelId="{8CFACC1A-0F13-4D4C-83A9-C1074E0DB8D5}" type="presParOf" srcId="{A8873E84-2628-4F99-8EB5-27CCF946054A}" destId="{083B0E25-19D1-441B-871C-8C4A9A388E38}" srcOrd="8"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EB10A5-31AD-4861-88B3-B6FAE9614868}" type="doc">
      <dgm:prSet loTypeId="urn:microsoft.com/office/officeart/2005/8/layout/process1" loCatId="process" qsTypeId="urn:microsoft.com/office/officeart/2005/8/quickstyle/simple1" qsCatId="simple" csTypeId="urn:microsoft.com/office/officeart/2005/8/colors/accent6_2" csCatId="accent6" phldr="1"/>
      <dgm:spPr/>
    </dgm:pt>
    <dgm:pt modelId="{89A80780-99FD-4ABA-9E4F-3450BF40B1C4}">
      <dgm:prSet phldrT="[Text]" custT="1">
        <dgm:style>
          <a:lnRef idx="2">
            <a:schemeClr val="accent6"/>
          </a:lnRef>
          <a:fillRef idx="1">
            <a:schemeClr val="lt1"/>
          </a:fillRef>
          <a:effectRef idx="0">
            <a:schemeClr val="accent6"/>
          </a:effectRef>
          <a:fontRef idx="minor">
            <a:schemeClr val="dk1"/>
          </a:fontRef>
        </dgm:style>
      </dgm:prSet>
      <dgm:spPr/>
      <dgm:t>
        <a:bodyPr/>
        <a:lstStyle/>
        <a:p>
          <a:r>
            <a:rPr lang="en-US" sz="1400" b="1" dirty="0">
              <a:solidFill>
                <a:schemeClr val="tx2"/>
              </a:solidFill>
            </a:rPr>
            <a:t>Supply</a:t>
          </a:r>
        </a:p>
      </dgm:t>
    </dgm:pt>
    <dgm:pt modelId="{BEE04ACB-1F18-43C9-AA2E-EFA511E0A87D}" type="parTrans" cxnId="{B1BBF69B-260B-47E1-9FD0-EA84E5BFE5F1}">
      <dgm:prSet/>
      <dgm:spPr/>
      <dgm:t>
        <a:bodyPr/>
        <a:lstStyle/>
        <a:p>
          <a:endParaRPr lang="en-US" sz="1400"/>
        </a:p>
      </dgm:t>
    </dgm:pt>
    <dgm:pt modelId="{75CC10B6-F7D1-405A-838D-6260374E58BB}" type="sibTrans" cxnId="{B1BBF69B-260B-47E1-9FD0-EA84E5BFE5F1}">
      <dgm:prSet custT="1"/>
      <dgm:spPr/>
      <dgm:t>
        <a:bodyPr/>
        <a:lstStyle/>
        <a:p>
          <a:endParaRPr lang="en-US" sz="500"/>
        </a:p>
      </dgm:t>
    </dgm:pt>
    <dgm:pt modelId="{FC505E0E-9E05-45F1-8DCE-83094E7AF423}">
      <dgm:prSet phldrT="[Text]" custT="1"/>
      <dgm:spPr/>
      <dgm:t>
        <a:bodyPr/>
        <a:lstStyle/>
        <a:p>
          <a:r>
            <a:rPr lang="en-US" sz="1400" b="1" dirty="0" smtClean="0">
              <a:solidFill>
                <a:schemeClr val="bg1"/>
              </a:solidFill>
            </a:rPr>
            <a:t>Storage </a:t>
          </a:r>
          <a:endParaRPr lang="en-US" sz="1400" b="1" dirty="0">
            <a:solidFill>
              <a:schemeClr val="bg1"/>
            </a:solidFill>
          </a:endParaRPr>
        </a:p>
      </dgm:t>
    </dgm:pt>
    <dgm:pt modelId="{C61142F3-8936-4B12-AC68-7BB5E71371D9}" type="parTrans" cxnId="{8FD84321-5580-4FA8-BA7B-57DAB807EE30}">
      <dgm:prSet/>
      <dgm:spPr/>
      <dgm:t>
        <a:bodyPr/>
        <a:lstStyle/>
        <a:p>
          <a:endParaRPr lang="en-US" sz="1400"/>
        </a:p>
      </dgm:t>
    </dgm:pt>
    <dgm:pt modelId="{F6469F38-9B58-4643-B2F1-3E37CB7D472B}" type="sibTrans" cxnId="{8FD84321-5580-4FA8-BA7B-57DAB807EE30}">
      <dgm:prSet custT="1"/>
      <dgm:spPr/>
      <dgm:t>
        <a:bodyPr/>
        <a:lstStyle/>
        <a:p>
          <a:endParaRPr lang="en-US" sz="500"/>
        </a:p>
      </dgm:t>
    </dgm:pt>
    <dgm:pt modelId="{71C9BFA7-1EF7-44D3-8852-25785C06B45C}">
      <dgm:prSet phldrT="[Text]" custT="1"/>
      <dgm:spPr/>
      <dgm:t>
        <a:bodyPr/>
        <a:lstStyle/>
        <a:p>
          <a:r>
            <a:rPr lang="en-US" sz="1400" b="1" dirty="0">
              <a:solidFill>
                <a:schemeClr val="bg1"/>
              </a:solidFill>
            </a:rPr>
            <a:t>Loading Facility</a:t>
          </a:r>
        </a:p>
      </dgm:t>
    </dgm:pt>
    <dgm:pt modelId="{905F0FF7-07F8-4F50-ADD4-B02AB1E17C0E}" type="parTrans" cxnId="{02DFE093-E5D9-4FEB-AAEA-4C15C3AD2C4A}">
      <dgm:prSet/>
      <dgm:spPr/>
      <dgm:t>
        <a:bodyPr/>
        <a:lstStyle/>
        <a:p>
          <a:endParaRPr lang="en-US" sz="1400"/>
        </a:p>
      </dgm:t>
    </dgm:pt>
    <dgm:pt modelId="{FD7F8DDA-640B-4ECF-BB55-FB4FCDBED65A}" type="sibTrans" cxnId="{02DFE093-E5D9-4FEB-AAEA-4C15C3AD2C4A}">
      <dgm:prSet custT="1"/>
      <dgm:spPr/>
      <dgm:t>
        <a:bodyPr/>
        <a:lstStyle/>
        <a:p>
          <a:endParaRPr lang="en-US" sz="500"/>
        </a:p>
      </dgm:t>
    </dgm:pt>
    <dgm:pt modelId="{BFB9F3A2-256D-49DC-9A2B-A0DCDBB1C993}">
      <dgm:prSet phldrT="[Text]" custT="1"/>
      <dgm:spPr/>
      <dgm:t>
        <a:bodyPr/>
        <a:lstStyle/>
        <a:p>
          <a:r>
            <a:rPr lang="en-US" sz="1400" b="1" dirty="0" smtClean="0">
              <a:solidFill>
                <a:schemeClr val="bg1"/>
              </a:solidFill>
            </a:rPr>
            <a:t>Transport</a:t>
          </a:r>
        </a:p>
        <a:p>
          <a:r>
            <a:rPr lang="en-US" sz="1400" b="1" dirty="0" smtClean="0">
              <a:solidFill>
                <a:schemeClr val="bg1"/>
              </a:solidFill>
            </a:rPr>
            <a:t>(vessel/truck)</a:t>
          </a:r>
          <a:endParaRPr lang="en-US" sz="1400" b="1" dirty="0">
            <a:solidFill>
              <a:schemeClr val="bg1"/>
            </a:solidFill>
          </a:endParaRPr>
        </a:p>
      </dgm:t>
    </dgm:pt>
    <dgm:pt modelId="{248B457A-FFEC-4E84-9988-616163ADBFC8}" type="parTrans" cxnId="{2BC81880-8E19-4337-9508-849FAC080440}">
      <dgm:prSet/>
      <dgm:spPr/>
      <dgm:t>
        <a:bodyPr/>
        <a:lstStyle/>
        <a:p>
          <a:endParaRPr lang="en-US" sz="1400"/>
        </a:p>
      </dgm:t>
    </dgm:pt>
    <dgm:pt modelId="{8AE935C9-25E1-4BD1-85C5-686FB8C23222}" type="sibTrans" cxnId="{2BC81880-8E19-4337-9508-849FAC080440}">
      <dgm:prSet custT="1"/>
      <dgm:spPr/>
      <dgm:t>
        <a:bodyPr/>
        <a:lstStyle/>
        <a:p>
          <a:endParaRPr lang="en-US" sz="500"/>
        </a:p>
      </dgm:t>
    </dgm:pt>
    <dgm:pt modelId="{73645759-0223-4C81-87CE-8168D9EAA50C}">
      <dgm:prSet phldrT="[Text]" custT="1">
        <dgm:style>
          <a:lnRef idx="2">
            <a:schemeClr val="accent6"/>
          </a:lnRef>
          <a:fillRef idx="1">
            <a:schemeClr val="lt1"/>
          </a:fillRef>
          <a:effectRef idx="0">
            <a:schemeClr val="accent6"/>
          </a:effectRef>
          <a:fontRef idx="minor">
            <a:schemeClr val="dk1"/>
          </a:fontRef>
        </dgm:style>
      </dgm:prSet>
      <dgm:spPr/>
      <dgm:t>
        <a:bodyPr/>
        <a:lstStyle/>
        <a:p>
          <a:r>
            <a:rPr lang="en-US" sz="1400" b="1" dirty="0">
              <a:solidFill>
                <a:schemeClr val="tx2"/>
              </a:solidFill>
            </a:rPr>
            <a:t>Demand</a:t>
          </a:r>
        </a:p>
      </dgm:t>
    </dgm:pt>
    <dgm:pt modelId="{EECA641E-7086-4191-A0DA-045D07FC9D94}" type="parTrans" cxnId="{71181E0D-4D71-4F7D-A724-52DEC2DEAFF4}">
      <dgm:prSet/>
      <dgm:spPr/>
      <dgm:t>
        <a:bodyPr/>
        <a:lstStyle/>
        <a:p>
          <a:endParaRPr lang="en-US" sz="1400"/>
        </a:p>
      </dgm:t>
    </dgm:pt>
    <dgm:pt modelId="{C90FEB0F-B478-4866-A82B-16A75AC0AB4A}" type="sibTrans" cxnId="{71181E0D-4D71-4F7D-A724-52DEC2DEAFF4}">
      <dgm:prSet/>
      <dgm:spPr/>
      <dgm:t>
        <a:bodyPr/>
        <a:lstStyle/>
        <a:p>
          <a:endParaRPr lang="en-US" sz="1400"/>
        </a:p>
      </dgm:t>
    </dgm:pt>
    <dgm:pt modelId="{A8873E84-2628-4F99-8EB5-27CCF946054A}" type="pres">
      <dgm:prSet presAssocID="{93EB10A5-31AD-4861-88B3-B6FAE9614868}" presName="Name0" presStyleCnt="0">
        <dgm:presLayoutVars>
          <dgm:dir/>
          <dgm:resizeHandles val="exact"/>
        </dgm:presLayoutVars>
      </dgm:prSet>
      <dgm:spPr/>
    </dgm:pt>
    <dgm:pt modelId="{F7CE6A22-1AAE-4F6D-88E0-41B2722B3861}" type="pres">
      <dgm:prSet presAssocID="{89A80780-99FD-4ABA-9E4F-3450BF40B1C4}" presName="node" presStyleLbl="node1" presStyleIdx="0" presStyleCnt="5" custLinFactNeighborX="25414">
        <dgm:presLayoutVars>
          <dgm:bulletEnabled val="1"/>
        </dgm:presLayoutVars>
      </dgm:prSet>
      <dgm:spPr>
        <a:prstGeom prst="roundRect">
          <a:avLst/>
        </a:prstGeom>
      </dgm:spPr>
      <dgm:t>
        <a:bodyPr/>
        <a:lstStyle/>
        <a:p>
          <a:endParaRPr lang="en-US"/>
        </a:p>
      </dgm:t>
    </dgm:pt>
    <dgm:pt modelId="{A2E892FB-A8B4-4CE6-9476-9D0E7F2A4542}" type="pres">
      <dgm:prSet presAssocID="{75CC10B6-F7D1-405A-838D-6260374E58BB}" presName="sibTrans" presStyleLbl="sibTrans2D1" presStyleIdx="0" presStyleCnt="4"/>
      <dgm:spPr/>
      <dgm:t>
        <a:bodyPr/>
        <a:lstStyle/>
        <a:p>
          <a:endParaRPr lang="en-US"/>
        </a:p>
      </dgm:t>
    </dgm:pt>
    <dgm:pt modelId="{CA9D2828-5567-4FCC-B981-DA23859E5CC3}" type="pres">
      <dgm:prSet presAssocID="{75CC10B6-F7D1-405A-838D-6260374E58BB}" presName="connectorText" presStyleLbl="sibTrans2D1" presStyleIdx="0" presStyleCnt="4"/>
      <dgm:spPr/>
      <dgm:t>
        <a:bodyPr/>
        <a:lstStyle/>
        <a:p>
          <a:endParaRPr lang="en-US"/>
        </a:p>
      </dgm:t>
    </dgm:pt>
    <dgm:pt modelId="{DC6DF030-9192-4EF3-8530-CB7E5D811221}" type="pres">
      <dgm:prSet presAssocID="{FC505E0E-9E05-45F1-8DCE-83094E7AF423}" presName="node" presStyleLbl="node1" presStyleIdx="1" presStyleCnt="5" custLinFactNeighborX="17723">
        <dgm:presLayoutVars>
          <dgm:bulletEnabled val="1"/>
        </dgm:presLayoutVars>
      </dgm:prSet>
      <dgm:spPr/>
      <dgm:t>
        <a:bodyPr/>
        <a:lstStyle/>
        <a:p>
          <a:endParaRPr lang="en-US"/>
        </a:p>
      </dgm:t>
    </dgm:pt>
    <dgm:pt modelId="{7B4931AA-CD9F-48D7-ADB7-360327690999}" type="pres">
      <dgm:prSet presAssocID="{F6469F38-9B58-4643-B2F1-3E37CB7D472B}" presName="sibTrans" presStyleLbl="sibTrans2D1" presStyleIdx="1" presStyleCnt="4"/>
      <dgm:spPr/>
      <dgm:t>
        <a:bodyPr/>
        <a:lstStyle/>
        <a:p>
          <a:endParaRPr lang="en-US"/>
        </a:p>
      </dgm:t>
    </dgm:pt>
    <dgm:pt modelId="{8336F2B5-C66A-4A8E-BCA8-453125511B75}" type="pres">
      <dgm:prSet presAssocID="{F6469F38-9B58-4643-B2F1-3E37CB7D472B}" presName="connectorText" presStyleLbl="sibTrans2D1" presStyleIdx="1" presStyleCnt="4"/>
      <dgm:spPr/>
      <dgm:t>
        <a:bodyPr/>
        <a:lstStyle/>
        <a:p>
          <a:endParaRPr lang="en-US"/>
        </a:p>
      </dgm:t>
    </dgm:pt>
    <dgm:pt modelId="{A15BA2B3-76DE-44A5-BC68-68A827DEE605}" type="pres">
      <dgm:prSet presAssocID="{71C9BFA7-1EF7-44D3-8852-25785C06B45C}" presName="node" presStyleLbl="node1" presStyleIdx="2" presStyleCnt="5" custLinFactNeighborX="-15610">
        <dgm:presLayoutVars>
          <dgm:bulletEnabled val="1"/>
        </dgm:presLayoutVars>
      </dgm:prSet>
      <dgm:spPr/>
      <dgm:t>
        <a:bodyPr/>
        <a:lstStyle/>
        <a:p>
          <a:endParaRPr lang="en-US"/>
        </a:p>
      </dgm:t>
    </dgm:pt>
    <dgm:pt modelId="{449551AF-2A49-4A65-9A15-0E22027C3614}" type="pres">
      <dgm:prSet presAssocID="{FD7F8DDA-640B-4ECF-BB55-FB4FCDBED65A}" presName="sibTrans" presStyleLbl="sibTrans2D1" presStyleIdx="2" presStyleCnt="4"/>
      <dgm:spPr/>
      <dgm:t>
        <a:bodyPr/>
        <a:lstStyle/>
        <a:p>
          <a:endParaRPr lang="en-US"/>
        </a:p>
      </dgm:t>
    </dgm:pt>
    <dgm:pt modelId="{4B2EC66D-FC9F-445E-AE17-846AFBAD000B}" type="pres">
      <dgm:prSet presAssocID="{FD7F8DDA-640B-4ECF-BB55-FB4FCDBED65A}" presName="connectorText" presStyleLbl="sibTrans2D1" presStyleIdx="2" presStyleCnt="4"/>
      <dgm:spPr/>
      <dgm:t>
        <a:bodyPr/>
        <a:lstStyle/>
        <a:p>
          <a:endParaRPr lang="en-US"/>
        </a:p>
      </dgm:t>
    </dgm:pt>
    <dgm:pt modelId="{E12C7530-A29C-4A27-A507-770B9FB8BE47}" type="pres">
      <dgm:prSet presAssocID="{BFB9F3A2-256D-49DC-9A2B-A0DCDBB1C993}" presName="node" presStyleLbl="node1" presStyleIdx="3" presStyleCnt="5" custLinFactNeighborX="-32479">
        <dgm:presLayoutVars>
          <dgm:bulletEnabled val="1"/>
        </dgm:presLayoutVars>
      </dgm:prSet>
      <dgm:spPr/>
      <dgm:t>
        <a:bodyPr/>
        <a:lstStyle/>
        <a:p>
          <a:endParaRPr lang="en-US"/>
        </a:p>
      </dgm:t>
    </dgm:pt>
    <dgm:pt modelId="{41BF6C05-E149-4D0C-914C-2C3852605BD0}" type="pres">
      <dgm:prSet presAssocID="{8AE935C9-25E1-4BD1-85C5-686FB8C23222}" presName="sibTrans" presStyleLbl="sibTrans2D1" presStyleIdx="3" presStyleCnt="4"/>
      <dgm:spPr/>
      <dgm:t>
        <a:bodyPr/>
        <a:lstStyle/>
        <a:p>
          <a:endParaRPr lang="en-US"/>
        </a:p>
      </dgm:t>
    </dgm:pt>
    <dgm:pt modelId="{10E71C4A-90AA-4EA9-9CF5-6C99429ABFC6}" type="pres">
      <dgm:prSet presAssocID="{8AE935C9-25E1-4BD1-85C5-686FB8C23222}" presName="connectorText" presStyleLbl="sibTrans2D1" presStyleIdx="3" presStyleCnt="4"/>
      <dgm:spPr/>
      <dgm:t>
        <a:bodyPr/>
        <a:lstStyle/>
        <a:p>
          <a:endParaRPr lang="en-US"/>
        </a:p>
      </dgm:t>
    </dgm:pt>
    <dgm:pt modelId="{083B0E25-19D1-441B-871C-8C4A9A388E38}" type="pres">
      <dgm:prSet presAssocID="{73645759-0223-4C81-87CE-8168D9EAA50C}" presName="node" presStyleLbl="node1" presStyleIdx="4" presStyleCnt="5" custScaleX="105956">
        <dgm:presLayoutVars>
          <dgm:bulletEnabled val="1"/>
        </dgm:presLayoutVars>
      </dgm:prSet>
      <dgm:spPr>
        <a:prstGeom prst="roundRect">
          <a:avLst/>
        </a:prstGeom>
      </dgm:spPr>
      <dgm:t>
        <a:bodyPr/>
        <a:lstStyle/>
        <a:p>
          <a:endParaRPr lang="en-US"/>
        </a:p>
      </dgm:t>
    </dgm:pt>
  </dgm:ptLst>
  <dgm:cxnLst>
    <dgm:cxn modelId="{256D2307-ED8C-4A8B-AD84-B25059D1F37B}" type="presOf" srcId="{73645759-0223-4C81-87CE-8168D9EAA50C}" destId="{083B0E25-19D1-441B-871C-8C4A9A388E38}" srcOrd="0" destOrd="0" presId="urn:microsoft.com/office/officeart/2005/8/layout/process1"/>
    <dgm:cxn modelId="{01B7C370-BA0E-4318-864B-223D84408F23}" type="presOf" srcId="{FD7F8DDA-640B-4ECF-BB55-FB4FCDBED65A}" destId="{449551AF-2A49-4A65-9A15-0E22027C3614}" srcOrd="0" destOrd="0" presId="urn:microsoft.com/office/officeart/2005/8/layout/process1"/>
    <dgm:cxn modelId="{E1CFED69-B9F2-4B2C-BEEF-82A90571329A}" type="presOf" srcId="{71C9BFA7-1EF7-44D3-8852-25785C06B45C}" destId="{A15BA2B3-76DE-44A5-BC68-68A827DEE605}" srcOrd="0" destOrd="0" presId="urn:microsoft.com/office/officeart/2005/8/layout/process1"/>
    <dgm:cxn modelId="{0A8A78B1-BF22-4BC0-8A82-2DCF182CAC75}" type="presOf" srcId="{93EB10A5-31AD-4861-88B3-B6FAE9614868}" destId="{A8873E84-2628-4F99-8EB5-27CCF946054A}" srcOrd="0" destOrd="0" presId="urn:microsoft.com/office/officeart/2005/8/layout/process1"/>
    <dgm:cxn modelId="{905E7087-802F-47A8-8C10-352F53C49817}" type="presOf" srcId="{8AE935C9-25E1-4BD1-85C5-686FB8C23222}" destId="{41BF6C05-E149-4D0C-914C-2C3852605BD0}" srcOrd="0" destOrd="0" presId="urn:microsoft.com/office/officeart/2005/8/layout/process1"/>
    <dgm:cxn modelId="{5668F795-2258-42E0-857E-B7B0F3786CAA}" type="presOf" srcId="{8AE935C9-25E1-4BD1-85C5-686FB8C23222}" destId="{10E71C4A-90AA-4EA9-9CF5-6C99429ABFC6}" srcOrd="1" destOrd="0" presId="urn:microsoft.com/office/officeart/2005/8/layout/process1"/>
    <dgm:cxn modelId="{E3C75A85-B6EE-4738-8C1C-F11AE91631B7}" type="presOf" srcId="{75CC10B6-F7D1-405A-838D-6260374E58BB}" destId="{A2E892FB-A8B4-4CE6-9476-9D0E7F2A4542}" srcOrd="0" destOrd="0" presId="urn:microsoft.com/office/officeart/2005/8/layout/process1"/>
    <dgm:cxn modelId="{3B017DB0-F83C-4905-A991-8521F22C1822}" type="presOf" srcId="{FD7F8DDA-640B-4ECF-BB55-FB4FCDBED65A}" destId="{4B2EC66D-FC9F-445E-AE17-846AFBAD000B}" srcOrd="1" destOrd="0" presId="urn:microsoft.com/office/officeart/2005/8/layout/process1"/>
    <dgm:cxn modelId="{71181E0D-4D71-4F7D-A724-52DEC2DEAFF4}" srcId="{93EB10A5-31AD-4861-88B3-B6FAE9614868}" destId="{73645759-0223-4C81-87CE-8168D9EAA50C}" srcOrd="4" destOrd="0" parTransId="{EECA641E-7086-4191-A0DA-045D07FC9D94}" sibTransId="{C90FEB0F-B478-4866-A82B-16A75AC0AB4A}"/>
    <dgm:cxn modelId="{8C41BF93-39DE-4940-AE9F-BD459DA70ADB}" type="presOf" srcId="{F6469F38-9B58-4643-B2F1-3E37CB7D472B}" destId="{7B4931AA-CD9F-48D7-ADB7-360327690999}" srcOrd="0" destOrd="0" presId="urn:microsoft.com/office/officeart/2005/8/layout/process1"/>
    <dgm:cxn modelId="{E7DD2C19-934B-4EDB-8AF5-29DEDCF89AB1}" type="presOf" srcId="{75CC10B6-F7D1-405A-838D-6260374E58BB}" destId="{CA9D2828-5567-4FCC-B981-DA23859E5CC3}" srcOrd="1" destOrd="0" presId="urn:microsoft.com/office/officeart/2005/8/layout/process1"/>
    <dgm:cxn modelId="{D3FC943D-5F71-47B0-A8D3-017E60F77728}" type="presOf" srcId="{BFB9F3A2-256D-49DC-9A2B-A0DCDBB1C993}" destId="{E12C7530-A29C-4A27-A507-770B9FB8BE47}" srcOrd="0" destOrd="0" presId="urn:microsoft.com/office/officeart/2005/8/layout/process1"/>
    <dgm:cxn modelId="{2BC81880-8E19-4337-9508-849FAC080440}" srcId="{93EB10A5-31AD-4861-88B3-B6FAE9614868}" destId="{BFB9F3A2-256D-49DC-9A2B-A0DCDBB1C993}" srcOrd="3" destOrd="0" parTransId="{248B457A-FFEC-4E84-9988-616163ADBFC8}" sibTransId="{8AE935C9-25E1-4BD1-85C5-686FB8C23222}"/>
    <dgm:cxn modelId="{69901A2D-6C42-4F8E-8033-2B88C04E3676}" type="presOf" srcId="{FC505E0E-9E05-45F1-8DCE-83094E7AF423}" destId="{DC6DF030-9192-4EF3-8530-CB7E5D811221}" srcOrd="0" destOrd="0" presId="urn:microsoft.com/office/officeart/2005/8/layout/process1"/>
    <dgm:cxn modelId="{2339CB17-D32D-4714-AC55-997E2A323BD9}" type="presOf" srcId="{F6469F38-9B58-4643-B2F1-3E37CB7D472B}" destId="{8336F2B5-C66A-4A8E-BCA8-453125511B75}" srcOrd="1" destOrd="0" presId="urn:microsoft.com/office/officeart/2005/8/layout/process1"/>
    <dgm:cxn modelId="{8FD84321-5580-4FA8-BA7B-57DAB807EE30}" srcId="{93EB10A5-31AD-4861-88B3-B6FAE9614868}" destId="{FC505E0E-9E05-45F1-8DCE-83094E7AF423}" srcOrd="1" destOrd="0" parTransId="{C61142F3-8936-4B12-AC68-7BB5E71371D9}" sibTransId="{F6469F38-9B58-4643-B2F1-3E37CB7D472B}"/>
    <dgm:cxn modelId="{BAC9C715-1D62-4DFD-A3C9-2CF9B5F34F7F}" type="presOf" srcId="{89A80780-99FD-4ABA-9E4F-3450BF40B1C4}" destId="{F7CE6A22-1AAE-4F6D-88E0-41B2722B3861}" srcOrd="0" destOrd="0" presId="urn:microsoft.com/office/officeart/2005/8/layout/process1"/>
    <dgm:cxn modelId="{02DFE093-E5D9-4FEB-AAEA-4C15C3AD2C4A}" srcId="{93EB10A5-31AD-4861-88B3-B6FAE9614868}" destId="{71C9BFA7-1EF7-44D3-8852-25785C06B45C}" srcOrd="2" destOrd="0" parTransId="{905F0FF7-07F8-4F50-ADD4-B02AB1E17C0E}" sibTransId="{FD7F8DDA-640B-4ECF-BB55-FB4FCDBED65A}"/>
    <dgm:cxn modelId="{B1BBF69B-260B-47E1-9FD0-EA84E5BFE5F1}" srcId="{93EB10A5-31AD-4861-88B3-B6FAE9614868}" destId="{89A80780-99FD-4ABA-9E4F-3450BF40B1C4}" srcOrd="0" destOrd="0" parTransId="{BEE04ACB-1F18-43C9-AA2E-EFA511E0A87D}" sibTransId="{75CC10B6-F7D1-405A-838D-6260374E58BB}"/>
    <dgm:cxn modelId="{4D9A14AD-D04F-4877-BFB6-83FD512EDEB7}" type="presParOf" srcId="{A8873E84-2628-4F99-8EB5-27CCF946054A}" destId="{F7CE6A22-1AAE-4F6D-88E0-41B2722B3861}" srcOrd="0" destOrd="0" presId="urn:microsoft.com/office/officeart/2005/8/layout/process1"/>
    <dgm:cxn modelId="{EB65EE72-F997-4038-A079-9E654002CAF0}" type="presParOf" srcId="{A8873E84-2628-4F99-8EB5-27CCF946054A}" destId="{A2E892FB-A8B4-4CE6-9476-9D0E7F2A4542}" srcOrd="1" destOrd="0" presId="urn:microsoft.com/office/officeart/2005/8/layout/process1"/>
    <dgm:cxn modelId="{3D118B76-7349-449F-BF1C-FA156F2187F2}" type="presParOf" srcId="{A2E892FB-A8B4-4CE6-9476-9D0E7F2A4542}" destId="{CA9D2828-5567-4FCC-B981-DA23859E5CC3}" srcOrd="0" destOrd="0" presId="urn:microsoft.com/office/officeart/2005/8/layout/process1"/>
    <dgm:cxn modelId="{BC93C4B1-2843-4BB9-B02F-AE89C20E21B1}" type="presParOf" srcId="{A8873E84-2628-4F99-8EB5-27CCF946054A}" destId="{DC6DF030-9192-4EF3-8530-CB7E5D811221}" srcOrd="2" destOrd="0" presId="urn:microsoft.com/office/officeart/2005/8/layout/process1"/>
    <dgm:cxn modelId="{35FB648E-D547-4569-B126-7EFE9D515C86}" type="presParOf" srcId="{A8873E84-2628-4F99-8EB5-27CCF946054A}" destId="{7B4931AA-CD9F-48D7-ADB7-360327690999}" srcOrd="3" destOrd="0" presId="urn:microsoft.com/office/officeart/2005/8/layout/process1"/>
    <dgm:cxn modelId="{DA15BA6D-DCF5-447F-98DA-454B4EB29D09}" type="presParOf" srcId="{7B4931AA-CD9F-48D7-ADB7-360327690999}" destId="{8336F2B5-C66A-4A8E-BCA8-453125511B75}" srcOrd="0" destOrd="0" presId="urn:microsoft.com/office/officeart/2005/8/layout/process1"/>
    <dgm:cxn modelId="{ED3A950A-3306-4E6C-83FC-71A575F74609}" type="presParOf" srcId="{A8873E84-2628-4F99-8EB5-27CCF946054A}" destId="{A15BA2B3-76DE-44A5-BC68-68A827DEE605}" srcOrd="4" destOrd="0" presId="urn:microsoft.com/office/officeart/2005/8/layout/process1"/>
    <dgm:cxn modelId="{EBC7A0EB-80DD-4A2D-8058-FDFC276AD9B1}" type="presParOf" srcId="{A8873E84-2628-4F99-8EB5-27CCF946054A}" destId="{449551AF-2A49-4A65-9A15-0E22027C3614}" srcOrd="5" destOrd="0" presId="urn:microsoft.com/office/officeart/2005/8/layout/process1"/>
    <dgm:cxn modelId="{2D3461D1-7FCE-45DF-BEFC-16F84DA51790}" type="presParOf" srcId="{449551AF-2A49-4A65-9A15-0E22027C3614}" destId="{4B2EC66D-FC9F-445E-AE17-846AFBAD000B}" srcOrd="0" destOrd="0" presId="urn:microsoft.com/office/officeart/2005/8/layout/process1"/>
    <dgm:cxn modelId="{AC44086E-28C1-4880-AF63-021CC2E0C8A4}" type="presParOf" srcId="{A8873E84-2628-4F99-8EB5-27CCF946054A}" destId="{E12C7530-A29C-4A27-A507-770B9FB8BE47}" srcOrd="6" destOrd="0" presId="urn:microsoft.com/office/officeart/2005/8/layout/process1"/>
    <dgm:cxn modelId="{95E93D12-41AD-47A5-92F3-E9C752FA4A6C}" type="presParOf" srcId="{A8873E84-2628-4F99-8EB5-27CCF946054A}" destId="{41BF6C05-E149-4D0C-914C-2C3852605BD0}" srcOrd="7" destOrd="0" presId="urn:microsoft.com/office/officeart/2005/8/layout/process1"/>
    <dgm:cxn modelId="{224FD164-1C15-46D2-B5BC-650EE8889044}" type="presParOf" srcId="{41BF6C05-E149-4D0C-914C-2C3852605BD0}" destId="{10E71C4A-90AA-4EA9-9CF5-6C99429ABFC6}" srcOrd="0" destOrd="0" presId="urn:microsoft.com/office/officeart/2005/8/layout/process1"/>
    <dgm:cxn modelId="{9CBE28BC-E74C-46DF-BD78-750A5E76C033}" type="presParOf" srcId="{A8873E84-2628-4F99-8EB5-27CCF946054A}" destId="{083B0E25-19D1-441B-871C-8C4A9A388E38}" srcOrd="8"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7CE6A22-1AAE-4F6D-88E0-41B2722B3861}">
      <dsp:nvSpPr>
        <dsp:cNvPr id="0" name=""/>
        <dsp:cNvSpPr/>
      </dsp:nvSpPr>
      <dsp:spPr>
        <a:xfrm>
          <a:off x="136481" y="169915"/>
          <a:ext cx="1338615" cy="803169"/>
        </a:xfrm>
        <a:prstGeom prst="round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solidFill>
                <a:schemeClr val="tx2"/>
              </a:solidFill>
            </a:rPr>
            <a:t>Supply</a:t>
          </a:r>
        </a:p>
      </dsp:txBody>
      <dsp:txXfrm>
        <a:off x="136481" y="169915"/>
        <a:ext cx="1338615" cy="803169"/>
      </dsp:txXfrm>
    </dsp:sp>
    <dsp:sp modelId="{A2E892FB-A8B4-4CE6-9476-9D0E7F2A4542}">
      <dsp:nvSpPr>
        <dsp:cNvPr id="0" name=""/>
        <dsp:cNvSpPr/>
      </dsp:nvSpPr>
      <dsp:spPr>
        <a:xfrm>
          <a:off x="1598663" y="405511"/>
          <a:ext cx="261960" cy="331976"/>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1598663" y="405511"/>
        <a:ext cx="261960" cy="331976"/>
      </dsp:txXfrm>
    </dsp:sp>
    <dsp:sp modelId="{DC6DF030-9192-4EF3-8530-CB7E5D811221}">
      <dsp:nvSpPr>
        <dsp:cNvPr id="0" name=""/>
        <dsp:cNvSpPr/>
      </dsp:nvSpPr>
      <dsp:spPr>
        <a:xfrm>
          <a:off x="1969362" y="169915"/>
          <a:ext cx="1338615" cy="803169"/>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smtClean="0">
              <a:solidFill>
                <a:schemeClr val="bg1"/>
              </a:solidFill>
            </a:rPr>
            <a:t>Storage </a:t>
          </a:r>
          <a:endParaRPr lang="en-US" sz="1400" b="1" kern="1200" dirty="0">
            <a:solidFill>
              <a:schemeClr val="bg1"/>
            </a:solidFill>
          </a:endParaRPr>
        </a:p>
      </dsp:txBody>
      <dsp:txXfrm>
        <a:off x="1969362" y="169915"/>
        <a:ext cx="1338615" cy="803169"/>
      </dsp:txXfrm>
    </dsp:sp>
    <dsp:sp modelId="{7B4931AA-CD9F-48D7-ADB7-360327690999}">
      <dsp:nvSpPr>
        <dsp:cNvPr id="0" name=""/>
        <dsp:cNvSpPr/>
      </dsp:nvSpPr>
      <dsp:spPr>
        <a:xfrm>
          <a:off x="3397220" y="405511"/>
          <a:ext cx="189192" cy="331976"/>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3397220" y="405511"/>
        <a:ext cx="189192" cy="331976"/>
      </dsp:txXfrm>
    </dsp:sp>
    <dsp:sp modelId="{A15BA2B3-76DE-44A5-BC68-68A827DEE605}">
      <dsp:nvSpPr>
        <dsp:cNvPr id="0" name=""/>
        <dsp:cNvSpPr/>
      </dsp:nvSpPr>
      <dsp:spPr>
        <a:xfrm>
          <a:off x="3664944" y="169915"/>
          <a:ext cx="1338615" cy="803169"/>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solidFill>
                <a:schemeClr val="bg1"/>
              </a:solidFill>
            </a:rPr>
            <a:t>Loading Facility</a:t>
          </a:r>
        </a:p>
      </dsp:txBody>
      <dsp:txXfrm>
        <a:off x="3664944" y="169915"/>
        <a:ext cx="1338615" cy="803169"/>
      </dsp:txXfrm>
    </dsp:sp>
    <dsp:sp modelId="{449551AF-2A49-4A65-9A15-0E22027C3614}">
      <dsp:nvSpPr>
        <dsp:cNvPr id="0" name=""/>
        <dsp:cNvSpPr/>
      </dsp:nvSpPr>
      <dsp:spPr>
        <a:xfrm>
          <a:off x="5114841" y="405511"/>
          <a:ext cx="235914" cy="331976"/>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5114841" y="405511"/>
        <a:ext cx="235914" cy="331976"/>
      </dsp:txXfrm>
    </dsp:sp>
    <dsp:sp modelId="{E12C7530-A29C-4A27-A507-770B9FB8BE47}">
      <dsp:nvSpPr>
        <dsp:cNvPr id="0" name=""/>
        <dsp:cNvSpPr/>
      </dsp:nvSpPr>
      <dsp:spPr>
        <a:xfrm>
          <a:off x="5448682" y="169915"/>
          <a:ext cx="1338615" cy="803169"/>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rPr>
            <a:t>Transport</a:t>
          </a:r>
        </a:p>
        <a:p>
          <a:pPr lvl="0" algn="ctr" defTabSz="622300">
            <a:lnSpc>
              <a:spcPct val="90000"/>
            </a:lnSpc>
            <a:spcBef>
              <a:spcPct val="0"/>
            </a:spcBef>
            <a:spcAft>
              <a:spcPct val="35000"/>
            </a:spcAft>
          </a:pPr>
          <a:r>
            <a:rPr lang="en-US" sz="1400" b="1" kern="1200" dirty="0" smtClean="0">
              <a:solidFill>
                <a:schemeClr val="bg1"/>
              </a:solidFill>
            </a:rPr>
            <a:t>(vessel/truck)</a:t>
          </a:r>
          <a:endParaRPr lang="en-US" sz="1400" b="1" kern="1200" dirty="0">
            <a:solidFill>
              <a:schemeClr val="bg1"/>
            </a:solidFill>
          </a:endParaRPr>
        </a:p>
      </dsp:txBody>
      <dsp:txXfrm>
        <a:off x="5448682" y="169915"/>
        <a:ext cx="1338615" cy="803169"/>
      </dsp:txXfrm>
    </dsp:sp>
    <dsp:sp modelId="{41BF6C05-E149-4D0C-914C-2C3852605BD0}">
      <dsp:nvSpPr>
        <dsp:cNvPr id="0" name=""/>
        <dsp:cNvSpPr/>
      </dsp:nvSpPr>
      <dsp:spPr>
        <a:xfrm>
          <a:off x="6964637" y="405511"/>
          <a:ext cx="375957" cy="331976"/>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6964637" y="405511"/>
        <a:ext cx="375957" cy="331976"/>
      </dsp:txXfrm>
    </dsp:sp>
    <dsp:sp modelId="{083B0E25-19D1-441B-871C-8C4A9A388E38}">
      <dsp:nvSpPr>
        <dsp:cNvPr id="0" name=""/>
        <dsp:cNvSpPr/>
      </dsp:nvSpPr>
      <dsp:spPr>
        <a:xfrm>
          <a:off x="7496652" y="169915"/>
          <a:ext cx="1418343" cy="803169"/>
        </a:xfrm>
        <a:prstGeom prst="round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solidFill>
                <a:schemeClr val="tx2"/>
              </a:solidFill>
            </a:rPr>
            <a:t>Demand</a:t>
          </a:r>
        </a:p>
      </dsp:txBody>
      <dsp:txXfrm>
        <a:off x="7496652" y="169915"/>
        <a:ext cx="1418343" cy="80316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7CE6A22-1AAE-4F6D-88E0-41B2722B3861}">
      <dsp:nvSpPr>
        <dsp:cNvPr id="0" name=""/>
        <dsp:cNvSpPr/>
      </dsp:nvSpPr>
      <dsp:spPr>
        <a:xfrm>
          <a:off x="136481" y="169915"/>
          <a:ext cx="1338615" cy="803169"/>
        </a:xfrm>
        <a:prstGeom prst="round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solidFill>
                <a:schemeClr val="tx2"/>
              </a:solidFill>
            </a:rPr>
            <a:t>Supply</a:t>
          </a:r>
        </a:p>
      </dsp:txBody>
      <dsp:txXfrm>
        <a:off x="136481" y="169915"/>
        <a:ext cx="1338615" cy="803169"/>
      </dsp:txXfrm>
    </dsp:sp>
    <dsp:sp modelId="{A2E892FB-A8B4-4CE6-9476-9D0E7F2A4542}">
      <dsp:nvSpPr>
        <dsp:cNvPr id="0" name=""/>
        <dsp:cNvSpPr/>
      </dsp:nvSpPr>
      <dsp:spPr>
        <a:xfrm>
          <a:off x="1598663" y="405511"/>
          <a:ext cx="261960" cy="331976"/>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1598663" y="405511"/>
        <a:ext cx="261960" cy="331976"/>
      </dsp:txXfrm>
    </dsp:sp>
    <dsp:sp modelId="{DC6DF030-9192-4EF3-8530-CB7E5D811221}">
      <dsp:nvSpPr>
        <dsp:cNvPr id="0" name=""/>
        <dsp:cNvSpPr/>
      </dsp:nvSpPr>
      <dsp:spPr>
        <a:xfrm>
          <a:off x="1969362" y="169915"/>
          <a:ext cx="1338615" cy="803169"/>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rPr>
            <a:t>Storage </a:t>
          </a:r>
          <a:endParaRPr lang="en-US" sz="1400" b="1" kern="1200" dirty="0">
            <a:solidFill>
              <a:schemeClr val="bg1"/>
            </a:solidFill>
          </a:endParaRPr>
        </a:p>
      </dsp:txBody>
      <dsp:txXfrm>
        <a:off x="1969362" y="169915"/>
        <a:ext cx="1338615" cy="803169"/>
      </dsp:txXfrm>
    </dsp:sp>
    <dsp:sp modelId="{7B4931AA-CD9F-48D7-ADB7-360327690999}">
      <dsp:nvSpPr>
        <dsp:cNvPr id="0" name=""/>
        <dsp:cNvSpPr/>
      </dsp:nvSpPr>
      <dsp:spPr>
        <a:xfrm>
          <a:off x="3397220" y="405511"/>
          <a:ext cx="189192" cy="331976"/>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3397220" y="405511"/>
        <a:ext cx="189192" cy="331976"/>
      </dsp:txXfrm>
    </dsp:sp>
    <dsp:sp modelId="{A15BA2B3-76DE-44A5-BC68-68A827DEE605}">
      <dsp:nvSpPr>
        <dsp:cNvPr id="0" name=""/>
        <dsp:cNvSpPr/>
      </dsp:nvSpPr>
      <dsp:spPr>
        <a:xfrm>
          <a:off x="3664944" y="169915"/>
          <a:ext cx="1338615" cy="803169"/>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solidFill>
                <a:schemeClr val="bg1"/>
              </a:solidFill>
            </a:rPr>
            <a:t>Loading Facility</a:t>
          </a:r>
        </a:p>
      </dsp:txBody>
      <dsp:txXfrm>
        <a:off x="3664944" y="169915"/>
        <a:ext cx="1338615" cy="803169"/>
      </dsp:txXfrm>
    </dsp:sp>
    <dsp:sp modelId="{449551AF-2A49-4A65-9A15-0E22027C3614}">
      <dsp:nvSpPr>
        <dsp:cNvPr id="0" name=""/>
        <dsp:cNvSpPr/>
      </dsp:nvSpPr>
      <dsp:spPr>
        <a:xfrm>
          <a:off x="5114841" y="405511"/>
          <a:ext cx="235914" cy="331976"/>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5114841" y="405511"/>
        <a:ext cx="235914" cy="331976"/>
      </dsp:txXfrm>
    </dsp:sp>
    <dsp:sp modelId="{E12C7530-A29C-4A27-A507-770B9FB8BE47}">
      <dsp:nvSpPr>
        <dsp:cNvPr id="0" name=""/>
        <dsp:cNvSpPr/>
      </dsp:nvSpPr>
      <dsp:spPr>
        <a:xfrm>
          <a:off x="5448682" y="169915"/>
          <a:ext cx="1338615" cy="803169"/>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rPr>
            <a:t>Transport</a:t>
          </a:r>
        </a:p>
        <a:p>
          <a:pPr lvl="0" algn="ctr" defTabSz="622300">
            <a:lnSpc>
              <a:spcPct val="90000"/>
            </a:lnSpc>
            <a:spcBef>
              <a:spcPct val="0"/>
            </a:spcBef>
            <a:spcAft>
              <a:spcPct val="35000"/>
            </a:spcAft>
          </a:pPr>
          <a:r>
            <a:rPr lang="en-US" sz="1400" b="1" kern="1200" dirty="0" smtClean="0">
              <a:solidFill>
                <a:schemeClr val="bg1"/>
              </a:solidFill>
            </a:rPr>
            <a:t>(vessel/truck)</a:t>
          </a:r>
          <a:endParaRPr lang="en-US" sz="1400" b="1" kern="1200" dirty="0">
            <a:solidFill>
              <a:schemeClr val="bg1"/>
            </a:solidFill>
          </a:endParaRPr>
        </a:p>
      </dsp:txBody>
      <dsp:txXfrm>
        <a:off x="5448682" y="169915"/>
        <a:ext cx="1338615" cy="803169"/>
      </dsp:txXfrm>
    </dsp:sp>
    <dsp:sp modelId="{41BF6C05-E149-4D0C-914C-2C3852605BD0}">
      <dsp:nvSpPr>
        <dsp:cNvPr id="0" name=""/>
        <dsp:cNvSpPr/>
      </dsp:nvSpPr>
      <dsp:spPr>
        <a:xfrm>
          <a:off x="6964637" y="405511"/>
          <a:ext cx="375957" cy="331976"/>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6964637" y="405511"/>
        <a:ext cx="375957" cy="331976"/>
      </dsp:txXfrm>
    </dsp:sp>
    <dsp:sp modelId="{083B0E25-19D1-441B-871C-8C4A9A388E38}">
      <dsp:nvSpPr>
        <dsp:cNvPr id="0" name=""/>
        <dsp:cNvSpPr/>
      </dsp:nvSpPr>
      <dsp:spPr>
        <a:xfrm>
          <a:off x="7496652" y="169915"/>
          <a:ext cx="1418343" cy="803169"/>
        </a:xfrm>
        <a:prstGeom prst="round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solidFill>
                <a:schemeClr val="tx2"/>
              </a:solidFill>
            </a:rPr>
            <a:t>Demand</a:t>
          </a:r>
        </a:p>
      </dsp:txBody>
      <dsp:txXfrm>
        <a:off x="7496652" y="169915"/>
        <a:ext cx="1418343" cy="80316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0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09"/>
          </a:xfrm>
          <a:prstGeom prst="rect">
            <a:avLst/>
          </a:prstGeom>
        </p:spPr>
        <p:txBody>
          <a:bodyPr vert="horz" lIns="91440" tIns="45720" rIns="91440" bIns="45720" rtlCol="0"/>
          <a:lstStyle>
            <a:lvl1pPr algn="r">
              <a:defRPr sz="1200"/>
            </a:lvl1pPr>
          </a:lstStyle>
          <a:p>
            <a:fld id="{EA20AFD6-8A9C-4963-A162-DA7C562C05C3}" type="datetimeFigureOut">
              <a:rPr lang="en-US" smtClean="0"/>
              <a:pPr/>
              <a:t>5/6/2014</a:t>
            </a:fld>
            <a:endParaRPr lang="en-US"/>
          </a:p>
        </p:txBody>
      </p:sp>
      <p:sp>
        <p:nvSpPr>
          <p:cNvPr id="4" name="Footer Placeholder 3"/>
          <p:cNvSpPr>
            <a:spLocks noGrp="1"/>
          </p:cNvSpPr>
          <p:nvPr>
            <p:ph type="ftr" sz="quarter" idx="2"/>
          </p:nvPr>
        </p:nvSpPr>
        <p:spPr>
          <a:xfrm>
            <a:off x="0" y="9428242"/>
            <a:ext cx="2946400" cy="496809"/>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8242"/>
            <a:ext cx="2946400" cy="496809"/>
          </a:xfrm>
          <a:prstGeom prst="rect">
            <a:avLst/>
          </a:prstGeom>
        </p:spPr>
        <p:txBody>
          <a:bodyPr vert="horz" lIns="91440" tIns="45720" rIns="91440" bIns="45720" rtlCol="0" anchor="b"/>
          <a:lstStyle>
            <a:lvl1pPr algn="r">
              <a:defRPr sz="1200"/>
            </a:lvl1pPr>
          </a:lstStyle>
          <a:p>
            <a:fld id="{C047D9F0-7FBB-4D29-B7CE-D8556F6A2F00}"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245E7101-485A-44A9-991C-9427E3B07107}" type="datetimeFigureOut">
              <a:rPr lang="en-US" smtClean="0"/>
              <a:pPr/>
              <a:t>5/6/2014</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428584"/>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4"/>
            <a:ext cx="2945659" cy="496332"/>
          </a:xfrm>
          <a:prstGeom prst="rect">
            <a:avLst/>
          </a:prstGeom>
        </p:spPr>
        <p:txBody>
          <a:bodyPr vert="horz" lIns="91440" tIns="45720" rIns="91440" bIns="45720" rtlCol="0" anchor="b"/>
          <a:lstStyle>
            <a:lvl1pPr algn="r">
              <a:defRPr sz="1200"/>
            </a:lvl1pPr>
          </a:lstStyle>
          <a:p>
            <a:fld id="{D3CDC6BE-25BE-40F4-81ED-A29BC62DC01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CDC6BE-25BE-40F4-81ED-A29BC62DC01A}"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Higher complexity: Manage coexistence of</a:t>
            </a:r>
            <a:r>
              <a:rPr lang="en-GB" baseline="0" dirty="0" smtClean="0"/>
              <a:t> existing large scale and add on the ``small scale branch’’</a:t>
            </a:r>
          </a:p>
          <a:p>
            <a:r>
              <a:rPr lang="en-GB" baseline="0" dirty="0" smtClean="0"/>
              <a:t>Also, coexistence of different distribution methods (trains, carriers and trucks) to sort out the logistics. </a:t>
            </a:r>
          </a:p>
          <a:p>
            <a:endParaRPr lang="en-GB" baseline="0" dirty="0" smtClean="0"/>
          </a:p>
          <a:p>
            <a:r>
              <a:rPr lang="en-US" sz="1200" kern="1200" baseline="0" dirty="0" smtClean="0">
                <a:solidFill>
                  <a:schemeClr val="tx1"/>
                </a:solidFill>
                <a:latin typeface="+mn-lt"/>
                <a:ea typeface="+mn-ea"/>
                <a:cs typeface="+mn-cs"/>
              </a:rPr>
              <a:t>In addition the project and business leaders</a:t>
            </a:r>
          </a:p>
          <a:p>
            <a:r>
              <a:rPr lang="en-US" sz="1200" kern="1200" baseline="0" dirty="0" smtClean="0">
                <a:solidFill>
                  <a:schemeClr val="tx1"/>
                </a:solidFill>
                <a:latin typeface="+mn-lt"/>
                <a:ea typeface="+mn-ea"/>
                <a:cs typeface="+mn-cs"/>
              </a:rPr>
              <a:t>and engineers needed to be able to understand how various production ramp ups and evolutionary</a:t>
            </a:r>
          </a:p>
          <a:p>
            <a:r>
              <a:rPr lang="en-US" sz="1200" kern="1200" baseline="0" dirty="0" smtClean="0">
                <a:solidFill>
                  <a:schemeClr val="tx1"/>
                </a:solidFill>
                <a:latin typeface="+mn-lt"/>
                <a:ea typeface="+mn-ea"/>
                <a:cs typeface="+mn-cs"/>
              </a:rPr>
              <a:t>changes in the supply chain will impact the logistics facilities.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When starting from an existing infrastructure (common in current SS cases) can force to use suboptimal design, or require the CAPEX to improve infrastructure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Scheduling is more challenging where more elements influence each other (interdependent events, e.g. large carrier delayed, small barge waiting, same harbor to operate)</a:t>
            </a:r>
            <a:endParaRPr lang="en-GB" dirty="0"/>
          </a:p>
        </p:txBody>
      </p:sp>
      <p:sp>
        <p:nvSpPr>
          <p:cNvPr id="4" name="Slide Number Placeholder 3"/>
          <p:cNvSpPr>
            <a:spLocks noGrp="1"/>
          </p:cNvSpPr>
          <p:nvPr>
            <p:ph type="sldNum" sz="quarter" idx="10"/>
          </p:nvPr>
        </p:nvSpPr>
        <p:spPr/>
        <p:txBody>
          <a:bodyPr/>
          <a:lstStyle/>
          <a:p>
            <a:fld id="{DE799493-6412-4470-9830-D005B358D66E}" type="slidenum">
              <a:rPr lang="en-GB" smtClean="0">
                <a:solidFill>
                  <a:prstClr val="black"/>
                </a:solidFill>
              </a:rPr>
              <a:pPr/>
              <a:t>3</a:t>
            </a:fld>
            <a:endParaRPr lang="en-GB"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dedicated small scale berth might be required</a:t>
            </a:r>
          </a:p>
          <a:p>
            <a:endParaRPr lang="en-US" dirty="0"/>
          </a:p>
        </p:txBody>
      </p:sp>
      <p:sp>
        <p:nvSpPr>
          <p:cNvPr id="4" name="Slide Number Placeholder 3"/>
          <p:cNvSpPr>
            <a:spLocks noGrp="1"/>
          </p:cNvSpPr>
          <p:nvPr>
            <p:ph type="sldNum" sz="quarter" idx="10"/>
          </p:nvPr>
        </p:nvSpPr>
        <p:spPr/>
        <p:txBody>
          <a:bodyPr/>
          <a:lstStyle/>
          <a:p>
            <a:fld id="{D3CDC6BE-25BE-40F4-81ED-A29BC62DC01A}"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Ullage</a:t>
            </a:r>
            <a:r>
              <a:rPr lang="en-US" dirty="0" smtClean="0"/>
              <a:t>: storage to avoid future</a:t>
            </a:r>
            <a:r>
              <a:rPr lang="en-US" baseline="0" dirty="0" smtClean="0"/>
              <a:t> production losses to avoid tank tops</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 carrier of 1000 m3 may be too small for sea going barges. Generally I have seen sea going LNG vessels has a storage capacity more than 7500 m3. Lesser than 7500 m3 may be more suitable for canals and rivers.</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Due to lack of proper small scale market, a small carrier may be used to carry different products. Hence the likelihood of a small carrier to go for inerting and cooldown is more than dedicate large size LNG vessels. The factor should be accounted in the fleet sizing and berth utilization. The inerting and cooldown process may take approximately 24 hrs of extra time at the LNG loading berth.</a:t>
            </a:r>
          </a:p>
          <a:p>
            <a:endParaRPr lang="en-US" dirty="0" smtClean="0"/>
          </a:p>
          <a:p>
            <a:pPr lvl="0"/>
            <a:r>
              <a:rPr lang="en-US" sz="1200" kern="1200" dirty="0" smtClean="0">
                <a:solidFill>
                  <a:schemeClr val="tx1"/>
                </a:solidFill>
                <a:latin typeface="+mn-lt"/>
                <a:ea typeface="+mn-ea"/>
                <a:cs typeface="+mn-cs"/>
              </a:rPr>
              <a:t>The loading/unloading rate highly depends on the type of cargo and can be as high as 5,000 m3/hr. Generally I have seen loading rate 2000 m3/hr in small carriers.</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A small carrier may have the guaranteed speed of laden voyage as high as 17 knots.</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65% limit is used for berth utilization for conventional LNG cargoes. The berth utilization depends on the maintenance required at berth and the schedule arrival window of vessels. In a small scale market, if the voyage turnaround time is low then schedule arrival window can be reduced which would allow higher berth utilization. There is no general rule of schedule arrival window duration and the judgment should be taken on case by case basis. I have seen STASCO recommending 18 hrs of schedule arrival window for small LNG carriers</a:t>
            </a:r>
          </a:p>
          <a:p>
            <a:endParaRPr lang="en-US" dirty="0"/>
          </a:p>
        </p:txBody>
      </p:sp>
      <p:sp>
        <p:nvSpPr>
          <p:cNvPr id="4" name="Slide Number Placeholder 3"/>
          <p:cNvSpPr>
            <a:spLocks noGrp="1"/>
          </p:cNvSpPr>
          <p:nvPr>
            <p:ph type="sldNum" sz="quarter" idx="10"/>
          </p:nvPr>
        </p:nvSpPr>
        <p:spPr/>
        <p:txBody>
          <a:bodyPr/>
          <a:lstStyle/>
          <a:p>
            <a:fld id="{D3CDC6BE-25BE-40F4-81ED-A29BC62DC01A}"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Economics and constraints on the customer side might dictate</a:t>
            </a:r>
            <a:r>
              <a:rPr lang="en-US" baseline="0" dirty="0" smtClean="0"/>
              <a:t> the viable option</a:t>
            </a:r>
          </a:p>
          <a:p>
            <a:r>
              <a:rPr lang="en-US" baseline="0" dirty="0" smtClean="0"/>
              <a:t>Many small vessels…maybe better one larger one? (Unit freight Cost)</a:t>
            </a:r>
            <a:endParaRPr lang="en-US" dirty="0"/>
          </a:p>
        </p:txBody>
      </p:sp>
      <p:sp>
        <p:nvSpPr>
          <p:cNvPr id="4" name="Slide Number Placeholder 3"/>
          <p:cNvSpPr>
            <a:spLocks noGrp="1"/>
          </p:cNvSpPr>
          <p:nvPr>
            <p:ph type="sldNum" sz="quarter" idx="10"/>
          </p:nvPr>
        </p:nvSpPr>
        <p:spPr/>
        <p:txBody>
          <a:bodyPr/>
          <a:lstStyle/>
          <a:p>
            <a:fld id="{D3CDC6BE-25BE-40F4-81ED-A29BC62DC01A}"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Economics and constraints on the customer side might dictate</a:t>
            </a:r>
            <a:r>
              <a:rPr lang="en-US" baseline="0" dirty="0" smtClean="0"/>
              <a:t> the viable option</a:t>
            </a:r>
          </a:p>
          <a:p>
            <a:r>
              <a:rPr lang="en-US" baseline="0" dirty="0" smtClean="0"/>
              <a:t>Many small vessels…maybe better one larger one? (Unit freight Cost)</a:t>
            </a:r>
          </a:p>
          <a:p>
            <a:endParaRPr lang="en-US" baseline="0" dirty="0" smtClean="0"/>
          </a:p>
          <a:p>
            <a:pPr lvl="0"/>
            <a:r>
              <a:rPr lang="en-US" sz="1200" kern="1200" dirty="0" smtClean="0">
                <a:solidFill>
                  <a:schemeClr val="tx1"/>
                </a:solidFill>
                <a:latin typeface="+mn-lt"/>
                <a:ea typeface="+mn-ea"/>
                <a:cs typeface="+mn-cs"/>
              </a:rPr>
              <a:t>One ship in a fleet is not a viable option for a regular demand. There is a possibility that due to an unexpected failure carrier may be out of service for a significant period of time resulting in short fall of supply.</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D3CDC6BE-25BE-40F4-81ED-A29BC62DC01A}"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Storage tank size is highly sensitive to </a:t>
            </a:r>
            <a:r>
              <a:rPr lang="en-US" sz="1200" kern="1200" dirty="0" err="1" smtClean="0">
                <a:solidFill>
                  <a:schemeClr val="tx1"/>
                </a:solidFill>
                <a:latin typeface="+mn-lt"/>
                <a:ea typeface="+mn-ea"/>
                <a:cs typeface="+mn-cs"/>
              </a:rPr>
              <a:t>Ullage</a:t>
            </a:r>
            <a:r>
              <a:rPr lang="en-US" sz="1200" kern="1200" dirty="0" smtClean="0">
                <a:solidFill>
                  <a:schemeClr val="tx1"/>
                </a:solidFill>
                <a:latin typeface="+mn-lt"/>
                <a:ea typeface="+mn-ea"/>
                <a:cs typeface="+mn-cs"/>
              </a:rPr>
              <a:t> and carrier size. STASCO is uncomfortable in operating with less than 60 hrs of operational </a:t>
            </a:r>
            <a:r>
              <a:rPr lang="en-US" sz="1200" kern="1200" dirty="0" err="1" smtClean="0">
                <a:solidFill>
                  <a:schemeClr val="tx1"/>
                </a:solidFill>
                <a:latin typeface="+mn-lt"/>
                <a:ea typeface="+mn-ea"/>
                <a:cs typeface="+mn-cs"/>
              </a:rPr>
              <a:t>Ullage</a:t>
            </a:r>
            <a:r>
              <a:rPr lang="en-US" sz="1200" kern="1200" dirty="0" smtClean="0">
                <a:solidFill>
                  <a:schemeClr val="tx1"/>
                </a:solidFill>
                <a:latin typeface="+mn-lt"/>
                <a:ea typeface="+mn-ea"/>
                <a:cs typeface="+mn-cs"/>
              </a:rPr>
              <a:t> for large size LNG cargoes. Typically we try to achieve 48 hrs of operational </a:t>
            </a:r>
            <a:r>
              <a:rPr lang="en-US" sz="1200" kern="1200" dirty="0" err="1" smtClean="0">
                <a:solidFill>
                  <a:schemeClr val="tx1"/>
                </a:solidFill>
                <a:latin typeface="+mn-lt"/>
                <a:ea typeface="+mn-ea"/>
                <a:cs typeface="+mn-cs"/>
              </a:rPr>
              <a:t>Ullage</a:t>
            </a:r>
            <a:r>
              <a:rPr lang="en-US" sz="1200" kern="1200" dirty="0" smtClean="0">
                <a:solidFill>
                  <a:schemeClr val="tx1"/>
                </a:solidFill>
                <a:latin typeface="+mn-lt"/>
                <a:ea typeface="+mn-ea"/>
                <a:cs typeface="+mn-cs"/>
              </a:rPr>
              <a:t> in a high level logistics design but can be significantly lower depending on the customer location and shipping availability. Storage tank of few existing small scale LNG plant is shown below </a:t>
            </a:r>
            <a:r>
              <a:rPr lang="en-US" sz="1200" kern="1200" dirty="0" smtClean="0">
                <a:solidFill>
                  <a:schemeClr val="tx1"/>
                </a:solidFill>
                <a:latin typeface="+mn-lt"/>
                <a:ea typeface="+mn-ea"/>
                <a:cs typeface="+mn-cs"/>
              </a:rPr>
              <a:t>–</a:t>
            </a:r>
          </a:p>
          <a:p>
            <a:pPr rtl="0" eaLnBrk="1" fontAlgn="t" latinLnBrk="0" hangingPunct="1"/>
            <a:r>
              <a:rPr lang="en-US" sz="1200" b="1" i="0" u="none" strike="noStrike" kern="1200" dirty="0" smtClean="0">
                <a:solidFill>
                  <a:schemeClr val="tx1"/>
                </a:solidFill>
                <a:latin typeface="+mn-lt"/>
                <a:ea typeface="+mn-ea"/>
                <a:cs typeface="+mn-cs"/>
              </a:rPr>
              <a:t>Plant</a:t>
            </a:r>
            <a:endParaRPr lang="en-US" sz="1200" b="0" i="0" u="none" strike="noStrike" kern="1200" dirty="0" smtClean="0">
              <a:solidFill>
                <a:schemeClr val="tx1"/>
              </a:solidFill>
              <a:latin typeface="+mn-lt"/>
              <a:ea typeface="+mn-ea"/>
              <a:cs typeface="+mn-cs"/>
            </a:endParaRPr>
          </a:p>
          <a:p>
            <a:pPr rtl="0" eaLnBrk="1" fontAlgn="t" latinLnBrk="0" hangingPunct="1"/>
            <a:r>
              <a:rPr lang="en-US" sz="1200" b="1" i="0" u="none" strike="noStrike" kern="1200" dirty="0" smtClean="0">
                <a:solidFill>
                  <a:schemeClr val="tx1"/>
                </a:solidFill>
                <a:latin typeface="+mn-lt"/>
                <a:ea typeface="+mn-ea"/>
                <a:cs typeface="+mn-cs"/>
              </a:rPr>
              <a:t>Production</a:t>
            </a:r>
            <a:endParaRPr lang="en-US" sz="1200" b="0" i="0" u="none" strike="noStrike" kern="1200" dirty="0" smtClean="0">
              <a:solidFill>
                <a:schemeClr val="tx1"/>
              </a:solidFill>
              <a:latin typeface="+mn-lt"/>
              <a:ea typeface="+mn-ea"/>
              <a:cs typeface="+mn-cs"/>
            </a:endParaRPr>
          </a:p>
          <a:p>
            <a:pPr rtl="0" eaLnBrk="1" fontAlgn="t" latinLnBrk="0" hangingPunct="1"/>
            <a:r>
              <a:rPr lang="en-US" sz="1200" b="1" i="0" u="none" strike="noStrike" kern="1200" dirty="0" smtClean="0">
                <a:solidFill>
                  <a:schemeClr val="tx1"/>
                </a:solidFill>
                <a:latin typeface="+mn-lt"/>
                <a:ea typeface="+mn-ea"/>
                <a:cs typeface="+mn-cs"/>
              </a:rPr>
              <a:t>LNG Storage</a:t>
            </a:r>
            <a:endParaRPr lang="en-US" sz="1200" b="0" i="0" u="none" strike="noStrike" kern="1200" dirty="0" smtClean="0">
              <a:solidFill>
                <a:schemeClr val="tx1"/>
              </a:solidFill>
              <a:latin typeface="+mn-lt"/>
              <a:ea typeface="+mn-ea"/>
              <a:cs typeface="+mn-cs"/>
            </a:endParaRPr>
          </a:p>
          <a:p>
            <a:pPr rtl="0" eaLnBrk="1" fontAlgn="t" latinLnBrk="0" hangingPunct="1"/>
            <a:r>
              <a:rPr lang="en-US" sz="1200" b="0" i="0" u="none" strike="noStrike" kern="1200" dirty="0" smtClean="0">
                <a:solidFill>
                  <a:schemeClr val="tx1"/>
                </a:solidFill>
                <a:latin typeface="+mn-lt"/>
                <a:ea typeface="+mn-ea"/>
                <a:cs typeface="+mn-cs"/>
              </a:rPr>
              <a:t>Praxair LNG</a:t>
            </a:r>
          </a:p>
          <a:p>
            <a:pPr rtl="0" eaLnBrk="1" fontAlgn="t" latinLnBrk="0" hangingPunct="1"/>
            <a:r>
              <a:rPr lang="en-US" sz="1200" b="0" i="0" u="none" strike="noStrike" kern="1200" dirty="0" smtClean="0">
                <a:solidFill>
                  <a:schemeClr val="tx1"/>
                </a:solidFill>
                <a:latin typeface="+mn-lt"/>
                <a:ea typeface="+mn-ea"/>
                <a:cs typeface="+mn-cs"/>
              </a:rPr>
              <a:t>0.13 mtpa</a:t>
            </a:r>
          </a:p>
          <a:p>
            <a:pPr rtl="0" eaLnBrk="1" fontAlgn="t" latinLnBrk="0" hangingPunct="1"/>
            <a:r>
              <a:rPr lang="en-US" sz="1200" b="0" i="0" u="none" strike="noStrike" kern="1200" dirty="0" smtClean="0">
                <a:solidFill>
                  <a:schemeClr val="tx1"/>
                </a:solidFill>
                <a:latin typeface="+mn-lt"/>
                <a:ea typeface="+mn-ea"/>
                <a:cs typeface="+mn-cs"/>
              </a:rPr>
              <a:t>6,000 m3 (only truck loading)</a:t>
            </a:r>
          </a:p>
          <a:p>
            <a:pPr rtl="0" eaLnBrk="1" fontAlgn="t" latinLnBrk="0" hangingPunct="1"/>
            <a:r>
              <a:rPr lang="en-US" sz="1200" b="0" i="0" u="none" strike="noStrike" kern="1200" dirty="0" err="1" smtClean="0">
                <a:solidFill>
                  <a:schemeClr val="tx1"/>
                </a:solidFill>
                <a:latin typeface="+mn-lt"/>
                <a:ea typeface="+mn-ea"/>
                <a:cs typeface="+mn-cs"/>
              </a:rPr>
              <a:t>Ansai</a:t>
            </a:r>
            <a:r>
              <a:rPr lang="en-US" sz="1200" b="0" i="0" u="none" strike="noStrike" kern="1200" dirty="0" smtClean="0">
                <a:solidFill>
                  <a:schemeClr val="tx1"/>
                </a:solidFill>
                <a:latin typeface="+mn-lt"/>
                <a:ea typeface="+mn-ea"/>
                <a:cs typeface="+mn-cs"/>
              </a:rPr>
              <a:t> LNG</a:t>
            </a:r>
          </a:p>
          <a:p>
            <a:pPr rtl="0" eaLnBrk="1" fontAlgn="t" latinLnBrk="0" hangingPunct="1"/>
            <a:r>
              <a:rPr lang="en-US" sz="1200" b="0" i="0" u="none" strike="noStrike" kern="1200" dirty="0" smtClean="0">
                <a:solidFill>
                  <a:schemeClr val="tx1"/>
                </a:solidFill>
                <a:latin typeface="+mn-lt"/>
                <a:ea typeface="+mn-ea"/>
                <a:cs typeface="+mn-cs"/>
              </a:rPr>
              <a:t>0.40 mtpa</a:t>
            </a:r>
          </a:p>
          <a:p>
            <a:pPr rtl="0" eaLnBrk="1" fontAlgn="t" latinLnBrk="0" hangingPunct="1"/>
            <a:r>
              <a:rPr lang="en-US" sz="1200" b="0" i="0" u="none" strike="noStrike" kern="1200" dirty="0" smtClean="0">
                <a:solidFill>
                  <a:schemeClr val="tx1"/>
                </a:solidFill>
                <a:latin typeface="+mn-lt"/>
                <a:ea typeface="+mn-ea"/>
                <a:cs typeface="+mn-cs"/>
              </a:rPr>
              <a:t>30,000</a:t>
            </a:r>
          </a:p>
          <a:p>
            <a:pPr rtl="0" eaLnBrk="1" fontAlgn="t" latinLnBrk="0" hangingPunct="1"/>
            <a:r>
              <a:rPr lang="en-US" sz="1200" b="0" i="0" u="none" strike="noStrike" kern="1200" dirty="0" smtClean="0">
                <a:solidFill>
                  <a:schemeClr val="tx1"/>
                </a:solidFill>
                <a:latin typeface="+mn-lt"/>
                <a:ea typeface="+mn-ea"/>
                <a:cs typeface="+mn-cs"/>
              </a:rPr>
              <a:t>Ningxia </a:t>
            </a:r>
            <a:r>
              <a:rPr lang="en-US" sz="1200" b="0" i="0" u="none" strike="noStrike" kern="1200" dirty="0" err="1" smtClean="0">
                <a:solidFill>
                  <a:schemeClr val="tx1"/>
                </a:solidFill>
                <a:latin typeface="+mn-lt"/>
                <a:ea typeface="+mn-ea"/>
                <a:cs typeface="+mn-cs"/>
              </a:rPr>
              <a:t>Hanas</a:t>
            </a:r>
            <a:r>
              <a:rPr lang="en-US" sz="1200" b="0" i="0" u="none" strike="noStrike" kern="1200" dirty="0" smtClean="0">
                <a:solidFill>
                  <a:schemeClr val="tx1"/>
                </a:solidFill>
                <a:latin typeface="+mn-lt"/>
                <a:ea typeface="+mn-ea"/>
                <a:cs typeface="+mn-cs"/>
              </a:rPr>
              <a:t> LNG</a:t>
            </a:r>
          </a:p>
          <a:p>
            <a:pPr rtl="0" eaLnBrk="1" fontAlgn="t" latinLnBrk="0" hangingPunct="1"/>
            <a:r>
              <a:rPr lang="en-US" sz="1200" b="0" i="0" u="none" strike="noStrike" kern="1200" dirty="0" smtClean="0">
                <a:solidFill>
                  <a:schemeClr val="tx1"/>
                </a:solidFill>
                <a:latin typeface="+mn-lt"/>
                <a:ea typeface="+mn-ea"/>
                <a:cs typeface="+mn-cs"/>
              </a:rPr>
              <a:t>0.80 mtpa</a:t>
            </a:r>
          </a:p>
          <a:p>
            <a:pPr rtl="0" eaLnBrk="1" fontAlgn="t" latinLnBrk="0" hangingPunct="1"/>
            <a:r>
              <a:rPr lang="en-US" sz="1200" b="0" i="0" u="none" strike="noStrike" kern="1200" dirty="0" smtClean="0">
                <a:solidFill>
                  <a:schemeClr val="tx1"/>
                </a:solidFill>
                <a:latin typeface="+mn-lt"/>
                <a:ea typeface="+mn-ea"/>
                <a:cs typeface="+mn-cs"/>
              </a:rPr>
              <a:t>50,000</a:t>
            </a:r>
          </a:p>
          <a:p>
            <a:pPr rtl="0" eaLnBrk="1" fontAlgn="t" latinLnBrk="0" hangingPunct="1"/>
            <a:r>
              <a:rPr lang="en-US" sz="1200" b="0" i="0" u="none" strike="noStrike" kern="1200" dirty="0" smtClean="0">
                <a:solidFill>
                  <a:schemeClr val="tx1"/>
                </a:solidFill>
                <a:latin typeface="+mn-lt"/>
                <a:ea typeface="+mn-ea"/>
                <a:cs typeface="+mn-cs"/>
              </a:rPr>
              <a:t>Source: Gas Matters</a:t>
            </a:r>
          </a:p>
          <a:p>
            <a:pPr lvl="0"/>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D3CDC6BE-25BE-40F4-81ED-A29BC62DC01A}"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1027" name="Picture 3" descr="C:\Apps\2012\IGU 2012-2015\Welcome Poster\image_preview.jpg"/>
          <p:cNvPicPr>
            <a:picLocks noChangeAspect="1" noChangeArrowheads="1"/>
          </p:cNvPicPr>
          <p:nvPr userDrawn="1"/>
        </p:nvPicPr>
        <p:blipFill>
          <a:blip r:embed="rId2" cstate="print"/>
          <a:srcRect/>
          <a:stretch>
            <a:fillRect/>
          </a:stretch>
        </p:blipFill>
        <p:spPr bwMode="auto">
          <a:xfrm>
            <a:off x="7467600" y="-1"/>
            <a:ext cx="1676400" cy="1932451"/>
          </a:xfrm>
          <a:prstGeom prst="rect">
            <a:avLst/>
          </a:prstGeom>
          <a:noFill/>
        </p:spPr>
      </p:pic>
      <p:pic>
        <p:nvPicPr>
          <p:cNvPr id="10" name="Picture 9" descr="C:\Users\KZ1058\AppData\Local\Microsoft\Windows\Temporary Internet Files\Content.Outlook\ADWZTOLY\1_New IGU logo.jpg"/>
          <p:cNvPicPr/>
          <p:nvPr userDrawn="1"/>
        </p:nvPicPr>
        <p:blipFill>
          <a:blip r:embed="rId3" cstate="print"/>
          <a:srcRect/>
          <a:stretch>
            <a:fillRect/>
          </a:stretch>
        </p:blipFill>
        <p:spPr bwMode="auto">
          <a:xfrm>
            <a:off x="0" y="228600"/>
            <a:ext cx="2057400" cy="1295400"/>
          </a:xfrm>
          <a:prstGeom prst="rect">
            <a:avLst/>
          </a:prstGeom>
          <a:noFill/>
          <a:ln w="9525">
            <a:noFill/>
            <a:miter lim="800000"/>
            <a:headEnd/>
            <a:tailEnd/>
          </a:ln>
        </p:spPr>
      </p:pic>
      <p:pic>
        <p:nvPicPr>
          <p:cNvPr id="11" name="Picture 3" descr="C:\Apps\2012\IGU 2012-2015\Welcome Poster\IGU Website Image.png"/>
          <p:cNvPicPr>
            <a:picLocks noChangeAspect="1" noChangeArrowheads="1"/>
          </p:cNvPicPr>
          <p:nvPr userDrawn="1"/>
        </p:nvPicPr>
        <p:blipFill>
          <a:blip r:embed="rId4" cstate="print"/>
          <a:srcRect r="48115" b="49594"/>
          <a:stretch>
            <a:fillRect/>
          </a:stretch>
        </p:blipFill>
        <p:spPr bwMode="auto">
          <a:xfrm>
            <a:off x="5410200" y="4137512"/>
            <a:ext cx="3733800" cy="2720488"/>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End Slide (Mandatory)">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2" name="Group 13"/>
          <p:cNvGrpSpPr/>
          <p:nvPr userDrawn="1"/>
        </p:nvGrpSpPr>
        <p:grpSpPr>
          <a:xfrm>
            <a:off x="468313" y="226142"/>
            <a:ext cx="8208961" cy="6167226"/>
            <a:chOff x="468313" y="226142"/>
            <a:chExt cx="8208961" cy="6167226"/>
          </a:xfrm>
        </p:grpSpPr>
        <p:sp>
          <p:nvSpPr>
            <p:cNvPr id="15" name="Rectangle 4"/>
            <p:cNvSpPr>
              <a:spLocks noChangeArrowheads="1"/>
            </p:cNvSpPr>
            <p:nvPr/>
          </p:nvSpPr>
          <p:spPr bwMode="auto">
            <a:xfrm flipH="1">
              <a:off x="468313" y="1307018"/>
              <a:ext cx="7020000" cy="5086350"/>
            </a:xfrm>
            <a:prstGeom prst="rect">
              <a:avLst/>
            </a:prstGeom>
            <a:solidFill>
              <a:schemeClr val="accent1">
                <a:lumMod val="40000"/>
                <a:lumOff val="60000"/>
              </a:schemeClr>
            </a:solidFill>
            <a:ln w="9525">
              <a:noFill/>
              <a:miter lim="800000"/>
              <a:headEnd/>
              <a:tailEnd/>
            </a:ln>
            <a:effectLst/>
          </p:spPr>
          <p:txBody>
            <a:bodyPr wrap="none" anchor="ctr"/>
            <a:lstStyle/>
            <a:p>
              <a:r>
                <a:rPr lang="en-GB" smtClean="0">
                  <a:solidFill>
                    <a:srgbClr val="595959"/>
                  </a:solidFill>
                </a:rPr>
                <a:t> </a:t>
              </a:r>
              <a:endParaRPr lang="en-GB" dirty="0">
                <a:solidFill>
                  <a:srgbClr val="595959"/>
                </a:solidFill>
              </a:endParaRPr>
            </a:p>
          </p:txBody>
        </p:sp>
        <p:sp>
          <p:nvSpPr>
            <p:cNvPr id="16" name="Rectangle 4"/>
            <p:cNvSpPr>
              <a:spLocks noChangeArrowheads="1"/>
            </p:cNvSpPr>
            <p:nvPr/>
          </p:nvSpPr>
          <p:spPr bwMode="auto">
            <a:xfrm flipH="1">
              <a:off x="1548071" y="226142"/>
              <a:ext cx="7129203" cy="5040000"/>
            </a:xfrm>
            <a:prstGeom prst="rect">
              <a:avLst/>
            </a:prstGeom>
            <a:solidFill>
              <a:schemeClr val="accent1">
                <a:lumMod val="60000"/>
                <a:lumOff val="40000"/>
              </a:schemeClr>
            </a:solidFill>
            <a:ln w="9525">
              <a:noFill/>
              <a:miter lim="800000"/>
              <a:headEnd/>
              <a:tailEnd/>
            </a:ln>
            <a:effectLst/>
          </p:spPr>
          <p:txBody>
            <a:bodyPr wrap="none" anchor="ctr"/>
            <a:lstStyle/>
            <a:p>
              <a:endParaRPr lang="en-GB">
                <a:solidFill>
                  <a:srgbClr val="595959"/>
                </a:solidFill>
              </a:endParaRPr>
            </a:p>
          </p:txBody>
        </p:sp>
        <p:sp>
          <p:nvSpPr>
            <p:cNvPr id="17" name="Rectangle 4"/>
            <p:cNvSpPr>
              <a:spLocks noChangeArrowheads="1"/>
            </p:cNvSpPr>
            <p:nvPr/>
          </p:nvSpPr>
          <p:spPr bwMode="auto">
            <a:xfrm flipH="1">
              <a:off x="1548072" y="1307018"/>
              <a:ext cx="5942197" cy="3960000"/>
            </a:xfrm>
            <a:prstGeom prst="rect">
              <a:avLst/>
            </a:prstGeom>
            <a:solidFill>
              <a:schemeClr val="accent1"/>
            </a:solidFill>
            <a:ln w="9525">
              <a:noFill/>
              <a:miter lim="800000"/>
              <a:headEnd/>
              <a:tailEnd/>
            </a:ln>
            <a:effectLst/>
          </p:spPr>
          <p:txBody>
            <a:bodyPr wrap="none" anchor="ctr"/>
            <a:lstStyle/>
            <a:p>
              <a:endParaRPr lang="en-GB">
                <a:solidFill>
                  <a:srgbClr val="595959"/>
                </a:solidFill>
              </a:endParaRPr>
            </a:p>
          </p:txBody>
        </p:sp>
        <p:pic>
          <p:nvPicPr>
            <p:cNvPr id="23" name="Picture 22" descr="Shell-2010-Pecten-RGBpc.wmf"/>
            <p:cNvPicPr>
              <a:picLocks noChangeAspect="1"/>
            </p:cNvPicPr>
            <p:nvPr/>
          </p:nvPicPr>
          <p:blipFill>
            <a:blip r:embed="rId2" cstate="print"/>
            <a:stretch>
              <a:fillRect/>
            </a:stretch>
          </p:blipFill>
          <p:spPr>
            <a:xfrm flipH="1">
              <a:off x="468313" y="290934"/>
              <a:ext cx="720000" cy="667868"/>
            </a:xfrm>
            <a:prstGeom prst="rect">
              <a:avLst/>
            </a:prstGeom>
            <a:noFill/>
          </p:spPr>
        </p:pic>
      </p:grpSp>
      <p:sp>
        <p:nvSpPr>
          <p:cNvPr id="28" name="Rectangle 2"/>
          <p:cNvSpPr>
            <a:spLocks noGrp="1" noChangeArrowheads="1"/>
          </p:cNvSpPr>
          <p:nvPr userDrawn="1">
            <p:ph type="ctrTitle"/>
          </p:nvPr>
        </p:nvSpPr>
        <p:spPr>
          <a:xfrm>
            <a:off x="1697782" y="1400847"/>
            <a:ext cx="5694536" cy="1206000"/>
          </a:xfrm>
          <a:noFill/>
        </p:spPr>
        <p:txBody>
          <a:bodyPr lIns="0" tIns="0" rIns="0"/>
          <a:lstStyle>
            <a:lvl1pPr>
              <a:defRPr kern="1200" cap="all" spc="0" baseline="0">
                <a:solidFill>
                  <a:schemeClr val="accent2"/>
                </a:solidFill>
                <a:latin typeface="+mj-lt"/>
                <a:cs typeface="Arial" pitchFamily="34" charset="0"/>
              </a:defRPr>
            </a:lvl1pPr>
          </a:lstStyle>
          <a:p>
            <a:r>
              <a:rPr lang="en-GB" dirty="0"/>
              <a:t>Click to edit Master title </a:t>
            </a:r>
            <a:r>
              <a:rPr lang="en-GB" dirty="0" smtClean="0"/>
              <a:t>style</a:t>
            </a:r>
            <a:endParaRPr lang="en-GB" dirty="0"/>
          </a:p>
        </p:txBody>
      </p:sp>
      <p:sp>
        <p:nvSpPr>
          <p:cNvPr id="29" name="Rectangle 3"/>
          <p:cNvSpPr>
            <a:spLocks noGrp="1" noChangeArrowheads="1"/>
          </p:cNvSpPr>
          <p:nvPr userDrawn="1">
            <p:ph type="subTitle" idx="1"/>
          </p:nvPr>
        </p:nvSpPr>
        <p:spPr>
          <a:xfrm>
            <a:off x="1697782" y="2851200"/>
            <a:ext cx="2700000" cy="1620000"/>
          </a:xfrm>
        </p:spPr>
        <p:txBody>
          <a:bodyPr/>
          <a:lstStyle>
            <a:lvl1pPr marL="0" indent="0">
              <a:spcBef>
                <a:spcPct val="0"/>
              </a:spcBef>
              <a:buFont typeface="Wingdings" pitchFamily="2" charset="2"/>
              <a:buNone/>
              <a:defRPr sz="1600" baseline="0">
                <a:solidFill>
                  <a:schemeClr val="tx1"/>
                </a:solidFill>
                <a:latin typeface="+mn-lt"/>
                <a:cs typeface="Arial" pitchFamily="34" charset="0"/>
              </a:defRPr>
            </a:lvl1pPr>
          </a:lstStyle>
          <a:p>
            <a:r>
              <a:rPr lang="en-GB" dirty="0"/>
              <a:t>Click to edit Master subtitle style</a:t>
            </a:r>
          </a:p>
        </p:txBody>
      </p:sp>
      <p:sp>
        <p:nvSpPr>
          <p:cNvPr id="32" name="Text Placeholder 31"/>
          <p:cNvSpPr>
            <a:spLocks noGrp="1"/>
          </p:cNvSpPr>
          <p:nvPr userDrawn="1">
            <p:ph type="body" sz="quarter" idx="10" hasCustomPrompt="1"/>
          </p:nvPr>
        </p:nvSpPr>
        <p:spPr>
          <a:xfrm>
            <a:off x="1578064" y="5402511"/>
            <a:ext cx="5857896" cy="196455"/>
          </a:xfrm>
        </p:spPr>
        <p:txBody>
          <a:bodyPr anchor="t" anchorCtr="0"/>
          <a:lstStyle>
            <a:lvl1pPr>
              <a:buNone/>
              <a:defRPr sz="1200">
                <a:latin typeface="+mn-lt"/>
              </a:defRPr>
            </a:lvl1pPr>
          </a:lstStyle>
          <a:p>
            <a:pPr lvl="0"/>
            <a:r>
              <a:rPr lang="en-GB" smtClean="0"/>
              <a:t>Click to insert Author’s Name</a:t>
            </a:r>
            <a:endParaRPr lang="en-GB" dirty="0"/>
          </a:p>
        </p:txBody>
      </p:sp>
      <p:sp>
        <p:nvSpPr>
          <p:cNvPr id="33" name="Text Placeholder 31"/>
          <p:cNvSpPr>
            <a:spLocks noGrp="1"/>
          </p:cNvSpPr>
          <p:nvPr userDrawn="1">
            <p:ph type="body" sz="quarter" idx="11" hasCustomPrompt="1"/>
          </p:nvPr>
        </p:nvSpPr>
        <p:spPr>
          <a:xfrm>
            <a:off x="1578064" y="5627540"/>
            <a:ext cx="5857896" cy="196455"/>
          </a:xfrm>
        </p:spPr>
        <p:txBody>
          <a:bodyPr anchor="t" anchorCtr="0"/>
          <a:lstStyle>
            <a:lvl1pPr>
              <a:buNone/>
              <a:defRPr sz="1200">
                <a:latin typeface="+mn-lt"/>
              </a:defRPr>
            </a:lvl1pPr>
          </a:lstStyle>
          <a:p>
            <a:pPr lvl="0"/>
            <a:r>
              <a:rPr lang="en-GB" smtClean="0"/>
              <a:t>Click to insert Role in Organisation</a:t>
            </a:r>
            <a:endParaRPr lang="en-GB" dirty="0"/>
          </a:p>
        </p:txBody>
      </p:sp>
      <p:sp>
        <p:nvSpPr>
          <p:cNvPr id="24" name="Text Box 11" descr="Text Box 11"/>
          <p:cNvSpPr txBox="1">
            <a:spLocks noChangeArrowheads="1"/>
          </p:cNvSpPr>
          <p:nvPr userDrawn="1"/>
        </p:nvSpPr>
        <p:spPr bwMode="auto">
          <a:xfrm>
            <a:off x="468000" y="6470359"/>
            <a:ext cx="2520000" cy="324000"/>
          </a:xfrm>
          <a:prstGeom prst="rect">
            <a:avLst/>
          </a:prstGeom>
          <a:noFill/>
          <a:ln w="9525" algn="ctr">
            <a:noFill/>
            <a:miter lim="800000"/>
            <a:headEnd/>
            <a:tailEnd/>
          </a:ln>
          <a:effectLst/>
        </p:spPr>
        <p:txBody>
          <a:bodyPr wrap="none" lIns="0" tIns="0" rIns="0" anchor="t" anchorCtr="0">
            <a:noAutofit/>
          </a:bodyPr>
          <a:lstStyle/>
          <a:p>
            <a:pPr>
              <a:defRPr/>
            </a:pPr>
            <a:r>
              <a:rPr lang="en-GB" sz="800" smtClean="0">
                <a:solidFill>
                  <a:srgbClr val="595959"/>
                </a:solidFill>
                <a:cs typeface="Arial" pitchFamily="34" charset="0"/>
              </a:rPr>
              <a:t>Copyright of COMPANY NAME</a:t>
            </a:r>
            <a:endParaRPr lang="en-GB" sz="800" dirty="0">
              <a:solidFill>
                <a:srgbClr val="595959"/>
              </a:solidFill>
              <a:cs typeface="Arial" pitchFamily="34" charset="0"/>
            </a:endParaRPr>
          </a:p>
        </p:txBody>
      </p:sp>
      <p:sp>
        <p:nvSpPr>
          <p:cNvPr id="25" name="Rectangle 6" descr="Rectangle 6"/>
          <p:cNvSpPr>
            <a:spLocks noGrp="1" noChangeArrowheads="1"/>
          </p:cNvSpPr>
          <p:nvPr>
            <p:ph type="sldNum" sz="quarter" idx="4"/>
          </p:nvPr>
        </p:nvSpPr>
        <p:spPr bwMode="auto">
          <a:xfrm>
            <a:off x="8406599" y="6470360"/>
            <a:ext cx="266673" cy="169277"/>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00">
                <a:solidFill>
                  <a:schemeClr val="tx1"/>
                </a:solidFill>
                <a:latin typeface="+mn-lt"/>
                <a:cs typeface="Arial" pitchFamily="34" charset="0"/>
              </a:defRPr>
            </a:lvl1pPr>
          </a:lstStyle>
          <a:p>
            <a:fld id="{D32BAE6A-B452-4007-8177-56DD051636F9}" type="slidenum">
              <a:rPr lang="en-GB" smtClean="0">
                <a:solidFill>
                  <a:srgbClr val="595959"/>
                </a:solidFill>
              </a:rPr>
              <a:pPr/>
              <a:t>‹#›</a:t>
            </a:fld>
            <a:endParaRPr lang="en-GB" dirty="0">
              <a:solidFill>
                <a:srgbClr val="595959"/>
              </a:solidFill>
            </a:endParaRPr>
          </a:p>
        </p:txBody>
      </p:sp>
      <p:sp>
        <p:nvSpPr>
          <p:cNvPr id="26" name="Rectangle 4" descr="Rectangle 4"/>
          <p:cNvSpPr>
            <a:spLocks noGrp="1" noChangeArrowheads="1"/>
          </p:cNvSpPr>
          <p:nvPr>
            <p:ph type="dt" sz="half" idx="2"/>
          </p:nvPr>
        </p:nvSpPr>
        <p:spPr bwMode="auto">
          <a:xfrm>
            <a:off x="7120799" y="6469200"/>
            <a:ext cx="1080000" cy="1692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ctr">
              <a:defRPr sz="800">
                <a:solidFill>
                  <a:schemeClr val="tx1"/>
                </a:solidFill>
                <a:latin typeface="+mn-lt"/>
                <a:cs typeface="Arial" pitchFamily="34" charset="0"/>
              </a:defRPr>
            </a:lvl1pPr>
          </a:lstStyle>
          <a:p>
            <a:r>
              <a:rPr lang="en-GB" smtClean="0">
                <a:solidFill>
                  <a:srgbClr val="595959"/>
                </a:solidFill>
              </a:rPr>
              <a:t>April 2014</a:t>
            </a:r>
            <a:endParaRPr lang="en-GB" dirty="0">
              <a:solidFill>
                <a:srgbClr val="595959"/>
              </a:solidFill>
            </a:endParaRPr>
          </a:p>
        </p:txBody>
      </p:sp>
      <p:sp>
        <p:nvSpPr>
          <p:cNvPr id="27" name="Rectangle 5"/>
          <p:cNvSpPr>
            <a:spLocks noGrp="1" noChangeArrowheads="1"/>
          </p:cNvSpPr>
          <p:nvPr>
            <p:ph type="ftr" sz="quarter" idx="3"/>
          </p:nvPr>
        </p:nvSpPr>
        <p:spPr bwMode="auto">
          <a:xfrm>
            <a:off x="3164400" y="6469199"/>
            <a:ext cx="2520000" cy="3240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00">
                <a:solidFill>
                  <a:schemeClr val="tx1"/>
                </a:solidFill>
                <a:latin typeface="+mn-lt"/>
                <a:cs typeface="Arial" pitchFamily="34" charset="0"/>
              </a:defRPr>
            </a:lvl1pPr>
          </a:lstStyle>
          <a:p>
            <a:pPr>
              <a:defRPr/>
            </a:pPr>
            <a:r>
              <a:rPr lang="en-GB" smtClean="0">
                <a:solidFill>
                  <a:srgbClr val="595959"/>
                </a:solidFill>
              </a:rPr>
              <a:t> </a:t>
            </a:r>
            <a:endParaRPr lang="en-GB" dirty="0">
              <a:solidFill>
                <a:srgbClr val="595959"/>
              </a:solidFill>
            </a:endParaRPr>
          </a:p>
        </p:txBody>
      </p:sp>
      <p:sp>
        <p:nvSpPr>
          <p:cNvPr id="18" name="Text Box 11" descr="CONFIDENTIAL_TAG_0xFFEE"/>
          <p:cNvSpPr txBox="1">
            <a:spLocks noChangeArrowheads="1"/>
          </p:cNvSpPr>
          <p:nvPr userDrawn="1"/>
        </p:nvSpPr>
        <p:spPr bwMode="auto">
          <a:xfrm>
            <a:off x="5862638" y="6470650"/>
            <a:ext cx="1079500"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lIns="0" tIns="0" r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en-GB" sz="800">
              <a:solidFill>
                <a:srgbClr val="D42E12"/>
              </a:solidFill>
              <a:latin typeface="Futura Medium" pitchFamily="2" charset="0"/>
            </a:endParaRP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4"/>
          <p:cNvSpPr>
            <a:spLocks noChangeArrowheads="1"/>
          </p:cNvSpPr>
          <p:nvPr userDrawn="1"/>
        </p:nvSpPr>
        <p:spPr bwMode="auto">
          <a:xfrm>
            <a:off x="0" y="228599"/>
            <a:ext cx="8675688" cy="516467"/>
          </a:xfrm>
          <a:prstGeom prst="rect">
            <a:avLst/>
          </a:prstGeom>
          <a:solidFill>
            <a:schemeClr val="accent1"/>
          </a:solidFill>
          <a:ln w="9525" algn="ctr">
            <a:noFill/>
            <a:miter lim="800000"/>
            <a:headEnd/>
            <a:tailEnd/>
          </a:ln>
        </p:spPr>
        <p:txBody>
          <a:bodyPr vert="horz" wrap="square" lIns="928800" tIns="133200" rIns="36000" bIns="0" numCol="1" anchor="t" anchorCtr="0" compatLnSpc="1">
            <a:prstTxWarp prst="textNoShape">
              <a:avLst/>
            </a:prstTxWarp>
          </a:bodyPr>
          <a:lstStyle/>
          <a:p>
            <a:pPr eaLnBrk="0" fontAlgn="base" hangingPunct="0">
              <a:lnSpc>
                <a:spcPct val="90000"/>
              </a:lnSpc>
              <a:spcBef>
                <a:spcPct val="0"/>
              </a:spcBef>
              <a:spcAft>
                <a:spcPct val="0"/>
              </a:spcAft>
            </a:pPr>
            <a:endParaRPr lang="en-GB" sz="2400" b="1" dirty="0" smtClean="0">
              <a:solidFill>
                <a:srgbClr val="999999"/>
              </a:solidFill>
            </a:endParaRPr>
          </a:p>
        </p:txBody>
      </p:sp>
      <p:sp>
        <p:nvSpPr>
          <p:cNvPr id="34" name="Rectangle 2"/>
          <p:cNvSpPr>
            <a:spLocks noGrp="1" noChangeArrowheads="1"/>
          </p:cNvSpPr>
          <p:nvPr>
            <p:ph type="title"/>
          </p:nvPr>
        </p:nvSpPr>
        <p:spPr bwMode="auto">
          <a:xfrm>
            <a:off x="900112" y="295200"/>
            <a:ext cx="7700400" cy="419156"/>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cap="all" baseline="0">
                <a:solidFill>
                  <a:schemeClr val="accent2"/>
                </a:solidFill>
              </a:defRPr>
            </a:lvl1pPr>
          </a:lstStyle>
          <a:p>
            <a:pPr lvl="0"/>
            <a:r>
              <a:rPr lang="en-GB" noProof="0" dirty="0" smtClean="0"/>
              <a:t>Click to edit Master title style</a:t>
            </a:r>
          </a:p>
        </p:txBody>
      </p:sp>
      <p:sp>
        <p:nvSpPr>
          <p:cNvPr id="10" name="Content Placeholder 9"/>
          <p:cNvSpPr>
            <a:spLocks noGrp="1"/>
          </p:cNvSpPr>
          <p:nvPr>
            <p:ph sz="quarter" idx="11"/>
          </p:nvPr>
        </p:nvSpPr>
        <p:spPr>
          <a:xfrm>
            <a:off x="906511" y="1312201"/>
            <a:ext cx="7770763" cy="5071137"/>
          </a:xfrm>
        </p:spPr>
        <p:txBody>
          <a:bodyPr/>
          <a:lstStyle>
            <a:lvl1pPr marL="0" indent="0" defTabSz="268288">
              <a:lnSpc>
                <a:spcPct val="120000"/>
              </a:lnSpc>
              <a:spcBef>
                <a:spcPts val="0"/>
              </a:spcBef>
              <a:defRPr/>
            </a:lvl1pPr>
            <a:lvl2pPr marL="271463" indent="-271463" defTabSz="268288">
              <a:lnSpc>
                <a:spcPct val="120000"/>
              </a:lnSpc>
              <a:spcBef>
                <a:spcPts val="0"/>
              </a:spcBef>
              <a:defRPr/>
            </a:lvl2pPr>
            <a:lvl3pPr marL="450850" indent="-180975" defTabSz="268288">
              <a:lnSpc>
                <a:spcPct val="120000"/>
              </a:lnSpc>
              <a:spcBef>
                <a:spcPts val="0"/>
              </a:spcBef>
              <a:buClr>
                <a:schemeClr val="tx1"/>
              </a:buClr>
              <a:buSzPct val="75000"/>
              <a:buFont typeface="Wingdings" pitchFamily="2" charset="2"/>
              <a:buChar char=""/>
              <a:defRPr sz="2000"/>
            </a:lvl3pPr>
            <a:lvl4pPr defTabSz="268288">
              <a:lnSpc>
                <a:spcPct val="120000"/>
              </a:lnSpc>
              <a:spcBef>
                <a:spcPts val="0"/>
              </a:spcBef>
              <a:buClr>
                <a:schemeClr val="tx1"/>
              </a:buClr>
              <a:buSzPct val="75000"/>
              <a:buFont typeface="Wingdings" pitchFamily="2" charset="2"/>
              <a:buChar char=""/>
              <a:defRPr sz="1600"/>
            </a:lvl4pPr>
            <a:lvl5pPr defTabSz="268288">
              <a:lnSpc>
                <a:spcPct val="120000"/>
              </a:lnSpc>
              <a:spcBef>
                <a:spcPts val="0"/>
              </a:spcBef>
              <a:buClr>
                <a:schemeClr val="tx1"/>
              </a:buClr>
              <a:buSzPct val="75000"/>
              <a:buFont typeface="Wingdings" pitchFamily="2" charset="2"/>
              <a:buChar char=""/>
              <a:defRPr sz="1400"/>
            </a:lvl5pPr>
            <a:lvl6pPr defTabSz="268288">
              <a:lnSpc>
                <a:spcPct val="120000"/>
              </a:lnSpc>
              <a:buClr>
                <a:schemeClr val="tx1"/>
              </a:buClr>
              <a:buSzPct val="75000"/>
              <a:buFont typeface="Wingdings" pitchFamily="2" charset="2"/>
              <a:buChar char=""/>
              <a:defRPr/>
            </a:lvl6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Xx</a:t>
            </a:r>
          </a:p>
          <a:p>
            <a:pPr lvl="5"/>
            <a:r>
              <a:rPr lang="en-GB" dirty="0" smtClean="0"/>
              <a:t>xx</a:t>
            </a:r>
          </a:p>
          <a:p>
            <a:pPr lvl="0"/>
            <a:endParaRPr lang="en-GB" dirty="0" smtClean="0"/>
          </a:p>
        </p:txBody>
      </p:sp>
      <p:sp>
        <p:nvSpPr>
          <p:cNvPr id="9" name="Text Box 11" descr="Text Box 11"/>
          <p:cNvSpPr txBox="1">
            <a:spLocks noChangeArrowheads="1"/>
          </p:cNvSpPr>
          <p:nvPr userDrawn="1"/>
        </p:nvSpPr>
        <p:spPr bwMode="auto">
          <a:xfrm>
            <a:off x="911225" y="6470359"/>
            <a:ext cx="2520000" cy="324000"/>
          </a:xfrm>
          <a:prstGeom prst="rect">
            <a:avLst/>
          </a:prstGeom>
          <a:noFill/>
          <a:ln w="9525" algn="ctr">
            <a:noFill/>
            <a:miter lim="800000"/>
            <a:headEnd/>
            <a:tailEnd/>
          </a:ln>
          <a:effectLst/>
        </p:spPr>
        <p:txBody>
          <a:bodyPr wrap="none" lIns="0" tIns="0" rIns="0" anchor="t" anchorCtr="0">
            <a:noAutofit/>
          </a:bodyPr>
          <a:lstStyle/>
          <a:p>
            <a:pPr>
              <a:defRPr/>
            </a:pPr>
            <a:r>
              <a:rPr lang="en-GB" sz="800" smtClean="0">
                <a:solidFill>
                  <a:srgbClr val="595959"/>
                </a:solidFill>
                <a:cs typeface="Arial" pitchFamily="34" charset="0"/>
              </a:rPr>
              <a:t>Copyright of COMPANY NAME</a:t>
            </a:r>
            <a:endParaRPr lang="en-GB" sz="800" dirty="0">
              <a:solidFill>
                <a:srgbClr val="595959"/>
              </a:solidFill>
              <a:cs typeface="Arial" pitchFamily="34" charset="0"/>
            </a:endParaRPr>
          </a:p>
        </p:txBody>
      </p:sp>
      <p:sp>
        <p:nvSpPr>
          <p:cNvPr id="11" name="Rectangle 6" descr="Rectangle 6"/>
          <p:cNvSpPr>
            <a:spLocks noGrp="1" noChangeArrowheads="1"/>
          </p:cNvSpPr>
          <p:nvPr>
            <p:ph type="sldNum" sz="quarter" idx="4"/>
          </p:nvPr>
        </p:nvSpPr>
        <p:spPr bwMode="auto">
          <a:xfrm>
            <a:off x="8406599" y="6470360"/>
            <a:ext cx="266673" cy="169277"/>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00">
                <a:solidFill>
                  <a:schemeClr val="tx1"/>
                </a:solidFill>
                <a:latin typeface="+mn-lt"/>
                <a:cs typeface="Arial" pitchFamily="34" charset="0"/>
              </a:defRPr>
            </a:lvl1pPr>
          </a:lstStyle>
          <a:p>
            <a:fld id="{D32BAE6A-B452-4007-8177-56DD051636F9}" type="slidenum">
              <a:rPr lang="en-GB" smtClean="0">
                <a:solidFill>
                  <a:srgbClr val="595959"/>
                </a:solidFill>
              </a:rPr>
              <a:pPr/>
              <a:t>‹#›</a:t>
            </a:fld>
            <a:endParaRPr lang="en-GB" dirty="0">
              <a:solidFill>
                <a:srgbClr val="595959"/>
              </a:solidFill>
            </a:endParaRPr>
          </a:p>
        </p:txBody>
      </p:sp>
      <p:sp>
        <p:nvSpPr>
          <p:cNvPr id="15" name="Rectangle 4" descr="Rectangle 4"/>
          <p:cNvSpPr>
            <a:spLocks noGrp="1" noChangeArrowheads="1"/>
          </p:cNvSpPr>
          <p:nvPr>
            <p:ph type="dt" sz="half" idx="2"/>
          </p:nvPr>
        </p:nvSpPr>
        <p:spPr bwMode="auto">
          <a:xfrm>
            <a:off x="7252757" y="6469200"/>
            <a:ext cx="1080000" cy="1692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ctr">
              <a:defRPr sz="800">
                <a:solidFill>
                  <a:schemeClr val="tx1"/>
                </a:solidFill>
                <a:latin typeface="+mn-lt"/>
                <a:cs typeface="Arial" pitchFamily="34" charset="0"/>
              </a:defRPr>
            </a:lvl1pPr>
          </a:lstStyle>
          <a:p>
            <a:r>
              <a:rPr lang="en-GB" smtClean="0">
                <a:solidFill>
                  <a:srgbClr val="595959"/>
                </a:solidFill>
              </a:rPr>
              <a:t>April 2014</a:t>
            </a:r>
            <a:endParaRPr lang="en-GB" dirty="0">
              <a:solidFill>
                <a:srgbClr val="595959"/>
              </a:solidFill>
            </a:endParaRPr>
          </a:p>
        </p:txBody>
      </p:sp>
      <p:sp>
        <p:nvSpPr>
          <p:cNvPr id="16" name="Rectangle 5"/>
          <p:cNvSpPr>
            <a:spLocks noGrp="1" noChangeArrowheads="1"/>
          </p:cNvSpPr>
          <p:nvPr>
            <p:ph type="ftr" sz="quarter" idx="3"/>
          </p:nvPr>
        </p:nvSpPr>
        <p:spPr bwMode="auto">
          <a:xfrm>
            <a:off x="3505069" y="6469199"/>
            <a:ext cx="2520000" cy="3240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00">
                <a:solidFill>
                  <a:schemeClr val="tx1"/>
                </a:solidFill>
                <a:latin typeface="+mn-lt"/>
                <a:cs typeface="Arial" pitchFamily="34" charset="0"/>
              </a:defRPr>
            </a:lvl1pPr>
          </a:lstStyle>
          <a:p>
            <a:pPr>
              <a:defRPr/>
            </a:pPr>
            <a:r>
              <a:rPr lang="en-GB" smtClean="0">
                <a:solidFill>
                  <a:srgbClr val="595959"/>
                </a:solidFill>
              </a:rPr>
              <a:t> </a:t>
            </a:r>
            <a:endParaRPr lang="en-GB" dirty="0">
              <a:solidFill>
                <a:srgbClr val="595959"/>
              </a:solidFill>
            </a:endParaRPr>
          </a:p>
        </p:txBody>
      </p:sp>
      <p:sp>
        <p:nvSpPr>
          <p:cNvPr id="12" name="Text Box 11" descr="CONFIDENTIAL_TAG_0xFFEE"/>
          <p:cNvSpPr txBox="1">
            <a:spLocks noChangeArrowheads="1"/>
          </p:cNvSpPr>
          <p:nvPr userDrawn="1"/>
        </p:nvSpPr>
        <p:spPr bwMode="auto">
          <a:xfrm>
            <a:off x="6099175" y="6470650"/>
            <a:ext cx="1079500"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lIns="0" tIns="0" r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en-GB" sz="800">
              <a:solidFill>
                <a:srgbClr val="D42E12"/>
              </a:solidFill>
              <a:latin typeface="Futura Medium" pitchFamily="2" charset="0"/>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 2 Line Heading">
    <p:spTree>
      <p:nvGrpSpPr>
        <p:cNvPr id="1" name=""/>
        <p:cNvGrpSpPr/>
        <p:nvPr/>
      </p:nvGrpSpPr>
      <p:grpSpPr>
        <a:xfrm>
          <a:off x="0" y="0"/>
          <a:ext cx="0" cy="0"/>
          <a:chOff x="0" y="0"/>
          <a:chExt cx="0" cy="0"/>
        </a:xfrm>
      </p:grpSpPr>
      <p:sp>
        <p:nvSpPr>
          <p:cNvPr id="10" name="Rectangle 4"/>
          <p:cNvSpPr>
            <a:spLocks noChangeArrowheads="1"/>
          </p:cNvSpPr>
          <p:nvPr userDrawn="1"/>
        </p:nvSpPr>
        <p:spPr bwMode="auto">
          <a:xfrm>
            <a:off x="0" y="228600"/>
            <a:ext cx="8675688" cy="893763"/>
          </a:xfrm>
          <a:prstGeom prst="rect">
            <a:avLst/>
          </a:prstGeom>
          <a:solidFill>
            <a:schemeClr val="accent1"/>
          </a:solidFill>
          <a:ln w="9525" algn="ctr">
            <a:noFill/>
            <a:miter lim="800000"/>
            <a:headEnd/>
            <a:tailEnd/>
          </a:ln>
        </p:spPr>
        <p:txBody>
          <a:bodyPr vert="horz" wrap="square" lIns="928800" tIns="133200" rIns="36000" bIns="0" numCol="1" anchor="t" anchorCtr="0" compatLnSpc="1">
            <a:prstTxWarp prst="textNoShape">
              <a:avLst/>
            </a:prstTxWarp>
          </a:bodyPr>
          <a:lstStyle/>
          <a:p>
            <a:pPr eaLnBrk="0" fontAlgn="base" hangingPunct="0">
              <a:lnSpc>
                <a:spcPct val="90000"/>
              </a:lnSpc>
              <a:spcBef>
                <a:spcPct val="0"/>
              </a:spcBef>
              <a:spcAft>
                <a:spcPct val="0"/>
              </a:spcAft>
            </a:pPr>
            <a:endParaRPr lang="en-GB" sz="2400" b="1" dirty="0" smtClean="0">
              <a:solidFill>
                <a:srgbClr val="999999"/>
              </a:solidFill>
            </a:endParaRPr>
          </a:p>
        </p:txBody>
      </p:sp>
      <p:sp>
        <p:nvSpPr>
          <p:cNvPr id="34" name="Rectangle 2"/>
          <p:cNvSpPr>
            <a:spLocks noGrp="1" noChangeArrowheads="1"/>
          </p:cNvSpPr>
          <p:nvPr>
            <p:ph type="title"/>
          </p:nvPr>
        </p:nvSpPr>
        <p:spPr bwMode="auto">
          <a:xfrm>
            <a:off x="900112" y="295200"/>
            <a:ext cx="7700400" cy="741600"/>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cap="all" baseline="0">
                <a:solidFill>
                  <a:schemeClr val="accent2"/>
                </a:solidFill>
              </a:defRPr>
            </a:lvl1pPr>
          </a:lstStyle>
          <a:p>
            <a:pPr lvl="0"/>
            <a:r>
              <a:rPr lang="en-GB" noProof="0" dirty="0" smtClean="0"/>
              <a:t>Click to edit Master title style</a:t>
            </a:r>
          </a:p>
        </p:txBody>
      </p:sp>
      <p:sp>
        <p:nvSpPr>
          <p:cNvPr id="11" name="Content Placeholder 9"/>
          <p:cNvSpPr>
            <a:spLocks noGrp="1"/>
          </p:cNvSpPr>
          <p:nvPr>
            <p:ph sz="quarter" idx="11"/>
          </p:nvPr>
        </p:nvSpPr>
        <p:spPr>
          <a:xfrm>
            <a:off x="906512" y="1312202"/>
            <a:ext cx="7766050" cy="5071136"/>
          </a:xfrm>
        </p:spPr>
        <p:txBody>
          <a:bodyPr/>
          <a:lstStyle>
            <a:lvl1pPr marL="0" indent="0" defTabSz="268288">
              <a:lnSpc>
                <a:spcPct val="120000"/>
              </a:lnSpc>
              <a:spcBef>
                <a:spcPts val="0"/>
              </a:spcBef>
              <a:defRPr/>
            </a:lvl1pPr>
            <a:lvl2pPr marL="271463" indent="-271463" defTabSz="268288">
              <a:lnSpc>
                <a:spcPct val="120000"/>
              </a:lnSpc>
              <a:spcBef>
                <a:spcPts val="0"/>
              </a:spcBef>
              <a:defRPr/>
            </a:lvl2pPr>
            <a:lvl3pPr marL="450850" indent="-180975" defTabSz="268288">
              <a:lnSpc>
                <a:spcPct val="120000"/>
              </a:lnSpc>
              <a:spcBef>
                <a:spcPts val="0"/>
              </a:spcBef>
              <a:buClr>
                <a:schemeClr val="tx1"/>
              </a:buClr>
              <a:buSzPct val="75000"/>
              <a:buFont typeface="Wingdings" pitchFamily="2" charset="2"/>
              <a:buChar char=""/>
              <a:defRPr sz="2000"/>
            </a:lvl3pPr>
            <a:lvl4pPr defTabSz="268288">
              <a:lnSpc>
                <a:spcPct val="120000"/>
              </a:lnSpc>
              <a:spcBef>
                <a:spcPts val="0"/>
              </a:spcBef>
              <a:buClr>
                <a:schemeClr val="tx1"/>
              </a:buClr>
              <a:buSzPct val="75000"/>
              <a:buFont typeface="Wingdings" pitchFamily="2" charset="2"/>
              <a:buChar char=""/>
              <a:defRPr sz="1600"/>
            </a:lvl4pPr>
            <a:lvl5pPr defTabSz="268288">
              <a:lnSpc>
                <a:spcPct val="120000"/>
              </a:lnSpc>
              <a:spcBef>
                <a:spcPts val="0"/>
              </a:spcBef>
              <a:buClr>
                <a:schemeClr val="tx1"/>
              </a:buClr>
              <a:buSzPct val="75000"/>
              <a:buFont typeface="Wingdings" pitchFamily="2" charset="2"/>
              <a:buChar char=""/>
              <a:defRPr sz="1400"/>
            </a:lvl5pPr>
            <a:lvl6pPr defTabSz="268288">
              <a:lnSpc>
                <a:spcPct val="120000"/>
              </a:lnSpc>
              <a:buClr>
                <a:schemeClr val="tx1"/>
              </a:buClr>
              <a:buSzPct val="75000"/>
              <a:buFont typeface="Wingdings" pitchFamily="2" charset="2"/>
              <a:buChar char=""/>
              <a:defRPr/>
            </a:lvl6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Xx</a:t>
            </a:r>
          </a:p>
          <a:p>
            <a:pPr lvl="5"/>
            <a:r>
              <a:rPr lang="en-GB" dirty="0" smtClean="0"/>
              <a:t>xx</a:t>
            </a:r>
          </a:p>
          <a:p>
            <a:pPr lvl="0"/>
            <a:endParaRPr lang="en-GB" dirty="0" smtClean="0"/>
          </a:p>
        </p:txBody>
      </p:sp>
      <p:sp>
        <p:nvSpPr>
          <p:cNvPr id="9" name="Text Box 11" descr="Text Box 11"/>
          <p:cNvSpPr txBox="1">
            <a:spLocks noChangeArrowheads="1"/>
          </p:cNvSpPr>
          <p:nvPr userDrawn="1"/>
        </p:nvSpPr>
        <p:spPr bwMode="auto">
          <a:xfrm>
            <a:off x="911225" y="6470359"/>
            <a:ext cx="2520000" cy="324000"/>
          </a:xfrm>
          <a:prstGeom prst="rect">
            <a:avLst/>
          </a:prstGeom>
          <a:noFill/>
          <a:ln w="9525" algn="ctr">
            <a:noFill/>
            <a:miter lim="800000"/>
            <a:headEnd/>
            <a:tailEnd/>
          </a:ln>
          <a:effectLst/>
        </p:spPr>
        <p:txBody>
          <a:bodyPr wrap="none" lIns="0" tIns="0" rIns="0" anchor="t" anchorCtr="0">
            <a:noAutofit/>
          </a:bodyPr>
          <a:lstStyle/>
          <a:p>
            <a:pPr>
              <a:defRPr/>
            </a:pPr>
            <a:r>
              <a:rPr lang="en-GB" sz="800" smtClean="0">
                <a:solidFill>
                  <a:srgbClr val="595959"/>
                </a:solidFill>
                <a:cs typeface="Arial" pitchFamily="34" charset="0"/>
              </a:rPr>
              <a:t>Copyright of COMPANY NAME</a:t>
            </a:r>
            <a:endParaRPr lang="en-GB" sz="800" dirty="0">
              <a:solidFill>
                <a:srgbClr val="595959"/>
              </a:solidFill>
              <a:cs typeface="Arial" pitchFamily="34" charset="0"/>
            </a:endParaRPr>
          </a:p>
        </p:txBody>
      </p:sp>
      <p:sp>
        <p:nvSpPr>
          <p:cNvPr id="12" name="Rectangle 6" descr="Rectangle 6"/>
          <p:cNvSpPr>
            <a:spLocks noGrp="1" noChangeArrowheads="1"/>
          </p:cNvSpPr>
          <p:nvPr>
            <p:ph type="sldNum" sz="quarter" idx="4"/>
          </p:nvPr>
        </p:nvSpPr>
        <p:spPr bwMode="auto">
          <a:xfrm>
            <a:off x="8406599" y="6470360"/>
            <a:ext cx="266673" cy="169277"/>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00">
                <a:solidFill>
                  <a:schemeClr val="tx1"/>
                </a:solidFill>
                <a:latin typeface="+mn-lt"/>
                <a:cs typeface="Arial" pitchFamily="34" charset="0"/>
              </a:defRPr>
            </a:lvl1pPr>
          </a:lstStyle>
          <a:p>
            <a:fld id="{D32BAE6A-B452-4007-8177-56DD051636F9}" type="slidenum">
              <a:rPr lang="en-GB" smtClean="0">
                <a:solidFill>
                  <a:srgbClr val="595959"/>
                </a:solidFill>
              </a:rPr>
              <a:pPr/>
              <a:t>‹#›</a:t>
            </a:fld>
            <a:endParaRPr lang="en-GB" dirty="0">
              <a:solidFill>
                <a:srgbClr val="595959"/>
              </a:solidFill>
            </a:endParaRPr>
          </a:p>
        </p:txBody>
      </p:sp>
      <p:sp>
        <p:nvSpPr>
          <p:cNvPr id="13" name="Rectangle 4" descr="Rectangle 4"/>
          <p:cNvSpPr>
            <a:spLocks noGrp="1" noChangeArrowheads="1"/>
          </p:cNvSpPr>
          <p:nvPr>
            <p:ph type="dt" sz="half" idx="2"/>
          </p:nvPr>
        </p:nvSpPr>
        <p:spPr bwMode="auto">
          <a:xfrm>
            <a:off x="7252757" y="6469200"/>
            <a:ext cx="1080000" cy="1692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ctr">
              <a:defRPr sz="800">
                <a:solidFill>
                  <a:schemeClr val="tx1"/>
                </a:solidFill>
                <a:latin typeface="+mn-lt"/>
                <a:cs typeface="Arial" pitchFamily="34" charset="0"/>
              </a:defRPr>
            </a:lvl1pPr>
          </a:lstStyle>
          <a:p>
            <a:r>
              <a:rPr lang="en-GB" smtClean="0">
                <a:solidFill>
                  <a:srgbClr val="595959"/>
                </a:solidFill>
              </a:rPr>
              <a:t>April 2014</a:t>
            </a:r>
            <a:endParaRPr lang="en-GB" dirty="0">
              <a:solidFill>
                <a:srgbClr val="595959"/>
              </a:solidFill>
            </a:endParaRPr>
          </a:p>
        </p:txBody>
      </p:sp>
      <p:sp>
        <p:nvSpPr>
          <p:cNvPr id="14" name="Rectangle 5"/>
          <p:cNvSpPr>
            <a:spLocks noGrp="1" noChangeArrowheads="1"/>
          </p:cNvSpPr>
          <p:nvPr>
            <p:ph type="ftr" sz="quarter" idx="3"/>
          </p:nvPr>
        </p:nvSpPr>
        <p:spPr bwMode="auto">
          <a:xfrm>
            <a:off x="3505069" y="6469199"/>
            <a:ext cx="2520000" cy="3240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00">
                <a:solidFill>
                  <a:schemeClr val="tx1"/>
                </a:solidFill>
                <a:latin typeface="+mn-lt"/>
                <a:cs typeface="Arial" pitchFamily="34" charset="0"/>
              </a:defRPr>
            </a:lvl1pPr>
          </a:lstStyle>
          <a:p>
            <a:pPr>
              <a:defRPr/>
            </a:pPr>
            <a:r>
              <a:rPr lang="en-GB" smtClean="0">
                <a:solidFill>
                  <a:srgbClr val="595959"/>
                </a:solidFill>
              </a:rPr>
              <a:t> </a:t>
            </a:r>
            <a:endParaRPr lang="en-GB" dirty="0">
              <a:solidFill>
                <a:srgbClr val="595959"/>
              </a:solidFill>
            </a:endParaRPr>
          </a:p>
        </p:txBody>
      </p:sp>
      <p:sp>
        <p:nvSpPr>
          <p:cNvPr id="15" name="Text Box 11" descr="CONFIDENTIAL_TAG_0xFFEE"/>
          <p:cNvSpPr txBox="1">
            <a:spLocks noChangeArrowheads="1"/>
          </p:cNvSpPr>
          <p:nvPr userDrawn="1"/>
        </p:nvSpPr>
        <p:spPr bwMode="auto">
          <a:xfrm>
            <a:off x="6099175" y="6470650"/>
            <a:ext cx="1079500"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lIns="0" tIns="0" r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en-GB" sz="800">
              <a:solidFill>
                <a:srgbClr val="D42E12"/>
              </a:solidFill>
              <a:latin typeface="Futura Medium" pitchFamily="2" charset="0"/>
            </a:endParaRP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 High Content">
    <p:spTree>
      <p:nvGrpSpPr>
        <p:cNvPr id="1" name=""/>
        <p:cNvGrpSpPr/>
        <p:nvPr/>
      </p:nvGrpSpPr>
      <p:grpSpPr>
        <a:xfrm>
          <a:off x="0" y="0"/>
          <a:ext cx="0" cy="0"/>
          <a:chOff x="0" y="0"/>
          <a:chExt cx="0" cy="0"/>
        </a:xfrm>
      </p:grpSpPr>
      <p:sp>
        <p:nvSpPr>
          <p:cNvPr id="10" name="Rectangle 4"/>
          <p:cNvSpPr>
            <a:spLocks noChangeArrowheads="1"/>
          </p:cNvSpPr>
          <p:nvPr userDrawn="1"/>
        </p:nvSpPr>
        <p:spPr bwMode="auto">
          <a:xfrm>
            <a:off x="0" y="228600"/>
            <a:ext cx="8675688" cy="893763"/>
          </a:xfrm>
          <a:prstGeom prst="rect">
            <a:avLst/>
          </a:prstGeom>
          <a:solidFill>
            <a:schemeClr val="accent1"/>
          </a:solidFill>
          <a:ln w="9525" algn="ctr">
            <a:noFill/>
            <a:miter lim="800000"/>
            <a:headEnd/>
            <a:tailEnd/>
          </a:ln>
        </p:spPr>
        <p:txBody>
          <a:bodyPr vert="horz" wrap="square" lIns="928800" tIns="133200" rIns="36000" bIns="0" numCol="1" anchor="t" anchorCtr="0" compatLnSpc="1">
            <a:prstTxWarp prst="textNoShape">
              <a:avLst/>
            </a:prstTxWarp>
          </a:bodyPr>
          <a:lstStyle/>
          <a:p>
            <a:pPr eaLnBrk="0" fontAlgn="base" hangingPunct="0">
              <a:lnSpc>
                <a:spcPct val="90000"/>
              </a:lnSpc>
              <a:spcBef>
                <a:spcPct val="0"/>
              </a:spcBef>
              <a:spcAft>
                <a:spcPct val="0"/>
              </a:spcAft>
            </a:pPr>
            <a:endParaRPr lang="en-GB" sz="2400" b="1" dirty="0" smtClean="0">
              <a:solidFill>
                <a:srgbClr val="999999"/>
              </a:solidFill>
            </a:endParaRPr>
          </a:p>
        </p:txBody>
      </p:sp>
      <p:sp>
        <p:nvSpPr>
          <p:cNvPr id="34" name="Rectangle 2"/>
          <p:cNvSpPr>
            <a:spLocks noGrp="1" noChangeArrowheads="1"/>
          </p:cNvSpPr>
          <p:nvPr>
            <p:ph type="title"/>
          </p:nvPr>
        </p:nvSpPr>
        <p:spPr bwMode="auto">
          <a:xfrm>
            <a:off x="900112" y="295200"/>
            <a:ext cx="7700400" cy="741600"/>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cap="all" baseline="0">
                <a:solidFill>
                  <a:schemeClr val="accent2"/>
                </a:solidFill>
              </a:defRPr>
            </a:lvl1pPr>
          </a:lstStyle>
          <a:p>
            <a:pPr lvl="0"/>
            <a:r>
              <a:rPr lang="en-GB" noProof="0" dirty="0" smtClean="0"/>
              <a:t>Click to edit Master title style</a:t>
            </a:r>
          </a:p>
        </p:txBody>
      </p:sp>
      <p:sp>
        <p:nvSpPr>
          <p:cNvPr id="11" name="Content Placeholder 9"/>
          <p:cNvSpPr>
            <a:spLocks noGrp="1"/>
          </p:cNvSpPr>
          <p:nvPr>
            <p:ph sz="quarter" idx="11"/>
          </p:nvPr>
        </p:nvSpPr>
        <p:spPr>
          <a:xfrm>
            <a:off x="906512" y="1312202"/>
            <a:ext cx="7766050" cy="5071136"/>
          </a:xfrm>
        </p:spPr>
        <p:txBody>
          <a:bodyPr/>
          <a:lstStyle>
            <a:lvl1pPr marL="0" indent="0" defTabSz="268288">
              <a:lnSpc>
                <a:spcPct val="120000"/>
              </a:lnSpc>
              <a:spcBef>
                <a:spcPts val="0"/>
              </a:spcBef>
              <a:defRPr sz="1600"/>
            </a:lvl1pPr>
            <a:lvl2pPr marL="271463" indent="-271463" defTabSz="268288">
              <a:lnSpc>
                <a:spcPct val="120000"/>
              </a:lnSpc>
              <a:spcBef>
                <a:spcPts val="0"/>
              </a:spcBef>
              <a:defRPr sz="1600"/>
            </a:lvl2pPr>
            <a:lvl3pPr marL="450850" indent="-180975" defTabSz="268288">
              <a:lnSpc>
                <a:spcPct val="120000"/>
              </a:lnSpc>
              <a:spcBef>
                <a:spcPts val="0"/>
              </a:spcBef>
              <a:buClr>
                <a:schemeClr val="tx1"/>
              </a:buClr>
              <a:buSzPct val="75000"/>
              <a:buFont typeface="Wingdings" pitchFamily="2" charset="2"/>
              <a:buChar char=""/>
              <a:defRPr sz="1600"/>
            </a:lvl3pPr>
            <a:lvl4pPr defTabSz="268288">
              <a:lnSpc>
                <a:spcPct val="120000"/>
              </a:lnSpc>
              <a:spcBef>
                <a:spcPts val="0"/>
              </a:spcBef>
              <a:buClr>
                <a:schemeClr val="tx1"/>
              </a:buClr>
              <a:buSzPct val="75000"/>
              <a:buFont typeface="Wingdings" pitchFamily="2" charset="2"/>
              <a:buChar char=""/>
              <a:defRPr sz="1400"/>
            </a:lvl4pPr>
            <a:lvl5pPr defTabSz="268288">
              <a:lnSpc>
                <a:spcPct val="120000"/>
              </a:lnSpc>
              <a:spcBef>
                <a:spcPts val="0"/>
              </a:spcBef>
              <a:buClr>
                <a:schemeClr val="tx1"/>
              </a:buClr>
              <a:buSzPct val="75000"/>
              <a:buFont typeface="Wingdings" pitchFamily="2" charset="2"/>
              <a:buChar char=""/>
              <a:defRPr sz="1400"/>
            </a:lvl5pPr>
            <a:lvl6pPr defTabSz="268288">
              <a:lnSpc>
                <a:spcPct val="120000"/>
              </a:lnSpc>
              <a:buClr>
                <a:schemeClr val="tx1"/>
              </a:buClr>
              <a:buSzPct val="75000"/>
              <a:buFont typeface="Wingdings" pitchFamily="2" charset="2"/>
              <a:buChar char=""/>
              <a:defRPr sz="1200"/>
            </a:lvl6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Xx</a:t>
            </a:r>
          </a:p>
          <a:p>
            <a:pPr lvl="5"/>
            <a:r>
              <a:rPr lang="en-GB" dirty="0" smtClean="0"/>
              <a:t>xx</a:t>
            </a:r>
          </a:p>
          <a:p>
            <a:pPr lvl="0"/>
            <a:endParaRPr lang="en-GB" dirty="0" smtClean="0"/>
          </a:p>
        </p:txBody>
      </p:sp>
      <p:sp>
        <p:nvSpPr>
          <p:cNvPr id="9" name="Text Box 11" descr="Text Box 11"/>
          <p:cNvSpPr txBox="1">
            <a:spLocks noChangeArrowheads="1"/>
          </p:cNvSpPr>
          <p:nvPr userDrawn="1"/>
        </p:nvSpPr>
        <p:spPr bwMode="auto">
          <a:xfrm>
            <a:off x="911225" y="6470359"/>
            <a:ext cx="2520000" cy="324000"/>
          </a:xfrm>
          <a:prstGeom prst="rect">
            <a:avLst/>
          </a:prstGeom>
          <a:noFill/>
          <a:ln w="9525" algn="ctr">
            <a:noFill/>
            <a:miter lim="800000"/>
            <a:headEnd/>
            <a:tailEnd/>
          </a:ln>
          <a:effectLst/>
        </p:spPr>
        <p:txBody>
          <a:bodyPr wrap="none" lIns="0" tIns="0" rIns="0" anchor="t" anchorCtr="0">
            <a:noAutofit/>
          </a:bodyPr>
          <a:lstStyle/>
          <a:p>
            <a:pPr>
              <a:defRPr/>
            </a:pPr>
            <a:r>
              <a:rPr lang="en-GB" sz="800" smtClean="0">
                <a:solidFill>
                  <a:srgbClr val="595959"/>
                </a:solidFill>
                <a:cs typeface="Arial" pitchFamily="34" charset="0"/>
              </a:rPr>
              <a:t>Copyright of COMPANY NAME</a:t>
            </a:r>
            <a:endParaRPr lang="en-GB" sz="800" dirty="0">
              <a:solidFill>
                <a:srgbClr val="595959"/>
              </a:solidFill>
              <a:cs typeface="Arial" pitchFamily="34" charset="0"/>
            </a:endParaRPr>
          </a:p>
        </p:txBody>
      </p:sp>
      <p:sp>
        <p:nvSpPr>
          <p:cNvPr id="12" name="Rectangle 6" descr="Rectangle 6"/>
          <p:cNvSpPr>
            <a:spLocks noGrp="1" noChangeArrowheads="1"/>
          </p:cNvSpPr>
          <p:nvPr>
            <p:ph type="sldNum" sz="quarter" idx="4"/>
          </p:nvPr>
        </p:nvSpPr>
        <p:spPr bwMode="auto">
          <a:xfrm>
            <a:off x="8406599" y="6470360"/>
            <a:ext cx="266673" cy="169277"/>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00">
                <a:solidFill>
                  <a:schemeClr val="tx1"/>
                </a:solidFill>
                <a:latin typeface="+mn-lt"/>
                <a:cs typeface="Arial" pitchFamily="34" charset="0"/>
              </a:defRPr>
            </a:lvl1pPr>
          </a:lstStyle>
          <a:p>
            <a:fld id="{D32BAE6A-B452-4007-8177-56DD051636F9}" type="slidenum">
              <a:rPr lang="en-GB" smtClean="0">
                <a:solidFill>
                  <a:srgbClr val="595959"/>
                </a:solidFill>
              </a:rPr>
              <a:pPr/>
              <a:t>‹#›</a:t>
            </a:fld>
            <a:endParaRPr lang="en-GB" dirty="0">
              <a:solidFill>
                <a:srgbClr val="595959"/>
              </a:solidFill>
            </a:endParaRPr>
          </a:p>
        </p:txBody>
      </p:sp>
      <p:sp>
        <p:nvSpPr>
          <p:cNvPr id="13" name="Rectangle 4" descr="Rectangle 4"/>
          <p:cNvSpPr>
            <a:spLocks noGrp="1" noChangeArrowheads="1"/>
          </p:cNvSpPr>
          <p:nvPr>
            <p:ph type="dt" sz="half" idx="2"/>
          </p:nvPr>
        </p:nvSpPr>
        <p:spPr bwMode="auto">
          <a:xfrm>
            <a:off x="7252757" y="6469200"/>
            <a:ext cx="1080000" cy="1692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ctr">
              <a:defRPr sz="800">
                <a:solidFill>
                  <a:schemeClr val="tx1"/>
                </a:solidFill>
                <a:latin typeface="+mn-lt"/>
                <a:cs typeface="Arial" pitchFamily="34" charset="0"/>
              </a:defRPr>
            </a:lvl1pPr>
          </a:lstStyle>
          <a:p>
            <a:r>
              <a:rPr lang="en-GB" smtClean="0">
                <a:solidFill>
                  <a:srgbClr val="595959"/>
                </a:solidFill>
              </a:rPr>
              <a:t>April 2014</a:t>
            </a:r>
            <a:endParaRPr lang="en-GB" dirty="0">
              <a:solidFill>
                <a:srgbClr val="595959"/>
              </a:solidFill>
            </a:endParaRPr>
          </a:p>
        </p:txBody>
      </p:sp>
      <p:sp>
        <p:nvSpPr>
          <p:cNvPr id="18" name="Rectangle 5"/>
          <p:cNvSpPr>
            <a:spLocks noGrp="1" noChangeArrowheads="1"/>
          </p:cNvSpPr>
          <p:nvPr>
            <p:ph type="ftr" sz="quarter" idx="3"/>
          </p:nvPr>
        </p:nvSpPr>
        <p:spPr bwMode="auto">
          <a:xfrm>
            <a:off x="3505069" y="6469199"/>
            <a:ext cx="2520000" cy="3240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00">
                <a:solidFill>
                  <a:schemeClr val="tx1"/>
                </a:solidFill>
                <a:latin typeface="+mn-lt"/>
                <a:cs typeface="Arial" pitchFamily="34" charset="0"/>
              </a:defRPr>
            </a:lvl1pPr>
          </a:lstStyle>
          <a:p>
            <a:pPr>
              <a:defRPr/>
            </a:pPr>
            <a:r>
              <a:rPr lang="en-GB" smtClean="0">
                <a:solidFill>
                  <a:srgbClr val="595959"/>
                </a:solidFill>
              </a:rPr>
              <a:t> </a:t>
            </a:r>
            <a:endParaRPr lang="en-GB" dirty="0">
              <a:solidFill>
                <a:srgbClr val="595959"/>
              </a:solidFill>
            </a:endParaRPr>
          </a:p>
        </p:txBody>
      </p:sp>
      <p:sp>
        <p:nvSpPr>
          <p:cNvPr id="14" name="Text Box 11" descr="CONFIDENTIAL_TAG_0xFFEE"/>
          <p:cNvSpPr txBox="1">
            <a:spLocks noChangeArrowheads="1"/>
          </p:cNvSpPr>
          <p:nvPr userDrawn="1"/>
        </p:nvSpPr>
        <p:spPr bwMode="auto">
          <a:xfrm>
            <a:off x="6099175" y="6470650"/>
            <a:ext cx="1079500"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lIns="0" tIns="0" r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en-GB" sz="800">
              <a:solidFill>
                <a:srgbClr val="D42E12"/>
              </a:solidFill>
              <a:latin typeface="Futura Medium" pitchFamily="2" charset="0"/>
            </a:endParaRP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Rectangle 4"/>
          <p:cNvSpPr>
            <a:spLocks noChangeArrowheads="1"/>
          </p:cNvSpPr>
          <p:nvPr userDrawn="1"/>
        </p:nvSpPr>
        <p:spPr bwMode="auto">
          <a:xfrm>
            <a:off x="0" y="228599"/>
            <a:ext cx="8675688" cy="516467"/>
          </a:xfrm>
          <a:prstGeom prst="rect">
            <a:avLst/>
          </a:prstGeom>
          <a:solidFill>
            <a:schemeClr val="accent1"/>
          </a:solidFill>
          <a:ln w="9525" algn="ctr">
            <a:noFill/>
            <a:miter lim="800000"/>
            <a:headEnd/>
            <a:tailEnd/>
          </a:ln>
        </p:spPr>
        <p:txBody>
          <a:bodyPr vert="horz" wrap="square" lIns="928800" tIns="133200" rIns="36000" bIns="0" numCol="1" anchor="t" anchorCtr="0" compatLnSpc="1">
            <a:prstTxWarp prst="textNoShape">
              <a:avLst/>
            </a:prstTxWarp>
          </a:bodyPr>
          <a:lstStyle/>
          <a:p>
            <a:pPr eaLnBrk="0" fontAlgn="base" hangingPunct="0">
              <a:lnSpc>
                <a:spcPct val="90000"/>
              </a:lnSpc>
              <a:spcBef>
                <a:spcPct val="0"/>
              </a:spcBef>
              <a:spcAft>
                <a:spcPct val="0"/>
              </a:spcAft>
            </a:pPr>
            <a:endParaRPr lang="en-GB" sz="2400" b="1" dirty="0" smtClean="0">
              <a:solidFill>
                <a:srgbClr val="999999"/>
              </a:solidFill>
            </a:endParaRPr>
          </a:p>
        </p:txBody>
      </p:sp>
      <p:sp>
        <p:nvSpPr>
          <p:cNvPr id="34" name="Rectangle 2"/>
          <p:cNvSpPr>
            <a:spLocks noGrp="1" noChangeArrowheads="1"/>
          </p:cNvSpPr>
          <p:nvPr>
            <p:ph type="title"/>
          </p:nvPr>
        </p:nvSpPr>
        <p:spPr bwMode="auto">
          <a:xfrm>
            <a:off x="900112" y="295200"/>
            <a:ext cx="7700400" cy="419156"/>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cap="all" baseline="0">
                <a:solidFill>
                  <a:schemeClr val="accent2"/>
                </a:solidFill>
              </a:defRPr>
            </a:lvl1pPr>
          </a:lstStyle>
          <a:p>
            <a:pPr lvl="0"/>
            <a:r>
              <a:rPr lang="en-GB" smtClean="0"/>
              <a:t>Click to edit Master title style</a:t>
            </a:r>
            <a:endParaRPr lang="en-GB" dirty="0" smtClean="0"/>
          </a:p>
        </p:txBody>
      </p:sp>
      <p:sp>
        <p:nvSpPr>
          <p:cNvPr id="10" name="Content Placeholder 14"/>
          <p:cNvSpPr>
            <a:spLocks noGrp="1"/>
          </p:cNvSpPr>
          <p:nvPr>
            <p:ph sz="quarter" idx="13"/>
          </p:nvPr>
        </p:nvSpPr>
        <p:spPr>
          <a:xfrm>
            <a:off x="4945062" y="1310400"/>
            <a:ext cx="3732213" cy="5072400"/>
          </a:xfrm>
        </p:spPr>
        <p:txBody>
          <a:bodyPr/>
          <a:lstStyle>
            <a:lvl1pPr marL="0" indent="0">
              <a:spcAft>
                <a:spcPts val="600"/>
              </a:spcAft>
              <a:buClr>
                <a:schemeClr val="accent2"/>
              </a:buClr>
              <a:buSzPct val="85000"/>
              <a:buFont typeface="Wingdings" pitchFamily="2" charset="2"/>
              <a:buNone/>
              <a:defRPr/>
            </a:lvl1pPr>
            <a:lvl2pPr marL="269875" indent="-269875">
              <a:spcAft>
                <a:spcPts val="600"/>
              </a:spcAft>
              <a:buClr>
                <a:schemeClr val="accent2"/>
              </a:buClr>
              <a:buSzPct val="85000"/>
              <a:buFont typeface="Wingdings" pitchFamily="2" charset="2"/>
              <a:buChar char="n"/>
              <a:defRPr sz="2000"/>
            </a:lvl2pPr>
            <a:lvl3pPr marL="454025" indent="-184150">
              <a:spcBef>
                <a:spcPts val="0"/>
              </a:spcBef>
              <a:spcAft>
                <a:spcPts val="600"/>
              </a:spcAft>
              <a:buClr>
                <a:schemeClr val="tx1"/>
              </a:buClr>
              <a:buFont typeface="Wingdings" pitchFamily="2" charset="2"/>
              <a:buChar char=""/>
              <a:defRPr sz="2000"/>
            </a:lvl3pPr>
            <a:lvl4pPr marL="635000" indent="-174625">
              <a:spcBef>
                <a:spcPts val="0"/>
              </a:spcBef>
              <a:spcAft>
                <a:spcPts val="600"/>
              </a:spcAft>
              <a:buClr>
                <a:schemeClr val="tx1"/>
              </a:buClr>
              <a:buFont typeface="Wingdings" pitchFamily="2" charset="2"/>
              <a:buChar char=""/>
              <a:defRPr sz="1600"/>
            </a:lvl4pPr>
            <a:lvl5pPr marL="811213" indent="-169863">
              <a:spcBef>
                <a:spcPts val="0"/>
              </a:spcBef>
              <a:spcAft>
                <a:spcPts val="600"/>
              </a:spcAft>
              <a:buClr>
                <a:schemeClr val="tx1"/>
              </a:buClr>
              <a:buFont typeface="Wingdings" pitchFamily="2" charset="2"/>
              <a:buChar char=""/>
              <a:defRPr sz="1400"/>
            </a:lvl5pPr>
            <a:lvl6pPr marL="992188" indent="-180975">
              <a:spcBef>
                <a:spcPts val="0"/>
              </a:spcBef>
              <a:spcAft>
                <a:spcPts val="600"/>
              </a:spcAft>
              <a:buClr>
                <a:schemeClr val="tx1"/>
              </a:buClr>
              <a:buFont typeface="Wingdings" pitchFamily="2" charset="2"/>
              <a:buChar char="n"/>
              <a:defRPr sz="1200"/>
            </a:lvl6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Xx</a:t>
            </a:r>
          </a:p>
          <a:p>
            <a:pPr lvl="5"/>
            <a:r>
              <a:rPr lang="en-GB" dirty="0" smtClean="0"/>
              <a:t>xx</a:t>
            </a:r>
          </a:p>
          <a:p>
            <a:pPr lvl="0"/>
            <a:endParaRPr lang="en-GB" dirty="0" smtClean="0"/>
          </a:p>
        </p:txBody>
      </p:sp>
      <p:sp>
        <p:nvSpPr>
          <p:cNvPr id="12" name="Text Placeholder 43"/>
          <p:cNvSpPr>
            <a:spLocks noGrp="1"/>
          </p:cNvSpPr>
          <p:nvPr>
            <p:ph type="body" sz="quarter" idx="11"/>
          </p:nvPr>
        </p:nvSpPr>
        <p:spPr>
          <a:xfrm>
            <a:off x="900592" y="1310400"/>
            <a:ext cx="3738563" cy="5073312"/>
          </a:xfrm>
        </p:spPr>
        <p:txBody>
          <a:bodyPr/>
          <a:lstStyle>
            <a:lvl1pPr marL="0" indent="0">
              <a:spcAft>
                <a:spcPts val="600"/>
              </a:spcAft>
              <a:buClr>
                <a:schemeClr val="accent2"/>
              </a:buClr>
              <a:buSzPct val="85000"/>
              <a:buFont typeface="Wingdings" pitchFamily="2" charset="2"/>
              <a:buNone/>
              <a:defRPr/>
            </a:lvl1pPr>
            <a:lvl2pPr marL="276225" indent="-276225">
              <a:spcAft>
                <a:spcPts val="600"/>
              </a:spcAft>
              <a:buClr>
                <a:schemeClr val="accent2"/>
              </a:buClr>
              <a:buSzPct val="85000"/>
              <a:buFont typeface="Wingdings" pitchFamily="2" charset="2"/>
              <a:buChar char="n"/>
              <a:defRPr sz="2000"/>
            </a:lvl2pPr>
            <a:lvl3pPr marL="447675" indent="-171450">
              <a:spcAft>
                <a:spcPts val="600"/>
              </a:spcAft>
              <a:buClr>
                <a:schemeClr val="tx1"/>
              </a:buClr>
              <a:buFont typeface="Wingdings" pitchFamily="2" charset="2"/>
              <a:buChar char=""/>
              <a:defRPr sz="2000"/>
            </a:lvl3pPr>
            <a:lvl4pPr marL="635000" indent="-180975">
              <a:spcBef>
                <a:spcPts val="0"/>
              </a:spcBef>
              <a:spcAft>
                <a:spcPts val="600"/>
              </a:spcAft>
              <a:buClr>
                <a:schemeClr val="tx1"/>
              </a:buClr>
              <a:buFont typeface="Wingdings" pitchFamily="2" charset="2"/>
              <a:buChar char=""/>
              <a:defRPr sz="1600"/>
            </a:lvl4pPr>
            <a:lvl5pPr marL="811213" indent="-169863">
              <a:spcBef>
                <a:spcPts val="0"/>
              </a:spcBef>
              <a:spcAft>
                <a:spcPts val="600"/>
              </a:spcAft>
              <a:buClr>
                <a:schemeClr val="tx1"/>
              </a:buClr>
              <a:buFont typeface="Wingdings" pitchFamily="2" charset="2"/>
              <a:buChar char=""/>
              <a:defRPr sz="1400"/>
            </a:lvl5pPr>
            <a:lvl6pPr marL="992188" indent="-180975">
              <a:spcBef>
                <a:spcPts val="0"/>
              </a:spcBef>
              <a:spcAft>
                <a:spcPts val="600"/>
              </a:spcAft>
              <a:buClr>
                <a:schemeClr val="tx1"/>
              </a:buClr>
              <a:buFont typeface="Wingdings" pitchFamily="2" charset="2"/>
              <a:buChar char=""/>
              <a:defRPr sz="1200"/>
            </a:lvl6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Xx</a:t>
            </a:r>
          </a:p>
          <a:p>
            <a:pPr lvl="5"/>
            <a:r>
              <a:rPr lang="en-GB" dirty="0" smtClean="0"/>
              <a:t>xx</a:t>
            </a:r>
          </a:p>
        </p:txBody>
      </p:sp>
      <p:sp>
        <p:nvSpPr>
          <p:cNvPr id="13" name="Text Box 11" descr="Text Box 11"/>
          <p:cNvSpPr txBox="1">
            <a:spLocks noChangeArrowheads="1"/>
          </p:cNvSpPr>
          <p:nvPr userDrawn="1"/>
        </p:nvSpPr>
        <p:spPr bwMode="auto">
          <a:xfrm>
            <a:off x="911225" y="6470359"/>
            <a:ext cx="2520000" cy="324000"/>
          </a:xfrm>
          <a:prstGeom prst="rect">
            <a:avLst/>
          </a:prstGeom>
          <a:noFill/>
          <a:ln w="9525" algn="ctr">
            <a:noFill/>
            <a:miter lim="800000"/>
            <a:headEnd/>
            <a:tailEnd/>
          </a:ln>
          <a:effectLst/>
        </p:spPr>
        <p:txBody>
          <a:bodyPr wrap="none" lIns="0" tIns="0" rIns="0" anchor="t" anchorCtr="0">
            <a:noAutofit/>
          </a:bodyPr>
          <a:lstStyle/>
          <a:p>
            <a:pPr>
              <a:defRPr/>
            </a:pPr>
            <a:r>
              <a:rPr lang="en-GB" sz="800" smtClean="0">
                <a:solidFill>
                  <a:srgbClr val="595959"/>
                </a:solidFill>
                <a:cs typeface="Arial" pitchFamily="34" charset="0"/>
              </a:rPr>
              <a:t>Copyright of COMPANY NAME</a:t>
            </a:r>
            <a:endParaRPr lang="en-GB" sz="800" dirty="0">
              <a:solidFill>
                <a:srgbClr val="595959"/>
              </a:solidFill>
              <a:cs typeface="Arial" pitchFamily="34" charset="0"/>
            </a:endParaRPr>
          </a:p>
        </p:txBody>
      </p:sp>
      <p:sp>
        <p:nvSpPr>
          <p:cNvPr id="14" name="Rectangle 6" descr="Rectangle 6"/>
          <p:cNvSpPr>
            <a:spLocks noGrp="1" noChangeArrowheads="1"/>
          </p:cNvSpPr>
          <p:nvPr>
            <p:ph type="sldNum" sz="quarter" idx="4"/>
          </p:nvPr>
        </p:nvSpPr>
        <p:spPr bwMode="auto">
          <a:xfrm>
            <a:off x="8406599" y="6470360"/>
            <a:ext cx="266673" cy="169277"/>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00">
                <a:solidFill>
                  <a:schemeClr val="tx1"/>
                </a:solidFill>
                <a:latin typeface="+mn-lt"/>
                <a:cs typeface="Arial" pitchFamily="34" charset="0"/>
              </a:defRPr>
            </a:lvl1pPr>
          </a:lstStyle>
          <a:p>
            <a:fld id="{D32BAE6A-B452-4007-8177-56DD051636F9}" type="slidenum">
              <a:rPr lang="en-GB" smtClean="0">
                <a:solidFill>
                  <a:srgbClr val="595959"/>
                </a:solidFill>
              </a:rPr>
              <a:pPr/>
              <a:t>‹#›</a:t>
            </a:fld>
            <a:endParaRPr lang="en-GB" dirty="0">
              <a:solidFill>
                <a:srgbClr val="595959"/>
              </a:solidFill>
            </a:endParaRPr>
          </a:p>
        </p:txBody>
      </p:sp>
      <p:sp>
        <p:nvSpPr>
          <p:cNvPr id="15" name="Rectangle 4" descr="Rectangle 4"/>
          <p:cNvSpPr>
            <a:spLocks noGrp="1" noChangeArrowheads="1"/>
          </p:cNvSpPr>
          <p:nvPr>
            <p:ph type="dt" sz="half" idx="2"/>
          </p:nvPr>
        </p:nvSpPr>
        <p:spPr bwMode="auto">
          <a:xfrm>
            <a:off x="7252757" y="6469200"/>
            <a:ext cx="1080000" cy="1692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ctr">
              <a:defRPr sz="800">
                <a:solidFill>
                  <a:schemeClr val="tx1"/>
                </a:solidFill>
                <a:latin typeface="+mn-lt"/>
                <a:cs typeface="Arial" pitchFamily="34" charset="0"/>
              </a:defRPr>
            </a:lvl1pPr>
          </a:lstStyle>
          <a:p>
            <a:r>
              <a:rPr lang="en-GB" smtClean="0">
                <a:solidFill>
                  <a:srgbClr val="595959"/>
                </a:solidFill>
              </a:rPr>
              <a:t>April 2014</a:t>
            </a:r>
            <a:endParaRPr lang="en-GB" dirty="0">
              <a:solidFill>
                <a:srgbClr val="595959"/>
              </a:solidFill>
            </a:endParaRPr>
          </a:p>
        </p:txBody>
      </p:sp>
      <p:sp>
        <p:nvSpPr>
          <p:cNvPr id="19" name="Rectangle 5"/>
          <p:cNvSpPr>
            <a:spLocks noGrp="1" noChangeArrowheads="1"/>
          </p:cNvSpPr>
          <p:nvPr>
            <p:ph type="ftr" sz="quarter" idx="3"/>
          </p:nvPr>
        </p:nvSpPr>
        <p:spPr bwMode="auto">
          <a:xfrm>
            <a:off x="3505069" y="6469199"/>
            <a:ext cx="2520000" cy="3240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00">
                <a:solidFill>
                  <a:schemeClr val="tx1"/>
                </a:solidFill>
                <a:latin typeface="+mn-lt"/>
                <a:cs typeface="Arial" pitchFamily="34" charset="0"/>
              </a:defRPr>
            </a:lvl1pPr>
          </a:lstStyle>
          <a:p>
            <a:pPr>
              <a:defRPr/>
            </a:pPr>
            <a:r>
              <a:rPr lang="en-GB" smtClean="0">
                <a:solidFill>
                  <a:srgbClr val="595959"/>
                </a:solidFill>
              </a:rPr>
              <a:t> </a:t>
            </a:r>
            <a:endParaRPr lang="en-GB" dirty="0">
              <a:solidFill>
                <a:srgbClr val="595959"/>
              </a:solidFill>
            </a:endParaRPr>
          </a:p>
        </p:txBody>
      </p:sp>
      <p:sp>
        <p:nvSpPr>
          <p:cNvPr id="16" name="Text Box 11" descr="CONFIDENTIAL_TAG_0xFFEE"/>
          <p:cNvSpPr txBox="1">
            <a:spLocks noChangeArrowheads="1"/>
          </p:cNvSpPr>
          <p:nvPr userDrawn="1"/>
        </p:nvSpPr>
        <p:spPr bwMode="auto">
          <a:xfrm>
            <a:off x="6099175" y="6470650"/>
            <a:ext cx="1079500"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lIns="0" tIns="0" r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en-GB" sz="800">
              <a:solidFill>
                <a:srgbClr val="D42E12"/>
              </a:solidFill>
              <a:latin typeface="Futura Medium" pitchFamily="2" charset="0"/>
            </a:endParaRP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 2 Line Heading">
    <p:spTree>
      <p:nvGrpSpPr>
        <p:cNvPr id="1" name=""/>
        <p:cNvGrpSpPr/>
        <p:nvPr/>
      </p:nvGrpSpPr>
      <p:grpSpPr>
        <a:xfrm>
          <a:off x="0" y="0"/>
          <a:ext cx="0" cy="0"/>
          <a:chOff x="0" y="0"/>
          <a:chExt cx="0" cy="0"/>
        </a:xfrm>
      </p:grpSpPr>
      <p:sp>
        <p:nvSpPr>
          <p:cNvPr id="14" name="Rectangle 4"/>
          <p:cNvSpPr>
            <a:spLocks noChangeArrowheads="1"/>
          </p:cNvSpPr>
          <p:nvPr userDrawn="1"/>
        </p:nvSpPr>
        <p:spPr bwMode="auto">
          <a:xfrm>
            <a:off x="0" y="228600"/>
            <a:ext cx="8675688" cy="893763"/>
          </a:xfrm>
          <a:prstGeom prst="rect">
            <a:avLst/>
          </a:prstGeom>
          <a:solidFill>
            <a:schemeClr val="accent1"/>
          </a:solidFill>
          <a:ln w="9525" algn="ctr">
            <a:noFill/>
            <a:miter lim="800000"/>
            <a:headEnd/>
            <a:tailEnd/>
          </a:ln>
        </p:spPr>
        <p:txBody>
          <a:bodyPr vert="horz" wrap="square" lIns="928800" tIns="133200" rIns="36000" bIns="0" numCol="1" anchor="t" anchorCtr="0" compatLnSpc="1">
            <a:prstTxWarp prst="textNoShape">
              <a:avLst/>
            </a:prstTxWarp>
          </a:bodyPr>
          <a:lstStyle/>
          <a:p>
            <a:pPr eaLnBrk="0" fontAlgn="base" hangingPunct="0">
              <a:lnSpc>
                <a:spcPct val="90000"/>
              </a:lnSpc>
              <a:spcBef>
                <a:spcPct val="0"/>
              </a:spcBef>
              <a:spcAft>
                <a:spcPct val="0"/>
              </a:spcAft>
            </a:pPr>
            <a:endParaRPr lang="en-GB" sz="2400" b="1" dirty="0" smtClean="0">
              <a:solidFill>
                <a:srgbClr val="999999"/>
              </a:solidFill>
            </a:endParaRPr>
          </a:p>
        </p:txBody>
      </p:sp>
      <p:sp>
        <p:nvSpPr>
          <p:cNvPr id="34" name="Rectangle 2"/>
          <p:cNvSpPr>
            <a:spLocks noGrp="1" noChangeArrowheads="1"/>
          </p:cNvSpPr>
          <p:nvPr>
            <p:ph type="title"/>
          </p:nvPr>
        </p:nvSpPr>
        <p:spPr bwMode="auto">
          <a:xfrm>
            <a:off x="900112" y="295200"/>
            <a:ext cx="7700400" cy="741600"/>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cap="all" baseline="0">
                <a:solidFill>
                  <a:schemeClr val="accent2"/>
                </a:solidFill>
              </a:defRPr>
            </a:lvl1pPr>
          </a:lstStyle>
          <a:p>
            <a:pPr lvl="0"/>
            <a:r>
              <a:rPr lang="en-GB" smtClean="0"/>
              <a:t>Click to edit Master title style</a:t>
            </a:r>
            <a:endParaRPr lang="en-GB" dirty="0" smtClean="0"/>
          </a:p>
        </p:txBody>
      </p:sp>
      <p:sp>
        <p:nvSpPr>
          <p:cNvPr id="10" name="Content Placeholder 14"/>
          <p:cNvSpPr>
            <a:spLocks noGrp="1"/>
          </p:cNvSpPr>
          <p:nvPr>
            <p:ph sz="quarter" idx="13"/>
          </p:nvPr>
        </p:nvSpPr>
        <p:spPr>
          <a:xfrm>
            <a:off x="4945062" y="1310400"/>
            <a:ext cx="3732213" cy="5072400"/>
          </a:xfrm>
        </p:spPr>
        <p:txBody>
          <a:bodyPr/>
          <a:lstStyle>
            <a:lvl1pPr marL="0" indent="0">
              <a:spcAft>
                <a:spcPts val="600"/>
              </a:spcAft>
              <a:buClr>
                <a:schemeClr val="accent2"/>
              </a:buClr>
              <a:buSzPct val="85000"/>
              <a:buFont typeface="Wingdings" pitchFamily="2" charset="2"/>
              <a:buNone/>
              <a:defRPr/>
            </a:lvl1pPr>
            <a:lvl2pPr marL="269875" indent="-269875">
              <a:spcBef>
                <a:spcPts val="0"/>
              </a:spcBef>
              <a:spcAft>
                <a:spcPts val="600"/>
              </a:spcAft>
              <a:buClr>
                <a:schemeClr val="accent2"/>
              </a:buClr>
              <a:buSzPct val="85000"/>
              <a:buFont typeface="Wingdings" pitchFamily="2" charset="2"/>
              <a:buChar char="n"/>
              <a:defRPr sz="2000"/>
            </a:lvl2pPr>
            <a:lvl3pPr marL="454025" indent="-184150">
              <a:spcBef>
                <a:spcPts val="0"/>
              </a:spcBef>
              <a:spcAft>
                <a:spcPts val="600"/>
              </a:spcAft>
              <a:buClr>
                <a:schemeClr val="tx1"/>
              </a:buClr>
              <a:buFont typeface="Wingdings" pitchFamily="2" charset="2"/>
              <a:buChar char="n"/>
              <a:defRPr sz="2000"/>
            </a:lvl3pPr>
            <a:lvl4pPr marL="635000" indent="-180975">
              <a:spcBef>
                <a:spcPts val="0"/>
              </a:spcBef>
              <a:spcAft>
                <a:spcPts val="600"/>
              </a:spcAft>
              <a:buClr>
                <a:schemeClr val="tx1"/>
              </a:buClr>
              <a:buFont typeface="Wingdings" pitchFamily="2" charset="2"/>
              <a:buChar char="n"/>
              <a:defRPr sz="1600"/>
            </a:lvl4pPr>
            <a:lvl5pPr marL="811213" indent="-169863">
              <a:spcBef>
                <a:spcPts val="0"/>
              </a:spcBef>
              <a:spcAft>
                <a:spcPts val="600"/>
              </a:spcAft>
              <a:buClr>
                <a:schemeClr val="tx1"/>
              </a:buClr>
              <a:buFont typeface="Wingdings" pitchFamily="2" charset="2"/>
              <a:buChar char="n"/>
              <a:defRPr sz="1400"/>
            </a:lvl5pPr>
            <a:lvl6pPr marL="996950" indent="-185738">
              <a:spcBef>
                <a:spcPts val="0"/>
              </a:spcBef>
              <a:spcAft>
                <a:spcPts val="600"/>
              </a:spcAft>
              <a:buClr>
                <a:schemeClr val="tx1"/>
              </a:buClr>
              <a:buFont typeface="Wingdings" pitchFamily="2" charset="2"/>
              <a:buChar char="n"/>
              <a:tabLst/>
              <a:defRPr sz="1200"/>
            </a:lvl6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Xx</a:t>
            </a:r>
          </a:p>
          <a:p>
            <a:pPr lvl="5"/>
            <a:r>
              <a:rPr lang="en-GB" dirty="0" smtClean="0"/>
              <a:t>xx</a:t>
            </a:r>
          </a:p>
        </p:txBody>
      </p:sp>
      <p:sp>
        <p:nvSpPr>
          <p:cNvPr id="12" name="Text Placeholder 43"/>
          <p:cNvSpPr>
            <a:spLocks noGrp="1"/>
          </p:cNvSpPr>
          <p:nvPr>
            <p:ph type="body" sz="quarter" idx="11"/>
          </p:nvPr>
        </p:nvSpPr>
        <p:spPr>
          <a:xfrm>
            <a:off x="900592" y="1310400"/>
            <a:ext cx="3738563" cy="5073312"/>
          </a:xfrm>
        </p:spPr>
        <p:txBody>
          <a:bodyPr/>
          <a:lstStyle>
            <a:lvl1pPr marL="0" indent="0">
              <a:spcAft>
                <a:spcPts val="600"/>
              </a:spcAft>
              <a:buClr>
                <a:schemeClr val="accent2"/>
              </a:buClr>
              <a:buSzPct val="85000"/>
              <a:buFont typeface="Wingdings" pitchFamily="2" charset="2"/>
              <a:buNone/>
              <a:defRPr/>
            </a:lvl1pPr>
            <a:lvl2pPr marL="276225" indent="-276225">
              <a:spcAft>
                <a:spcPts val="600"/>
              </a:spcAft>
              <a:buClr>
                <a:schemeClr val="accent2"/>
              </a:buClr>
              <a:buSzPct val="85000"/>
              <a:buFont typeface="Wingdings" pitchFamily="2" charset="2"/>
              <a:buChar char="n"/>
              <a:defRPr sz="2000"/>
            </a:lvl2pPr>
            <a:lvl3pPr marL="449263" indent="-173038">
              <a:spcAft>
                <a:spcPts val="600"/>
              </a:spcAft>
              <a:buClr>
                <a:schemeClr val="tx1"/>
              </a:buClr>
              <a:buFont typeface="Wingdings" pitchFamily="2" charset="2"/>
              <a:buChar char="n"/>
              <a:defRPr sz="2000"/>
            </a:lvl3pPr>
            <a:lvl4pPr marL="635000" indent="-180975">
              <a:spcAft>
                <a:spcPts val="600"/>
              </a:spcAft>
              <a:buClr>
                <a:schemeClr val="tx1"/>
              </a:buClr>
              <a:buFont typeface="Wingdings" pitchFamily="2" charset="2"/>
              <a:buChar char="n"/>
              <a:defRPr sz="1600"/>
            </a:lvl4pPr>
            <a:lvl5pPr marL="811213" indent="-169863">
              <a:spcBef>
                <a:spcPts val="0"/>
              </a:spcBef>
              <a:spcAft>
                <a:spcPts val="600"/>
              </a:spcAft>
              <a:buClr>
                <a:schemeClr val="tx1"/>
              </a:buClr>
              <a:buFont typeface="Wingdings" pitchFamily="2" charset="2"/>
              <a:buChar char="n"/>
              <a:defRPr sz="1400"/>
            </a:lvl5pPr>
            <a:lvl6pPr marL="992188" indent="-180975">
              <a:spcBef>
                <a:spcPts val="0"/>
              </a:spcBef>
              <a:spcAft>
                <a:spcPts val="600"/>
              </a:spcAft>
              <a:buClr>
                <a:schemeClr val="tx1"/>
              </a:buClr>
              <a:buFont typeface="Wingdings" pitchFamily="2" charset="2"/>
              <a:buChar char="n"/>
              <a:defRPr sz="1200"/>
            </a:lvl6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Xx</a:t>
            </a:r>
          </a:p>
          <a:p>
            <a:pPr lvl="5"/>
            <a:r>
              <a:rPr lang="en-GB" dirty="0" smtClean="0"/>
              <a:t>xx</a:t>
            </a:r>
          </a:p>
        </p:txBody>
      </p:sp>
      <p:sp>
        <p:nvSpPr>
          <p:cNvPr id="11" name="Text Box 11" descr="Text Box 11"/>
          <p:cNvSpPr txBox="1">
            <a:spLocks noChangeArrowheads="1"/>
          </p:cNvSpPr>
          <p:nvPr userDrawn="1"/>
        </p:nvSpPr>
        <p:spPr bwMode="auto">
          <a:xfrm>
            <a:off x="911225" y="6470359"/>
            <a:ext cx="2520000" cy="324000"/>
          </a:xfrm>
          <a:prstGeom prst="rect">
            <a:avLst/>
          </a:prstGeom>
          <a:noFill/>
          <a:ln w="9525" algn="ctr">
            <a:noFill/>
            <a:miter lim="800000"/>
            <a:headEnd/>
            <a:tailEnd/>
          </a:ln>
          <a:effectLst/>
        </p:spPr>
        <p:txBody>
          <a:bodyPr wrap="none" lIns="0" tIns="0" rIns="0" anchor="t" anchorCtr="0">
            <a:noAutofit/>
          </a:bodyPr>
          <a:lstStyle/>
          <a:p>
            <a:pPr>
              <a:defRPr/>
            </a:pPr>
            <a:r>
              <a:rPr lang="en-GB" sz="800" smtClean="0">
                <a:solidFill>
                  <a:srgbClr val="595959"/>
                </a:solidFill>
                <a:cs typeface="Arial" pitchFamily="34" charset="0"/>
              </a:rPr>
              <a:t>Copyright of COMPANY NAME</a:t>
            </a:r>
            <a:endParaRPr lang="en-GB" sz="800" dirty="0">
              <a:solidFill>
                <a:srgbClr val="595959"/>
              </a:solidFill>
              <a:cs typeface="Arial" pitchFamily="34" charset="0"/>
            </a:endParaRPr>
          </a:p>
        </p:txBody>
      </p:sp>
      <p:sp>
        <p:nvSpPr>
          <p:cNvPr id="13" name="Rectangle 6" descr="Rectangle 6"/>
          <p:cNvSpPr>
            <a:spLocks noGrp="1" noChangeArrowheads="1"/>
          </p:cNvSpPr>
          <p:nvPr>
            <p:ph type="sldNum" sz="quarter" idx="4"/>
          </p:nvPr>
        </p:nvSpPr>
        <p:spPr bwMode="auto">
          <a:xfrm>
            <a:off x="8406599" y="6470360"/>
            <a:ext cx="266673" cy="169277"/>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00">
                <a:solidFill>
                  <a:schemeClr val="tx1"/>
                </a:solidFill>
                <a:latin typeface="+mn-lt"/>
                <a:cs typeface="Arial" pitchFamily="34" charset="0"/>
              </a:defRPr>
            </a:lvl1pPr>
          </a:lstStyle>
          <a:p>
            <a:fld id="{D32BAE6A-B452-4007-8177-56DD051636F9}" type="slidenum">
              <a:rPr lang="en-GB" smtClean="0">
                <a:solidFill>
                  <a:srgbClr val="595959"/>
                </a:solidFill>
              </a:rPr>
              <a:pPr/>
              <a:t>‹#›</a:t>
            </a:fld>
            <a:endParaRPr lang="en-GB" dirty="0">
              <a:solidFill>
                <a:srgbClr val="595959"/>
              </a:solidFill>
            </a:endParaRPr>
          </a:p>
        </p:txBody>
      </p:sp>
      <p:sp>
        <p:nvSpPr>
          <p:cNvPr id="15" name="Rectangle 4" descr="Rectangle 4"/>
          <p:cNvSpPr>
            <a:spLocks noGrp="1" noChangeArrowheads="1"/>
          </p:cNvSpPr>
          <p:nvPr>
            <p:ph type="dt" sz="half" idx="2"/>
          </p:nvPr>
        </p:nvSpPr>
        <p:spPr bwMode="auto">
          <a:xfrm>
            <a:off x="7252757" y="6469200"/>
            <a:ext cx="1080000" cy="1692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ctr">
              <a:defRPr sz="800">
                <a:solidFill>
                  <a:schemeClr val="tx1"/>
                </a:solidFill>
                <a:latin typeface="+mn-lt"/>
                <a:cs typeface="Arial" pitchFamily="34" charset="0"/>
              </a:defRPr>
            </a:lvl1pPr>
          </a:lstStyle>
          <a:p>
            <a:r>
              <a:rPr lang="en-GB" smtClean="0">
                <a:solidFill>
                  <a:srgbClr val="595959"/>
                </a:solidFill>
              </a:rPr>
              <a:t>April 2014</a:t>
            </a:r>
            <a:endParaRPr lang="en-GB" dirty="0">
              <a:solidFill>
                <a:srgbClr val="595959"/>
              </a:solidFill>
            </a:endParaRPr>
          </a:p>
        </p:txBody>
      </p:sp>
      <p:sp>
        <p:nvSpPr>
          <p:cNvPr id="19" name="Rectangle 5"/>
          <p:cNvSpPr>
            <a:spLocks noGrp="1" noChangeArrowheads="1"/>
          </p:cNvSpPr>
          <p:nvPr>
            <p:ph type="ftr" sz="quarter" idx="3"/>
          </p:nvPr>
        </p:nvSpPr>
        <p:spPr bwMode="auto">
          <a:xfrm>
            <a:off x="3505069" y="6469199"/>
            <a:ext cx="2520000" cy="3240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00">
                <a:solidFill>
                  <a:schemeClr val="tx1"/>
                </a:solidFill>
                <a:latin typeface="+mn-lt"/>
                <a:cs typeface="Arial" pitchFamily="34" charset="0"/>
              </a:defRPr>
            </a:lvl1pPr>
          </a:lstStyle>
          <a:p>
            <a:pPr>
              <a:defRPr/>
            </a:pPr>
            <a:r>
              <a:rPr lang="en-GB" smtClean="0">
                <a:solidFill>
                  <a:srgbClr val="595959"/>
                </a:solidFill>
              </a:rPr>
              <a:t> </a:t>
            </a:r>
            <a:endParaRPr lang="en-GB" dirty="0">
              <a:solidFill>
                <a:srgbClr val="595959"/>
              </a:solidFill>
            </a:endParaRPr>
          </a:p>
        </p:txBody>
      </p:sp>
      <p:sp>
        <p:nvSpPr>
          <p:cNvPr id="16" name="Text Box 11" descr="CONFIDENTIAL_TAG_0xFFEE"/>
          <p:cNvSpPr txBox="1">
            <a:spLocks noChangeArrowheads="1"/>
          </p:cNvSpPr>
          <p:nvPr userDrawn="1"/>
        </p:nvSpPr>
        <p:spPr bwMode="auto">
          <a:xfrm>
            <a:off x="6099175" y="6470650"/>
            <a:ext cx="1079500"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lIns="0" tIns="0" r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en-GB" sz="800">
              <a:solidFill>
                <a:srgbClr val="D42E12"/>
              </a:solidFill>
              <a:latin typeface="Futura Medium" pitchFamily="2" charset="0"/>
            </a:endParaRP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 High Content">
    <p:spTree>
      <p:nvGrpSpPr>
        <p:cNvPr id="1" name=""/>
        <p:cNvGrpSpPr/>
        <p:nvPr/>
      </p:nvGrpSpPr>
      <p:grpSpPr>
        <a:xfrm>
          <a:off x="0" y="0"/>
          <a:ext cx="0" cy="0"/>
          <a:chOff x="0" y="0"/>
          <a:chExt cx="0" cy="0"/>
        </a:xfrm>
      </p:grpSpPr>
      <p:sp>
        <p:nvSpPr>
          <p:cNvPr id="14" name="Rectangle 4"/>
          <p:cNvSpPr>
            <a:spLocks noChangeArrowheads="1"/>
          </p:cNvSpPr>
          <p:nvPr userDrawn="1"/>
        </p:nvSpPr>
        <p:spPr bwMode="auto">
          <a:xfrm>
            <a:off x="0" y="228600"/>
            <a:ext cx="8675688" cy="893763"/>
          </a:xfrm>
          <a:prstGeom prst="rect">
            <a:avLst/>
          </a:prstGeom>
          <a:solidFill>
            <a:schemeClr val="accent1"/>
          </a:solidFill>
          <a:ln w="9525" algn="ctr">
            <a:noFill/>
            <a:miter lim="800000"/>
            <a:headEnd/>
            <a:tailEnd/>
          </a:ln>
        </p:spPr>
        <p:txBody>
          <a:bodyPr vert="horz" wrap="square" lIns="928800" tIns="133200" rIns="36000" bIns="0" numCol="1" anchor="t" anchorCtr="0" compatLnSpc="1">
            <a:prstTxWarp prst="textNoShape">
              <a:avLst/>
            </a:prstTxWarp>
          </a:bodyPr>
          <a:lstStyle/>
          <a:p>
            <a:pPr eaLnBrk="0" fontAlgn="base" hangingPunct="0">
              <a:lnSpc>
                <a:spcPct val="90000"/>
              </a:lnSpc>
              <a:spcBef>
                <a:spcPct val="0"/>
              </a:spcBef>
              <a:spcAft>
                <a:spcPct val="0"/>
              </a:spcAft>
            </a:pPr>
            <a:endParaRPr lang="en-GB" sz="2400" b="1" dirty="0" smtClean="0">
              <a:solidFill>
                <a:srgbClr val="999999"/>
              </a:solidFill>
            </a:endParaRPr>
          </a:p>
        </p:txBody>
      </p:sp>
      <p:sp>
        <p:nvSpPr>
          <p:cNvPr id="34" name="Rectangle 2"/>
          <p:cNvSpPr>
            <a:spLocks noGrp="1" noChangeArrowheads="1"/>
          </p:cNvSpPr>
          <p:nvPr>
            <p:ph type="title"/>
          </p:nvPr>
        </p:nvSpPr>
        <p:spPr bwMode="auto">
          <a:xfrm>
            <a:off x="900112" y="295200"/>
            <a:ext cx="7700400" cy="741600"/>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cap="all" baseline="0">
                <a:solidFill>
                  <a:schemeClr val="accent2"/>
                </a:solidFill>
              </a:defRPr>
            </a:lvl1pPr>
          </a:lstStyle>
          <a:p>
            <a:pPr lvl="0"/>
            <a:r>
              <a:rPr lang="en-GB" smtClean="0"/>
              <a:t>Click to edit Master title style</a:t>
            </a:r>
            <a:endParaRPr lang="en-GB" dirty="0" smtClean="0"/>
          </a:p>
        </p:txBody>
      </p:sp>
      <p:sp>
        <p:nvSpPr>
          <p:cNvPr id="10" name="Content Placeholder 14"/>
          <p:cNvSpPr>
            <a:spLocks noGrp="1"/>
          </p:cNvSpPr>
          <p:nvPr>
            <p:ph sz="quarter" idx="13"/>
          </p:nvPr>
        </p:nvSpPr>
        <p:spPr>
          <a:xfrm>
            <a:off x="4945062" y="1310400"/>
            <a:ext cx="3732213" cy="5072400"/>
          </a:xfrm>
        </p:spPr>
        <p:txBody>
          <a:bodyPr/>
          <a:lstStyle>
            <a:lvl1pPr marL="0" indent="0">
              <a:lnSpc>
                <a:spcPct val="120000"/>
              </a:lnSpc>
              <a:spcAft>
                <a:spcPts val="600"/>
              </a:spcAft>
              <a:buClr>
                <a:schemeClr val="accent2"/>
              </a:buClr>
              <a:buSzPct val="85000"/>
              <a:buFont typeface="Wingdings" pitchFamily="2" charset="2"/>
              <a:buNone/>
              <a:defRPr sz="1600"/>
            </a:lvl1pPr>
            <a:lvl2pPr marL="269875" indent="-269875">
              <a:lnSpc>
                <a:spcPct val="120000"/>
              </a:lnSpc>
              <a:spcBef>
                <a:spcPts val="0"/>
              </a:spcBef>
              <a:spcAft>
                <a:spcPts val="600"/>
              </a:spcAft>
              <a:buClr>
                <a:schemeClr val="accent2"/>
              </a:buClr>
              <a:buSzPct val="85000"/>
              <a:buFont typeface="Wingdings" pitchFamily="2" charset="2"/>
              <a:buChar char="n"/>
              <a:defRPr sz="1600"/>
            </a:lvl2pPr>
            <a:lvl3pPr marL="454025" indent="-184150">
              <a:lnSpc>
                <a:spcPct val="120000"/>
              </a:lnSpc>
              <a:spcBef>
                <a:spcPts val="0"/>
              </a:spcBef>
              <a:spcAft>
                <a:spcPts val="600"/>
              </a:spcAft>
              <a:buClr>
                <a:schemeClr val="tx1"/>
              </a:buClr>
              <a:buFont typeface="Wingdings" pitchFamily="2" charset="2"/>
              <a:buChar char="n"/>
              <a:defRPr sz="1600"/>
            </a:lvl3pPr>
            <a:lvl4pPr marL="635000" indent="-180975">
              <a:lnSpc>
                <a:spcPct val="120000"/>
              </a:lnSpc>
              <a:spcBef>
                <a:spcPts val="0"/>
              </a:spcBef>
              <a:spcAft>
                <a:spcPts val="600"/>
              </a:spcAft>
              <a:buClr>
                <a:schemeClr val="tx1"/>
              </a:buClr>
              <a:buFont typeface="Wingdings" pitchFamily="2" charset="2"/>
              <a:buChar char="n"/>
              <a:defRPr sz="1400"/>
            </a:lvl4pPr>
            <a:lvl5pPr marL="811213" indent="-169863">
              <a:lnSpc>
                <a:spcPct val="120000"/>
              </a:lnSpc>
              <a:spcBef>
                <a:spcPts val="0"/>
              </a:spcBef>
              <a:spcAft>
                <a:spcPts val="600"/>
              </a:spcAft>
              <a:buClr>
                <a:schemeClr val="tx1"/>
              </a:buClr>
              <a:buFont typeface="Wingdings" pitchFamily="2" charset="2"/>
              <a:buChar char="n"/>
              <a:defRPr sz="1200"/>
            </a:lvl5pPr>
            <a:lvl6pPr marL="992188" indent="-180975">
              <a:lnSpc>
                <a:spcPct val="120000"/>
              </a:lnSpc>
              <a:spcBef>
                <a:spcPts val="0"/>
              </a:spcBef>
              <a:spcAft>
                <a:spcPts val="600"/>
              </a:spcAft>
              <a:buClr>
                <a:schemeClr val="tx1"/>
              </a:buClr>
              <a:buFont typeface="Wingdings" pitchFamily="2" charset="2"/>
              <a:buChar char="n"/>
              <a:defRPr sz="1200"/>
            </a:lvl6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Xx</a:t>
            </a:r>
          </a:p>
          <a:p>
            <a:pPr lvl="5"/>
            <a:r>
              <a:rPr lang="en-GB" smtClean="0"/>
              <a:t>xx</a:t>
            </a:r>
            <a:endParaRPr lang="en-GB" dirty="0" smtClean="0"/>
          </a:p>
        </p:txBody>
      </p:sp>
      <p:sp>
        <p:nvSpPr>
          <p:cNvPr id="12" name="Text Placeholder 43"/>
          <p:cNvSpPr>
            <a:spLocks noGrp="1"/>
          </p:cNvSpPr>
          <p:nvPr>
            <p:ph type="body" sz="quarter" idx="11"/>
          </p:nvPr>
        </p:nvSpPr>
        <p:spPr>
          <a:xfrm>
            <a:off x="900592" y="1310400"/>
            <a:ext cx="3738563" cy="5073312"/>
          </a:xfrm>
        </p:spPr>
        <p:txBody>
          <a:bodyPr/>
          <a:lstStyle>
            <a:lvl1pPr marL="0" indent="0">
              <a:lnSpc>
                <a:spcPct val="120000"/>
              </a:lnSpc>
              <a:spcAft>
                <a:spcPts val="600"/>
              </a:spcAft>
              <a:buClr>
                <a:schemeClr val="accent2"/>
              </a:buClr>
              <a:buSzPct val="85000"/>
              <a:buFont typeface="Wingdings" pitchFamily="2" charset="2"/>
              <a:buNone/>
              <a:defRPr sz="1600"/>
            </a:lvl1pPr>
            <a:lvl2pPr marL="276225" indent="-276225">
              <a:lnSpc>
                <a:spcPct val="120000"/>
              </a:lnSpc>
              <a:spcAft>
                <a:spcPts val="600"/>
              </a:spcAft>
              <a:buClr>
                <a:schemeClr val="accent2"/>
              </a:buClr>
              <a:buSzPct val="85000"/>
              <a:buFont typeface="Wingdings" pitchFamily="2" charset="2"/>
              <a:buChar char="n"/>
              <a:defRPr sz="1600"/>
            </a:lvl2pPr>
            <a:lvl3pPr marL="447675" indent="-171450">
              <a:lnSpc>
                <a:spcPct val="120000"/>
              </a:lnSpc>
              <a:spcAft>
                <a:spcPts val="600"/>
              </a:spcAft>
              <a:buClr>
                <a:schemeClr val="tx1"/>
              </a:buClr>
              <a:buFont typeface="Wingdings" pitchFamily="2" charset="2"/>
              <a:buChar char=""/>
              <a:defRPr sz="1600"/>
            </a:lvl3pPr>
            <a:lvl4pPr marL="635000" indent="-174625">
              <a:lnSpc>
                <a:spcPct val="120000"/>
              </a:lnSpc>
              <a:spcAft>
                <a:spcPts val="600"/>
              </a:spcAft>
              <a:buClr>
                <a:schemeClr val="tx1"/>
              </a:buClr>
              <a:buFont typeface="Wingdings" pitchFamily="2" charset="2"/>
              <a:buChar char="n"/>
              <a:defRPr sz="1400"/>
            </a:lvl4pPr>
            <a:lvl5pPr marL="811213" indent="-169863">
              <a:lnSpc>
                <a:spcPct val="120000"/>
              </a:lnSpc>
              <a:spcBef>
                <a:spcPts val="0"/>
              </a:spcBef>
              <a:spcAft>
                <a:spcPts val="600"/>
              </a:spcAft>
              <a:buClr>
                <a:schemeClr val="tx1"/>
              </a:buClr>
              <a:buFont typeface="Wingdings" pitchFamily="2" charset="2"/>
              <a:buChar char="n"/>
              <a:defRPr sz="1200"/>
            </a:lvl5pPr>
            <a:lvl6pPr marL="992188" indent="-180975">
              <a:lnSpc>
                <a:spcPct val="120000"/>
              </a:lnSpc>
              <a:spcBef>
                <a:spcPts val="0"/>
              </a:spcBef>
              <a:spcAft>
                <a:spcPts val="600"/>
              </a:spcAft>
              <a:buClr>
                <a:schemeClr val="tx1"/>
              </a:buClr>
              <a:buFont typeface="Wingdings" pitchFamily="2" charset="2"/>
              <a:buChar char="n"/>
              <a:defRPr sz="1200"/>
            </a:lvl6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Xx</a:t>
            </a:r>
          </a:p>
          <a:p>
            <a:pPr lvl="5"/>
            <a:r>
              <a:rPr lang="en-GB" dirty="0" smtClean="0"/>
              <a:t>xx</a:t>
            </a:r>
          </a:p>
        </p:txBody>
      </p:sp>
      <p:sp>
        <p:nvSpPr>
          <p:cNvPr id="11" name="Text Box 11" descr="Text Box 11"/>
          <p:cNvSpPr txBox="1">
            <a:spLocks noChangeArrowheads="1"/>
          </p:cNvSpPr>
          <p:nvPr userDrawn="1"/>
        </p:nvSpPr>
        <p:spPr bwMode="auto">
          <a:xfrm>
            <a:off x="911225" y="6470359"/>
            <a:ext cx="2520000" cy="324000"/>
          </a:xfrm>
          <a:prstGeom prst="rect">
            <a:avLst/>
          </a:prstGeom>
          <a:noFill/>
          <a:ln w="9525" algn="ctr">
            <a:noFill/>
            <a:miter lim="800000"/>
            <a:headEnd/>
            <a:tailEnd/>
          </a:ln>
          <a:effectLst/>
        </p:spPr>
        <p:txBody>
          <a:bodyPr wrap="none" lIns="0" tIns="0" rIns="0" anchor="t" anchorCtr="0">
            <a:noAutofit/>
          </a:bodyPr>
          <a:lstStyle/>
          <a:p>
            <a:pPr>
              <a:defRPr/>
            </a:pPr>
            <a:r>
              <a:rPr lang="en-GB" sz="800" smtClean="0">
                <a:solidFill>
                  <a:srgbClr val="595959"/>
                </a:solidFill>
                <a:cs typeface="Arial" pitchFamily="34" charset="0"/>
              </a:rPr>
              <a:t>Copyright of COMPANY NAME</a:t>
            </a:r>
            <a:endParaRPr lang="en-GB" sz="800" dirty="0">
              <a:solidFill>
                <a:srgbClr val="595959"/>
              </a:solidFill>
              <a:cs typeface="Arial" pitchFamily="34" charset="0"/>
            </a:endParaRPr>
          </a:p>
        </p:txBody>
      </p:sp>
      <p:sp>
        <p:nvSpPr>
          <p:cNvPr id="13" name="Rectangle 6" descr="Rectangle 6"/>
          <p:cNvSpPr>
            <a:spLocks noGrp="1" noChangeArrowheads="1"/>
          </p:cNvSpPr>
          <p:nvPr>
            <p:ph type="sldNum" sz="quarter" idx="4"/>
          </p:nvPr>
        </p:nvSpPr>
        <p:spPr bwMode="auto">
          <a:xfrm>
            <a:off x="8406599" y="6470360"/>
            <a:ext cx="266673" cy="169277"/>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00">
                <a:solidFill>
                  <a:schemeClr val="tx1"/>
                </a:solidFill>
                <a:latin typeface="+mn-lt"/>
                <a:cs typeface="Arial" pitchFamily="34" charset="0"/>
              </a:defRPr>
            </a:lvl1pPr>
          </a:lstStyle>
          <a:p>
            <a:fld id="{D32BAE6A-B452-4007-8177-56DD051636F9}" type="slidenum">
              <a:rPr lang="en-GB" smtClean="0">
                <a:solidFill>
                  <a:srgbClr val="595959"/>
                </a:solidFill>
              </a:rPr>
              <a:pPr/>
              <a:t>‹#›</a:t>
            </a:fld>
            <a:endParaRPr lang="en-GB" dirty="0">
              <a:solidFill>
                <a:srgbClr val="595959"/>
              </a:solidFill>
            </a:endParaRPr>
          </a:p>
        </p:txBody>
      </p:sp>
      <p:sp>
        <p:nvSpPr>
          <p:cNvPr id="15" name="Rectangle 4" descr="Rectangle 4"/>
          <p:cNvSpPr>
            <a:spLocks noGrp="1" noChangeArrowheads="1"/>
          </p:cNvSpPr>
          <p:nvPr>
            <p:ph type="dt" sz="half" idx="2"/>
          </p:nvPr>
        </p:nvSpPr>
        <p:spPr bwMode="auto">
          <a:xfrm>
            <a:off x="7252757" y="6469200"/>
            <a:ext cx="1080000" cy="1692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ctr">
              <a:defRPr sz="800">
                <a:solidFill>
                  <a:schemeClr val="tx1"/>
                </a:solidFill>
                <a:latin typeface="+mn-lt"/>
                <a:cs typeface="Arial" pitchFamily="34" charset="0"/>
              </a:defRPr>
            </a:lvl1pPr>
          </a:lstStyle>
          <a:p>
            <a:r>
              <a:rPr lang="en-GB" smtClean="0">
                <a:solidFill>
                  <a:srgbClr val="595959"/>
                </a:solidFill>
              </a:rPr>
              <a:t>April 2014</a:t>
            </a:r>
            <a:endParaRPr lang="en-GB" dirty="0">
              <a:solidFill>
                <a:srgbClr val="595959"/>
              </a:solidFill>
            </a:endParaRPr>
          </a:p>
        </p:txBody>
      </p:sp>
      <p:sp>
        <p:nvSpPr>
          <p:cNvPr id="19" name="Rectangle 5"/>
          <p:cNvSpPr>
            <a:spLocks noGrp="1" noChangeArrowheads="1"/>
          </p:cNvSpPr>
          <p:nvPr>
            <p:ph type="ftr" sz="quarter" idx="3"/>
          </p:nvPr>
        </p:nvSpPr>
        <p:spPr bwMode="auto">
          <a:xfrm>
            <a:off x="3505069" y="6469199"/>
            <a:ext cx="2520000" cy="3240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00">
                <a:solidFill>
                  <a:schemeClr val="tx1"/>
                </a:solidFill>
                <a:latin typeface="+mn-lt"/>
                <a:cs typeface="Arial" pitchFamily="34" charset="0"/>
              </a:defRPr>
            </a:lvl1pPr>
          </a:lstStyle>
          <a:p>
            <a:pPr>
              <a:defRPr/>
            </a:pPr>
            <a:r>
              <a:rPr lang="en-GB" smtClean="0">
                <a:solidFill>
                  <a:srgbClr val="595959"/>
                </a:solidFill>
              </a:rPr>
              <a:t> </a:t>
            </a:r>
            <a:endParaRPr lang="en-GB" dirty="0">
              <a:solidFill>
                <a:srgbClr val="595959"/>
              </a:solidFill>
            </a:endParaRPr>
          </a:p>
        </p:txBody>
      </p:sp>
      <p:sp>
        <p:nvSpPr>
          <p:cNvPr id="16" name="Text Box 11" descr="CONFIDENTIAL_TAG_0xFFEE"/>
          <p:cNvSpPr txBox="1">
            <a:spLocks noChangeArrowheads="1"/>
          </p:cNvSpPr>
          <p:nvPr userDrawn="1"/>
        </p:nvSpPr>
        <p:spPr bwMode="auto">
          <a:xfrm>
            <a:off x="6099175" y="6470650"/>
            <a:ext cx="1079500"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lIns="0" tIns="0" r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en-GB" sz="800" dirty="0">
              <a:solidFill>
                <a:srgbClr val="D42E12"/>
              </a:solidFill>
              <a:latin typeface="Futura Medium" pitchFamily="2" charset="0"/>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C:\Users\KZ1058\AppData\Local\Microsoft\Windows\Temporary Internet Files\Content.Outlook\ADWZTOLY\1_New IGU logo.jpg"/>
          <p:cNvPicPr/>
          <p:nvPr userDrawn="1"/>
        </p:nvPicPr>
        <p:blipFill>
          <a:blip r:embed="rId2" cstate="print"/>
          <a:srcRect/>
          <a:stretch>
            <a:fillRect/>
          </a:stretch>
        </p:blipFill>
        <p:spPr bwMode="auto">
          <a:xfrm>
            <a:off x="0" y="6172200"/>
            <a:ext cx="914400" cy="685800"/>
          </a:xfrm>
          <a:prstGeom prst="rect">
            <a:avLst/>
          </a:prstGeom>
          <a:noFill/>
          <a:ln w="9525">
            <a:noFill/>
            <a:miter lim="800000"/>
            <a:headEnd/>
            <a:tailEnd/>
          </a:ln>
        </p:spPr>
      </p:pic>
      <p:sp>
        <p:nvSpPr>
          <p:cNvPr id="2" name="Title 1"/>
          <p:cNvSpPr>
            <a:spLocks noGrp="1"/>
          </p:cNvSpPr>
          <p:nvPr>
            <p:ph type="title"/>
          </p:nvPr>
        </p:nvSpPr>
        <p:spPr>
          <a:xfrm>
            <a:off x="0" y="228600"/>
            <a:ext cx="8229600" cy="609600"/>
          </a:xfrm>
          <a:solidFill>
            <a:srgbClr val="0066FF"/>
          </a:solidFill>
        </p:spPr>
        <p:txBody>
          <a:bodyPr/>
          <a:lstStyle>
            <a:lvl1pPr algn="l">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a:defRPr>
                <a:solidFill>
                  <a:schemeClr val="tx1">
                    <a:lumMod val="65000"/>
                    <a:lumOff val="35000"/>
                  </a:schemeClr>
                </a:solidFill>
              </a:defRPr>
            </a:lvl1pPr>
          </a:lstStyle>
          <a:p>
            <a:r>
              <a:rPr lang="en-US" smtClean="0"/>
              <a:t>PGC-D3 Small Scale</a:t>
            </a:r>
            <a:endParaRPr lang="en-US" dirty="0"/>
          </a:p>
        </p:txBody>
      </p:sp>
      <p:pic>
        <p:nvPicPr>
          <p:cNvPr id="7" name="Picture 3" descr="C:\Apps\2012\IGU 2012-2015\Welcome Poster\image_preview.jpg"/>
          <p:cNvPicPr>
            <a:picLocks noChangeAspect="1" noChangeArrowheads="1"/>
          </p:cNvPicPr>
          <p:nvPr userDrawn="1"/>
        </p:nvPicPr>
        <p:blipFill>
          <a:blip r:embed="rId3" cstate="print"/>
          <a:srcRect/>
          <a:stretch>
            <a:fillRect/>
          </a:stretch>
        </p:blipFill>
        <p:spPr bwMode="auto">
          <a:xfrm>
            <a:off x="8341056" y="6052135"/>
            <a:ext cx="762000" cy="737625"/>
          </a:xfrm>
          <a:prstGeom prst="rect">
            <a:avLst/>
          </a:prstGeom>
          <a:noFill/>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 Graphs">
    <p:spTree>
      <p:nvGrpSpPr>
        <p:cNvPr id="1" name=""/>
        <p:cNvGrpSpPr/>
        <p:nvPr/>
      </p:nvGrpSpPr>
      <p:grpSpPr>
        <a:xfrm>
          <a:off x="0" y="0"/>
          <a:ext cx="0" cy="0"/>
          <a:chOff x="0" y="0"/>
          <a:chExt cx="0" cy="0"/>
        </a:xfrm>
      </p:grpSpPr>
      <p:sp>
        <p:nvSpPr>
          <p:cNvPr id="67" name="Content Placeholder 51"/>
          <p:cNvSpPr>
            <a:spLocks noGrp="1"/>
          </p:cNvSpPr>
          <p:nvPr>
            <p:ph sz="quarter" idx="29" hasCustomPrompt="1"/>
          </p:nvPr>
        </p:nvSpPr>
        <p:spPr>
          <a:xfrm>
            <a:off x="904072" y="6267688"/>
            <a:ext cx="3747304" cy="99509"/>
          </a:xfrm>
        </p:spPr>
        <p:txBody>
          <a:bodyPr wrap="square">
            <a:noAutofit/>
          </a:bodyPr>
          <a:lstStyle>
            <a:lvl1pPr>
              <a:defRPr sz="700">
                <a:solidFill>
                  <a:schemeClr val="tx1"/>
                </a:solidFill>
                <a:latin typeface="+mn-lt"/>
              </a:defRPr>
            </a:lvl1pPr>
          </a:lstStyle>
          <a:p>
            <a:pPr lvl="0"/>
            <a:r>
              <a:rPr lang="en-GB" smtClean="0"/>
              <a:t>CLICK TO EDIT SOURCE</a:t>
            </a:r>
            <a:endParaRPr lang="en-GB" dirty="0"/>
          </a:p>
        </p:txBody>
      </p:sp>
      <p:sp>
        <p:nvSpPr>
          <p:cNvPr id="31" name="Rectangle 4"/>
          <p:cNvSpPr>
            <a:spLocks noChangeArrowheads="1"/>
          </p:cNvSpPr>
          <p:nvPr userDrawn="1"/>
        </p:nvSpPr>
        <p:spPr bwMode="auto">
          <a:xfrm>
            <a:off x="0" y="228599"/>
            <a:ext cx="8675688" cy="516467"/>
          </a:xfrm>
          <a:prstGeom prst="rect">
            <a:avLst/>
          </a:prstGeom>
          <a:solidFill>
            <a:schemeClr val="accent1"/>
          </a:solidFill>
          <a:ln w="9525" algn="ctr">
            <a:noFill/>
            <a:miter lim="800000"/>
            <a:headEnd/>
            <a:tailEnd/>
          </a:ln>
        </p:spPr>
        <p:txBody>
          <a:bodyPr vert="horz" wrap="square" lIns="928800" tIns="133200" rIns="36000" bIns="0" numCol="1" anchor="t" anchorCtr="0" compatLnSpc="1">
            <a:prstTxWarp prst="textNoShape">
              <a:avLst/>
            </a:prstTxWarp>
          </a:bodyPr>
          <a:lstStyle/>
          <a:p>
            <a:pPr eaLnBrk="0" fontAlgn="base" hangingPunct="0">
              <a:lnSpc>
                <a:spcPct val="90000"/>
              </a:lnSpc>
              <a:spcBef>
                <a:spcPct val="0"/>
              </a:spcBef>
              <a:spcAft>
                <a:spcPct val="0"/>
              </a:spcAft>
            </a:pPr>
            <a:endParaRPr lang="en-GB" sz="2400" b="1" dirty="0" smtClean="0">
              <a:solidFill>
                <a:srgbClr val="999999"/>
              </a:solidFill>
            </a:endParaRPr>
          </a:p>
        </p:txBody>
      </p:sp>
      <p:sp>
        <p:nvSpPr>
          <p:cNvPr id="32" name="Rectangle 2"/>
          <p:cNvSpPr>
            <a:spLocks noGrp="1" noChangeArrowheads="1"/>
          </p:cNvSpPr>
          <p:nvPr>
            <p:ph type="title"/>
          </p:nvPr>
        </p:nvSpPr>
        <p:spPr bwMode="auto">
          <a:xfrm>
            <a:off x="900112" y="295200"/>
            <a:ext cx="7700400" cy="419156"/>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cap="all" baseline="0">
                <a:solidFill>
                  <a:schemeClr val="accent2"/>
                </a:solidFill>
              </a:defRPr>
            </a:lvl1pPr>
          </a:lstStyle>
          <a:p>
            <a:pPr lvl="0"/>
            <a:r>
              <a:rPr lang="en-GB" noProof="0" dirty="0" smtClean="0"/>
              <a:t>Click to edit Master title style</a:t>
            </a:r>
          </a:p>
        </p:txBody>
      </p:sp>
      <p:sp>
        <p:nvSpPr>
          <p:cNvPr id="39" name="Content Placeholder 51"/>
          <p:cNvSpPr>
            <a:spLocks noGrp="1"/>
          </p:cNvSpPr>
          <p:nvPr>
            <p:ph sz="quarter" idx="45" hasCustomPrompt="1"/>
          </p:nvPr>
        </p:nvSpPr>
        <p:spPr>
          <a:xfrm>
            <a:off x="911225" y="4179607"/>
            <a:ext cx="3697200" cy="219740"/>
          </a:xfrm>
        </p:spPr>
        <p:txBody>
          <a:bodyPr vert="horz" wrap="square" lIns="0" tIns="0" rIns="0" bIns="0" rtlCol="0">
            <a:spAutoFit/>
          </a:bodyPr>
          <a:lstStyle>
            <a:lvl1pPr>
              <a:defRPr lang="nl-NL" sz="1200" kern="1200" baseline="0" dirty="0">
                <a:solidFill>
                  <a:schemeClr val="tx1"/>
                </a:solidFill>
                <a:latin typeface="+mn-lt"/>
                <a:ea typeface="+mn-ea"/>
                <a:cs typeface="+mn-cs"/>
              </a:defRPr>
            </a:lvl1pPr>
          </a:lstStyle>
          <a:p>
            <a:pPr marL="0" lvl="0" indent="0" algn="l" defTabSz="914400" rtl="0" eaLnBrk="1" latinLnBrk="0" hangingPunct="1">
              <a:lnSpc>
                <a:spcPct val="119000"/>
              </a:lnSpc>
              <a:spcBef>
                <a:spcPts val="0"/>
              </a:spcBef>
              <a:spcAft>
                <a:spcPts val="0"/>
              </a:spcAft>
              <a:buClr>
                <a:srgbClr val="F7D117"/>
              </a:buClr>
              <a:buSzPct val="120000"/>
              <a:buFont typeface="Wingdings" pitchFamily="2" charset="2"/>
              <a:buNone/>
            </a:pPr>
            <a:r>
              <a:rPr lang="en-GB" smtClean="0"/>
              <a:t>Click to edit Unit of measure</a:t>
            </a:r>
            <a:endParaRPr lang="en-GB" dirty="0"/>
          </a:p>
        </p:txBody>
      </p:sp>
      <p:sp>
        <p:nvSpPr>
          <p:cNvPr id="40" name="Content Placeholder 51"/>
          <p:cNvSpPr>
            <a:spLocks noGrp="1"/>
          </p:cNvSpPr>
          <p:nvPr>
            <p:ph sz="quarter" idx="46" hasCustomPrompt="1"/>
          </p:nvPr>
        </p:nvSpPr>
        <p:spPr>
          <a:xfrm>
            <a:off x="911225" y="3844644"/>
            <a:ext cx="3697200" cy="219740"/>
          </a:xfrm>
        </p:spPr>
        <p:txBody>
          <a:bodyPr vert="horz" wrap="square" lIns="0" tIns="0" rIns="0" bIns="0" rtlCol="0">
            <a:spAutoFit/>
          </a:bodyPr>
          <a:lstStyle>
            <a:lvl1pPr>
              <a:defRPr lang="nl-NL" sz="1200" kern="1200" baseline="0" dirty="0">
                <a:solidFill>
                  <a:schemeClr val="tx1"/>
                </a:solidFill>
                <a:latin typeface="+mj-lt"/>
                <a:ea typeface="+mn-ea"/>
                <a:cs typeface="+mn-cs"/>
              </a:defRPr>
            </a:lvl1pPr>
          </a:lstStyle>
          <a:p>
            <a:pPr marL="0" lvl="0" indent="0" algn="l" defTabSz="914400" rtl="0" eaLnBrk="1" latinLnBrk="0" hangingPunct="1">
              <a:lnSpc>
                <a:spcPct val="119000"/>
              </a:lnSpc>
              <a:spcBef>
                <a:spcPts val="0"/>
              </a:spcBef>
              <a:spcAft>
                <a:spcPts val="0"/>
              </a:spcAft>
              <a:buClr>
                <a:srgbClr val="F7D117"/>
              </a:buClr>
              <a:buSzPct val="120000"/>
              <a:buFont typeface="Wingdings" pitchFamily="2" charset="2"/>
              <a:buNone/>
            </a:pPr>
            <a:r>
              <a:rPr lang="en-GB" smtClean="0"/>
              <a:t>CHART TITLE APPEARS HERE</a:t>
            </a:r>
            <a:endParaRPr lang="en-GB" dirty="0"/>
          </a:p>
        </p:txBody>
      </p:sp>
      <p:cxnSp>
        <p:nvCxnSpPr>
          <p:cNvPr id="41" name="Straight Connector 40"/>
          <p:cNvCxnSpPr/>
          <p:nvPr userDrawn="1"/>
        </p:nvCxnSpPr>
        <p:spPr>
          <a:xfrm flipV="1">
            <a:off x="911225" y="4122457"/>
            <a:ext cx="3697200" cy="794"/>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sp>
        <p:nvSpPr>
          <p:cNvPr id="42" name="Chart Placeholder 16"/>
          <p:cNvSpPr>
            <a:spLocks noGrp="1"/>
          </p:cNvSpPr>
          <p:nvPr>
            <p:ph type="chart" sz="quarter" idx="47"/>
          </p:nvPr>
        </p:nvSpPr>
        <p:spPr>
          <a:xfrm>
            <a:off x="911225" y="4436262"/>
            <a:ext cx="3697200" cy="1703279"/>
          </a:xfrm>
        </p:spPr>
        <p:txBody>
          <a:bodyPr>
            <a:normAutofit/>
          </a:bodyPr>
          <a:lstStyle>
            <a:lvl1pPr>
              <a:defRPr sz="1200">
                <a:solidFill>
                  <a:schemeClr val="tx1"/>
                </a:solidFill>
                <a:latin typeface="+mn-lt"/>
              </a:defRPr>
            </a:lvl1pPr>
          </a:lstStyle>
          <a:p>
            <a:endParaRPr lang="nl-NL" dirty="0"/>
          </a:p>
        </p:txBody>
      </p:sp>
      <p:cxnSp>
        <p:nvCxnSpPr>
          <p:cNvPr id="43" name="Straight Connector 42"/>
          <p:cNvCxnSpPr/>
          <p:nvPr userDrawn="1"/>
        </p:nvCxnSpPr>
        <p:spPr>
          <a:xfrm>
            <a:off x="904071" y="5944860"/>
            <a:ext cx="3697200" cy="1588"/>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99" name="Content Placeholder 51"/>
          <p:cNvSpPr>
            <a:spLocks noGrp="1"/>
          </p:cNvSpPr>
          <p:nvPr>
            <p:ph sz="quarter" idx="54" hasCustomPrompt="1"/>
          </p:nvPr>
        </p:nvSpPr>
        <p:spPr>
          <a:xfrm>
            <a:off x="911225" y="1654176"/>
            <a:ext cx="3697200" cy="219740"/>
          </a:xfrm>
        </p:spPr>
        <p:txBody>
          <a:bodyPr vert="horz" wrap="square" lIns="0" tIns="0" rIns="0" bIns="0" rtlCol="0">
            <a:spAutoFit/>
          </a:bodyPr>
          <a:lstStyle>
            <a:lvl1pPr>
              <a:defRPr lang="nl-NL" sz="1200" kern="1200" baseline="0" dirty="0">
                <a:solidFill>
                  <a:schemeClr val="tx1"/>
                </a:solidFill>
                <a:latin typeface="+mn-lt"/>
                <a:ea typeface="+mn-ea"/>
                <a:cs typeface="+mn-cs"/>
              </a:defRPr>
            </a:lvl1pPr>
          </a:lstStyle>
          <a:p>
            <a:pPr marL="0" lvl="0" indent="0" algn="l" defTabSz="914400" rtl="0" eaLnBrk="1" latinLnBrk="0" hangingPunct="1">
              <a:lnSpc>
                <a:spcPct val="119000"/>
              </a:lnSpc>
              <a:spcBef>
                <a:spcPts val="0"/>
              </a:spcBef>
              <a:spcAft>
                <a:spcPts val="0"/>
              </a:spcAft>
              <a:buClr>
                <a:srgbClr val="F7D117"/>
              </a:buClr>
              <a:buSzPct val="120000"/>
              <a:buFont typeface="Wingdings" pitchFamily="2" charset="2"/>
              <a:buNone/>
            </a:pPr>
            <a:r>
              <a:rPr lang="en-GB" smtClean="0"/>
              <a:t>Click to edit Unit of measure</a:t>
            </a:r>
            <a:endParaRPr lang="en-GB" dirty="0"/>
          </a:p>
        </p:txBody>
      </p:sp>
      <p:sp>
        <p:nvSpPr>
          <p:cNvPr id="100" name="Content Placeholder 51"/>
          <p:cNvSpPr>
            <a:spLocks noGrp="1"/>
          </p:cNvSpPr>
          <p:nvPr>
            <p:ph sz="quarter" idx="55" hasCustomPrompt="1"/>
          </p:nvPr>
        </p:nvSpPr>
        <p:spPr>
          <a:xfrm>
            <a:off x="911225" y="1319213"/>
            <a:ext cx="3697200" cy="219740"/>
          </a:xfrm>
        </p:spPr>
        <p:txBody>
          <a:bodyPr vert="horz" wrap="square" lIns="0" tIns="0" rIns="0" bIns="0" rtlCol="0">
            <a:spAutoFit/>
          </a:bodyPr>
          <a:lstStyle>
            <a:lvl1pPr>
              <a:defRPr lang="nl-NL" sz="1200" kern="1200" baseline="0" dirty="0">
                <a:solidFill>
                  <a:schemeClr val="tx1"/>
                </a:solidFill>
                <a:latin typeface="+mj-lt"/>
                <a:ea typeface="+mn-ea"/>
                <a:cs typeface="+mn-cs"/>
              </a:defRPr>
            </a:lvl1pPr>
          </a:lstStyle>
          <a:p>
            <a:pPr marL="0" lvl="0" indent="0" algn="l" defTabSz="914400" rtl="0" eaLnBrk="1" latinLnBrk="0" hangingPunct="1">
              <a:lnSpc>
                <a:spcPct val="119000"/>
              </a:lnSpc>
              <a:spcBef>
                <a:spcPts val="0"/>
              </a:spcBef>
              <a:spcAft>
                <a:spcPts val="0"/>
              </a:spcAft>
              <a:buClr>
                <a:srgbClr val="F7D117"/>
              </a:buClr>
              <a:buSzPct val="120000"/>
              <a:buFont typeface="Wingdings" pitchFamily="2" charset="2"/>
              <a:buNone/>
            </a:pPr>
            <a:r>
              <a:rPr lang="en-GB" smtClean="0"/>
              <a:t>CHART TITLE APPEARS HERE</a:t>
            </a:r>
            <a:endParaRPr lang="en-GB" dirty="0"/>
          </a:p>
        </p:txBody>
      </p:sp>
      <p:cxnSp>
        <p:nvCxnSpPr>
          <p:cNvPr id="101" name="Straight Connector 100"/>
          <p:cNvCxnSpPr/>
          <p:nvPr userDrawn="1"/>
        </p:nvCxnSpPr>
        <p:spPr>
          <a:xfrm flipV="1">
            <a:off x="911225" y="1597026"/>
            <a:ext cx="3697200" cy="794"/>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sp>
        <p:nvSpPr>
          <p:cNvPr id="102" name="Chart Placeholder 16"/>
          <p:cNvSpPr>
            <a:spLocks noGrp="1"/>
          </p:cNvSpPr>
          <p:nvPr>
            <p:ph type="chart" sz="quarter" idx="56"/>
          </p:nvPr>
        </p:nvSpPr>
        <p:spPr>
          <a:xfrm>
            <a:off x="911225" y="1910831"/>
            <a:ext cx="3697200" cy="1703279"/>
          </a:xfrm>
        </p:spPr>
        <p:txBody>
          <a:bodyPr>
            <a:normAutofit/>
          </a:bodyPr>
          <a:lstStyle>
            <a:lvl1pPr>
              <a:defRPr sz="1200">
                <a:solidFill>
                  <a:schemeClr val="tx1"/>
                </a:solidFill>
                <a:latin typeface="+mn-lt"/>
              </a:defRPr>
            </a:lvl1pPr>
          </a:lstStyle>
          <a:p>
            <a:endParaRPr lang="nl-NL" dirty="0"/>
          </a:p>
        </p:txBody>
      </p:sp>
      <p:cxnSp>
        <p:nvCxnSpPr>
          <p:cNvPr id="103" name="Straight Connector 102"/>
          <p:cNvCxnSpPr/>
          <p:nvPr userDrawn="1"/>
        </p:nvCxnSpPr>
        <p:spPr>
          <a:xfrm>
            <a:off x="904071" y="3419429"/>
            <a:ext cx="3697200" cy="1588"/>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104" name="Content Placeholder 51"/>
          <p:cNvSpPr>
            <a:spLocks noGrp="1"/>
          </p:cNvSpPr>
          <p:nvPr>
            <p:ph sz="quarter" idx="57" hasCustomPrompt="1"/>
          </p:nvPr>
        </p:nvSpPr>
        <p:spPr>
          <a:xfrm>
            <a:off x="4965700" y="4179607"/>
            <a:ext cx="3697200" cy="219740"/>
          </a:xfrm>
        </p:spPr>
        <p:txBody>
          <a:bodyPr vert="horz" wrap="square" lIns="0" tIns="0" rIns="0" bIns="0" rtlCol="0">
            <a:spAutoFit/>
          </a:bodyPr>
          <a:lstStyle>
            <a:lvl1pPr>
              <a:defRPr lang="nl-NL" sz="1200" kern="1200" baseline="0" dirty="0">
                <a:solidFill>
                  <a:schemeClr val="tx1"/>
                </a:solidFill>
                <a:latin typeface="+mn-lt"/>
                <a:ea typeface="+mn-ea"/>
                <a:cs typeface="+mn-cs"/>
              </a:defRPr>
            </a:lvl1pPr>
          </a:lstStyle>
          <a:p>
            <a:pPr marL="0" lvl="0" indent="0" algn="l" defTabSz="914400" rtl="0" eaLnBrk="1" latinLnBrk="0" hangingPunct="1">
              <a:lnSpc>
                <a:spcPct val="119000"/>
              </a:lnSpc>
              <a:spcBef>
                <a:spcPts val="0"/>
              </a:spcBef>
              <a:spcAft>
                <a:spcPts val="0"/>
              </a:spcAft>
              <a:buClr>
                <a:srgbClr val="F7D117"/>
              </a:buClr>
              <a:buSzPct val="120000"/>
              <a:buFont typeface="Wingdings" pitchFamily="2" charset="2"/>
              <a:buNone/>
            </a:pPr>
            <a:r>
              <a:rPr lang="en-GB" smtClean="0"/>
              <a:t>Click to edit Unit of measure</a:t>
            </a:r>
            <a:endParaRPr lang="en-GB" dirty="0"/>
          </a:p>
        </p:txBody>
      </p:sp>
      <p:sp>
        <p:nvSpPr>
          <p:cNvPr id="105" name="Content Placeholder 51"/>
          <p:cNvSpPr>
            <a:spLocks noGrp="1"/>
          </p:cNvSpPr>
          <p:nvPr>
            <p:ph sz="quarter" idx="58" hasCustomPrompt="1"/>
          </p:nvPr>
        </p:nvSpPr>
        <p:spPr>
          <a:xfrm>
            <a:off x="4965700" y="3844644"/>
            <a:ext cx="3697200" cy="219740"/>
          </a:xfrm>
        </p:spPr>
        <p:txBody>
          <a:bodyPr vert="horz" wrap="square" lIns="0" tIns="0" rIns="0" bIns="0" rtlCol="0">
            <a:spAutoFit/>
          </a:bodyPr>
          <a:lstStyle>
            <a:lvl1pPr>
              <a:defRPr lang="nl-NL" sz="1200" kern="1200" baseline="0" dirty="0">
                <a:solidFill>
                  <a:schemeClr val="tx1"/>
                </a:solidFill>
                <a:latin typeface="+mj-lt"/>
                <a:ea typeface="+mn-ea"/>
                <a:cs typeface="+mn-cs"/>
              </a:defRPr>
            </a:lvl1pPr>
          </a:lstStyle>
          <a:p>
            <a:pPr marL="0" lvl="0" indent="0" algn="l" defTabSz="914400" rtl="0" eaLnBrk="1" latinLnBrk="0" hangingPunct="1">
              <a:lnSpc>
                <a:spcPct val="119000"/>
              </a:lnSpc>
              <a:spcBef>
                <a:spcPts val="0"/>
              </a:spcBef>
              <a:spcAft>
                <a:spcPts val="0"/>
              </a:spcAft>
              <a:buClr>
                <a:srgbClr val="F7D117"/>
              </a:buClr>
              <a:buSzPct val="120000"/>
              <a:buFont typeface="Wingdings" pitchFamily="2" charset="2"/>
              <a:buNone/>
            </a:pPr>
            <a:r>
              <a:rPr lang="en-GB" smtClean="0"/>
              <a:t>CHART TITLE APPEARS HERE</a:t>
            </a:r>
            <a:endParaRPr lang="en-GB" dirty="0"/>
          </a:p>
        </p:txBody>
      </p:sp>
      <p:cxnSp>
        <p:nvCxnSpPr>
          <p:cNvPr id="106" name="Straight Connector 105"/>
          <p:cNvCxnSpPr/>
          <p:nvPr userDrawn="1"/>
        </p:nvCxnSpPr>
        <p:spPr>
          <a:xfrm flipV="1">
            <a:off x="4965700" y="4122457"/>
            <a:ext cx="3697200" cy="794"/>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sp>
        <p:nvSpPr>
          <p:cNvPr id="107" name="Chart Placeholder 16"/>
          <p:cNvSpPr>
            <a:spLocks noGrp="1"/>
          </p:cNvSpPr>
          <p:nvPr>
            <p:ph type="chart" sz="quarter" idx="59"/>
          </p:nvPr>
        </p:nvSpPr>
        <p:spPr>
          <a:xfrm>
            <a:off x="4965700" y="4436262"/>
            <a:ext cx="3697200" cy="1703279"/>
          </a:xfrm>
        </p:spPr>
        <p:txBody>
          <a:bodyPr>
            <a:normAutofit/>
          </a:bodyPr>
          <a:lstStyle>
            <a:lvl1pPr>
              <a:defRPr sz="1200">
                <a:solidFill>
                  <a:schemeClr val="tx1"/>
                </a:solidFill>
                <a:latin typeface="+mn-lt"/>
              </a:defRPr>
            </a:lvl1pPr>
          </a:lstStyle>
          <a:p>
            <a:endParaRPr lang="nl-NL" dirty="0"/>
          </a:p>
        </p:txBody>
      </p:sp>
      <p:cxnSp>
        <p:nvCxnSpPr>
          <p:cNvPr id="108" name="Straight Connector 107"/>
          <p:cNvCxnSpPr/>
          <p:nvPr userDrawn="1"/>
        </p:nvCxnSpPr>
        <p:spPr>
          <a:xfrm>
            <a:off x="4958546" y="5944860"/>
            <a:ext cx="3697200" cy="1588"/>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Content Placeholder 51"/>
          <p:cNvSpPr>
            <a:spLocks noGrp="1"/>
          </p:cNvSpPr>
          <p:nvPr>
            <p:ph sz="quarter" idx="60" hasCustomPrompt="1"/>
          </p:nvPr>
        </p:nvSpPr>
        <p:spPr>
          <a:xfrm>
            <a:off x="4965700" y="1654176"/>
            <a:ext cx="3697200" cy="219740"/>
          </a:xfrm>
        </p:spPr>
        <p:txBody>
          <a:bodyPr vert="horz" wrap="square" lIns="0" tIns="0" rIns="0" bIns="0" rtlCol="0">
            <a:spAutoFit/>
          </a:bodyPr>
          <a:lstStyle>
            <a:lvl1pPr>
              <a:defRPr lang="nl-NL" sz="1200" kern="1200" baseline="0" dirty="0">
                <a:solidFill>
                  <a:schemeClr val="tx1"/>
                </a:solidFill>
                <a:latin typeface="+mn-lt"/>
                <a:ea typeface="+mn-ea"/>
                <a:cs typeface="+mn-cs"/>
              </a:defRPr>
            </a:lvl1pPr>
          </a:lstStyle>
          <a:p>
            <a:pPr marL="0" lvl="0" indent="0" algn="l" defTabSz="914400" rtl="0" eaLnBrk="1" latinLnBrk="0" hangingPunct="1">
              <a:lnSpc>
                <a:spcPct val="119000"/>
              </a:lnSpc>
              <a:spcBef>
                <a:spcPts val="0"/>
              </a:spcBef>
              <a:spcAft>
                <a:spcPts val="0"/>
              </a:spcAft>
              <a:buClr>
                <a:srgbClr val="F7D117"/>
              </a:buClr>
              <a:buSzPct val="120000"/>
              <a:buFont typeface="Wingdings" pitchFamily="2" charset="2"/>
              <a:buNone/>
            </a:pPr>
            <a:r>
              <a:rPr lang="en-GB" smtClean="0"/>
              <a:t>Click to edit Unit of measure</a:t>
            </a:r>
            <a:endParaRPr lang="en-GB" dirty="0"/>
          </a:p>
        </p:txBody>
      </p:sp>
      <p:sp>
        <p:nvSpPr>
          <p:cNvPr id="110" name="Content Placeholder 51"/>
          <p:cNvSpPr>
            <a:spLocks noGrp="1"/>
          </p:cNvSpPr>
          <p:nvPr>
            <p:ph sz="quarter" idx="61" hasCustomPrompt="1"/>
          </p:nvPr>
        </p:nvSpPr>
        <p:spPr>
          <a:xfrm>
            <a:off x="4965700" y="1319213"/>
            <a:ext cx="3697200" cy="219740"/>
          </a:xfrm>
        </p:spPr>
        <p:txBody>
          <a:bodyPr vert="horz" wrap="square" lIns="0" tIns="0" rIns="0" bIns="0" rtlCol="0">
            <a:spAutoFit/>
          </a:bodyPr>
          <a:lstStyle>
            <a:lvl1pPr>
              <a:defRPr lang="nl-NL" sz="1200" kern="1200" baseline="0" dirty="0">
                <a:solidFill>
                  <a:schemeClr val="tx1"/>
                </a:solidFill>
                <a:latin typeface="+mj-lt"/>
                <a:ea typeface="+mn-ea"/>
                <a:cs typeface="+mn-cs"/>
              </a:defRPr>
            </a:lvl1pPr>
          </a:lstStyle>
          <a:p>
            <a:pPr marL="0" lvl="0" indent="0" algn="l" defTabSz="914400" rtl="0" eaLnBrk="1" latinLnBrk="0" hangingPunct="1">
              <a:lnSpc>
                <a:spcPct val="119000"/>
              </a:lnSpc>
              <a:spcBef>
                <a:spcPts val="0"/>
              </a:spcBef>
              <a:spcAft>
                <a:spcPts val="0"/>
              </a:spcAft>
              <a:buClr>
                <a:srgbClr val="F7D117"/>
              </a:buClr>
              <a:buSzPct val="120000"/>
              <a:buFont typeface="Wingdings" pitchFamily="2" charset="2"/>
              <a:buNone/>
            </a:pPr>
            <a:r>
              <a:rPr lang="en-GB" smtClean="0"/>
              <a:t>CHART TITLE APPEARS HERE</a:t>
            </a:r>
            <a:endParaRPr lang="en-GB" dirty="0"/>
          </a:p>
        </p:txBody>
      </p:sp>
      <p:cxnSp>
        <p:nvCxnSpPr>
          <p:cNvPr id="111" name="Straight Connector 110"/>
          <p:cNvCxnSpPr/>
          <p:nvPr userDrawn="1"/>
        </p:nvCxnSpPr>
        <p:spPr>
          <a:xfrm flipV="1">
            <a:off x="4965700" y="1597026"/>
            <a:ext cx="3697200" cy="794"/>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sp>
        <p:nvSpPr>
          <p:cNvPr id="112" name="Chart Placeholder 16"/>
          <p:cNvSpPr>
            <a:spLocks noGrp="1"/>
          </p:cNvSpPr>
          <p:nvPr>
            <p:ph type="chart" sz="quarter" idx="62"/>
          </p:nvPr>
        </p:nvSpPr>
        <p:spPr>
          <a:xfrm>
            <a:off x="4965700" y="1910831"/>
            <a:ext cx="3697200" cy="1703279"/>
          </a:xfrm>
        </p:spPr>
        <p:txBody>
          <a:bodyPr>
            <a:normAutofit/>
          </a:bodyPr>
          <a:lstStyle>
            <a:lvl1pPr>
              <a:defRPr sz="1200">
                <a:solidFill>
                  <a:schemeClr val="tx1"/>
                </a:solidFill>
                <a:latin typeface="+mn-lt"/>
              </a:defRPr>
            </a:lvl1pPr>
          </a:lstStyle>
          <a:p>
            <a:endParaRPr lang="nl-NL" dirty="0"/>
          </a:p>
        </p:txBody>
      </p:sp>
      <p:cxnSp>
        <p:nvCxnSpPr>
          <p:cNvPr id="113" name="Straight Connector 112"/>
          <p:cNvCxnSpPr/>
          <p:nvPr userDrawn="1"/>
        </p:nvCxnSpPr>
        <p:spPr>
          <a:xfrm>
            <a:off x="4958546" y="3419429"/>
            <a:ext cx="3697200" cy="1588"/>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Text Box 11" descr="Text Box 11"/>
          <p:cNvSpPr txBox="1">
            <a:spLocks noChangeArrowheads="1"/>
          </p:cNvSpPr>
          <p:nvPr userDrawn="1"/>
        </p:nvSpPr>
        <p:spPr bwMode="auto">
          <a:xfrm>
            <a:off x="911225" y="6470359"/>
            <a:ext cx="2520000" cy="324000"/>
          </a:xfrm>
          <a:prstGeom prst="rect">
            <a:avLst/>
          </a:prstGeom>
          <a:noFill/>
          <a:ln w="9525" algn="ctr">
            <a:noFill/>
            <a:miter lim="800000"/>
            <a:headEnd/>
            <a:tailEnd/>
          </a:ln>
          <a:effectLst/>
        </p:spPr>
        <p:txBody>
          <a:bodyPr wrap="none" lIns="0" tIns="0" rIns="0" anchor="t" anchorCtr="0">
            <a:noAutofit/>
          </a:bodyPr>
          <a:lstStyle/>
          <a:p>
            <a:pPr>
              <a:defRPr/>
            </a:pPr>
            <a:r>
              <a:rPr lang="en-GB" sz="800" smtClean="0">
                <a:solidFill>
                  <a:srgbClr val="595959"/>
                </a:solidFill>
                <a:cs typeface="Arial" pitchFamily="34" charset="0"/>
              </a:rPr>
              <a:t>Copyright of COMPANY NAME</a:t>
            </a:r>
            <a:endParaRPr lang="en-GB" sz="800" dirty="0">
              <a:solidFill>
                <a:srgbClr val="595959"/>
              </a:solidFill>
              <a:cs typeface="Arial" pitchFamily="34" charset="0"/>
            </a:endParaRPr>
          </a:p>
        </p:txBody>
      </p:sp>
      <p:sp>
        <p:nvSpPr>
          <p:cNvPr id="34" name="Rectangle 6" descr="Rectangle 6"/>
          <p:cNvSpPr>
            <a:spLocks noGrp="1" noChangeArrowheads="1"/>
          </p:cNvSpPr>
          <p:nvPr>
            <p:ph type="sldNum" sz="quarter" idx="4"/>
          </p:nvPr>
        </p:nvSpPr>
        <p:spPr bwMode="auto">
          <a:xfrm>
            <a:off x="8406599" y="6470360"/>
            <a:ext cx="266673" cy="169277"/>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00">
                <a:solidFill>
                  <a:schemeClr val="tx1"/>
                </a:solidFill>
                <a:latin typeface="+mn-lt"/>
                <a:cs typeface="Arial" pitchFamily="34" charset="0"/>
              </a:defRPr>
            </a:lvl1pPr>
          </a:lstStyle>
          <a:p>
            <a:fld id="{D32BAE6A-B452-4007-8177-56DD051636F9}" type="slidenum">
              <a:rPr lang="en-GB" smtClean="0">
                <a:solidFill>
                  <a:srgbClr val="595959"/>
                </a:solidFill>
              </a:rPr>
              <a:pPr/>
              <a:t>‹#›</a:t>
            </a:fld>
            <a:endParaRPr lang="en-GB" dirty="0">
              <a:solidFill>
                <a:srgbClr val="595959"/>
              </a:solidFill>
            </a:endParaRPr>
          </a:p>
        </p:txBody>
      </p:sp>
      <p:sp>
        <p:nvSpPr>
          <p:cNvPr id="35" name="Rectangle 4" descr="Rectangle 4"/>
          <p:cNvSpPr>
            <a:spLocks noGrp="1" noChangeArrowheads="1"/>
          </p:cNvSpPr>
          <p:nvPr>
            <p:ph type="dt" sz="half" idx="2"/>
          </p:nvPr>
        </p:nvSpPr>
        <p:spPr bwMode="auto">
          <a:xfrm>
            <a:off x="7252757" y="6469200"/>
            <a:ext cx="1080000" cy="1692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ctr">
              <a:defRPr sz="800">
                <a:solidFill>
                  <a:schemeClr val="tx1"/>
                </a:solidFill>
                <a:latin typeface="+mn-lt"/>
                <a:cs typeface="Arial" pitchFamily="34" charset="0"/>
              </a:defRPr>
            </a:lvl1pPr>
          </a:lstStyle>
          <a:p>
            <a:r>
              <a:rPr lang="en-GB" smtClean="0">
                <a:solidFill>
                  <a:srgbClr val="595959"/>
                </a:solidFill>
              </a:rPr>
              <a:t>April 2014</a:t>
            </a:r>
            <a:endParaRPr lang="en-GB" dirty="0">
              <a:solidFill>
                <a:srgbClr val="595959"/>
              </a:solidFill>
            </a:endParaRPr>
          </a:p>
        </p:txBody>
      </p:sp>
      <p:sp>
        <p:nvSpPr>
          <p:cNvPr id="37" name="Rectangle 5"/>
          <p:cNvSpPr>
            <a:spLocks noGrp="1" noChangeArrowheads="1"/>
          </p:cNvSpPr>
          <p:nvPr>
            <p:ph type="ftr" sz="quarter" idx="3"/>
          </p:nvPr>
        </p:nvSpPr>
        <p:spPr bwMode="auto">
          <a:xfrm>
            <a:off x="3505069" y="6469199"/>
            <a:ext cx="2520000" cy="3240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00">
                <a:solidFill>
                  <a:schemeClr val="tx1"/>
                </a:solidFill>
                <a:latin typeface="+mn-lt"/>
                <a:cs typeface="Arial" pitchFamily="34" charset="0"/>
              </a:defRPr>
            </a:lvl1pPr>
          </a:lstStyle>
          <a:p>
            <a:pPr>
              <a:defRPr/>
            </a:pPr>
            <a:r>
              <a:rPr lang="en-GB" smtClean="0">
                <a:solidFill>
                  <a:srgbClr val="595959"/>
                </a:solidFill>
              </a:rPr>
              <a:t> </a:t>
            </a:r>
            <a:endParaRPr lang="en-GB" dirty="0">
              <a:solidFill>
                <a:srgbClr val="595959"/>
              </a:solidFill>
            </a:endParaRPr>
          </a:p>
        </p:txBody>
      </p:sp>
      <p:sp>
        <p:nvSpPr>
          <p:cNvPr id="29" name="Text Box 11" descr="CONFIDENTIAL_TAG_0xFFEE"/>
          <p:cNvSpPr txBox="1">
            <a:spLocks noChangeArrowheads="1"/>
          </p:cNvSpPr>
          <p:nvPr userDrawn="1"/>
        </p:nvSpPr>
        <p:spPr bwMode="auto">
          <a:xfrm>
            <a:off x="6099175" y="6470650"/>
            <a:ext cx="1079500"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lIns="0" tIns="0" r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en-GB" sz="800" dirty="0">
              <a:solidFill>
                <a:srgbClr val="D42E12"/>
              </a:solidFill>
              <a:latin typeface="Futura Medium" pitchFamily="2" charset="0"/>
            </a:endParaRP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2" name="Group 13"/>
          <p:cNvGrpSpPr/>
          <p:nvPr userDrawn="1"/>
        </p:nvGrpSpPr>
        <p:grpSpPr>
          <a:xfrm>
            <a:off x="900000" y="648000"/>
            <a:ext cx="7380000" cy="5633999"/>
            <a:chOff x="900000" y="648000"/>
            <a:chExt cx="7380000" cy="5633999"/>
          </a:xfrm>
        </p:grpSpPr>
        <p:sp>
          <p:nvSpPr>
            <p:cNvPr id="15" name="Rectangle 4"/>
            <p:cNvSpPr>
              <a:spLocks noChangeArrowheads="1"/>
            </p:cNvSpPr>
            <p:nvPr userDrawn="1"/>
          </p:nvSpPr>
          <p:spPr bwMode="auto">
            <a:xfrm flipH="1">
              <a:off x="900000" y="1367999"/>
              <a:ext cx="6661152" cy="4914000"/>
            </a:xfrm>
            <a:prstGeom prst="rect">
              <a:avLst/>
            </a:prstGeom>
            <a:solidFill>
              <a:schemeClr val="accent1">
                <a:lumMod val="40000"/>
                <a:lumOff val="60000"/>
              </a:schemeClr>
            </a:solidFill>
            <a:ln w="9525">
              <a:noFill/>
              <a:miter lim="800000"/>
              <a:headEnd/>
              <a:tailEnd/>
            </a:ln>
            <a:effectLst/>
          </p:spPr>
          <p:txBody>
            <a:bodyPr wrap="none" anchor="ctr"/>
            <a:lstStyle/>
            <a:p>
              <a:endParaRPr lang="en-GB">
                <a:solidFill>
                  <a:srgbClr val="595959"/>
                </a:solidFill>
              </a:endParaRPr>
            </a:p>
          </p:txBody>
        </p:sp>
        <p:sp>
          <p:nvSpPr>
            <p:cNvPr id="21" name="Rectangle 4"/>
            <p:cNvSpPr>
              <a:spLocks noChangeArrowheads="1"/>
            </p:cNvSpPr>
            <p:nvPr userDrawn="1"/>
          </p:nvSpPr>
          <p:spPr bwMode="auto">
            <a:xfrm flipH="1">
              <a:off x="1620000" y="648000"/>
              <a:ext cx="6660000" cy="4914000"/>
            </a:xfrm>
            <a:prstGeom prst="rect">
              <a:avLst/>
            </a:prstGeom>
            <a:solidFill>
              <a:schemeClr val="accent1">
                <a:lumMod val="60000"/>
                <a:lumOff val="40000"/>
              </a:schemeClr>
            </a:solidFill>
            <a:ln w="9525">
              <a:noFill/>
              <a:miter lim="800000"/>
              <a:headEnd/>
              <a:tailEnd/>
            </a:ln>
            <a:effectLst/>
          </p:spPr>
          <p:txBody>
            <a:bodyPr wrap="none" anchor="ctr"/>
            <a:lstStyle/>
            <a:p>
              <a:endParaRPr lang="en-GB">
                <a:solidFill>
                  <a:srgbClr val="595959"/>
                </a:solidFill>
              </a:endParaRPr>
            </a:p>
          </p:txBody>
        </p:sp>
        <p:sp>
          <p:nvSpPr>
            <p:cNvPr id="22" name="Rectangle 4"/>
            <p:cNvSpPr>
              <a:spLocks noChangeArrowheads="1"/>
            </p:cNvSpPr>
            <p:nvPr userDrawn="1"/>
          </p:nvSpPr>
          <p:spPr bwMode="auto">
            <a:xfrm flipH="1">
              <a:off x="1620000" y="1367999"/>
              <a:ext cx="5940000" cy="4194000"/>
            </a:xfrm>
            <a:prstGeom prst="rect">
              <a:avLst/>
            </a:prstGeom>
            <a:solidFill>
              <a:schemeClr val="accent1"/>
            </a:solidFill>
            <a:ln w="9525">
              <a:noFill/>
              <a:miter lim="800000"/>
              <a:headEnd/>
              <a:tailEnd/>
            </a:ln>
            <a:effectLst/>
          </p:spPr>
          <p:txBody>
            <a:bodyPr wrap="none" anchor="ctr"/>
            <a:lstStyle/>
            <a:p>
              <a:endParaRPr lang="en-GB">
                <a:solidFill>
                  <a:srgbClr val="595959"/>
                </a:solidFill>
              </a:endParaRPr>
            </a:p>
          </p:txBody>
        </p:sp>
      </p:grpSp>
      <p:sp>
        <p:nvSpPr>
          <p:cNvPr id="18" name="Title 1"/>
          <p:cNvSpPr>
            <a:spLocks noGrp="1"/>
          </p:cNvSpPr>
          <p:nvPr>
            <p:ph type="title"/>
          </p:nvPr>
        </p:nvSpPr>
        <p:spPr>
          <a:xfrm>
            <a:off x="1782070" y="3198783"/>
            <a:ext cx="5603468" cy="1362075"/>
          </a:xfrm>
          <a:prstGeom prst="rect">
            <a:avLst/>
          </a:prstGeom>
        </p:spPr>
        <p:txBody>
          <a:bodyPr lIns="0" tIns="0" rIns="0" bIns="0"/>
          <a:lstStyle>
            <a:lvl1pPr algn="l">
              <a:defRPr sz="1600" b="0" cap="none" baseline="0">
                <a:solidFill>
                  <a:schemeClr val="tx1"/>
                </a:solidFill>
                <a:latin typeface="+mn-lt"/>
              </a:defRPr>
            </a:lvl1pPr>
          </a:lstStyle>
          <a:p>
            <a:r>
              <a:rPr lang="en-GB" smtClean="0"/>
              <a:t>Click to edit Master title style</a:t>
            </a:r>
            <a:endParaRPr lang="en-GB" dirty="0"/>
          </a:p>
        </p:txBody>
      </p:sp>
      <p:sp>
        <p:nvSpPr>
          <p:cNvPr id="25" name="Text Placeholder 2"/>
          <p:cNvSpPr>
            <a:spLocks noGrp="1"/>
          </p:cNvSpPr>
          <p:nvPr>
            <p:ph type="body" idx="1"/>
          </p:nvPr>
        </p:nvSpPr>
        <p:spPr>
          <a:xfrm>
            <a:off x="1782070" y="2379407"/>
            <a:ext cx="5603468" cy="741600"/>
          </a:xfrm>
          <a:prstGeom prst="rect">
            <a:avLst/>
          </a:prstGeom>
        </p:spPr>
        <p:txBody>
          <a:bodyPr lIns="0" tIns="0" rIns="0" bIns="0" anchor="t" anchorCtr="0"/>
          <a:lstStyle>
            <a:lvl1pPr marL="0" indent="0">
              <a:buNone/>
              <a:defRPr sz="2400" b="1" cap="all" baseline="0">
                <a:solidFill>
                  <a:schemeClr val="accent2"/>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endParaRPr lang="en-GB" dirty="0" smtClean="0"/>
          </a:p>
        </p:txBody>
      </p:sp>
      <p:sp>
        <p:nvSpPr>
          <p:cNvPr id="34" name="Text Placeholder 13"/>
          <p:cNvSpPr>
            <a:spLocks noGrp="1"/>
          </p:cNvSpPr>
          <p:nvPr>
            <p:ph type="body" sz="quarter" idx="13" hasCustomPrompt="1"/>
          </p:nvPr>
        </p:nvSpPr>
        <p:spPr>
          <a:xfrm>
            <a:off x="1782070" y="1415008"/>
            <a:ext cx="2243127" cy="964626"/>
          </a:xfrm>
          <a:prstGeom prst="rect">
            <a:avLst/>
          </a:prstGeom>
        </p:spPr>
        <p:txBody>
          <a:bodyPr lIns="0" tIns="0" rIns="0" bIns="0"/>
          <a:lstStyle>
            <a:lvl1pPr>
              <a:buNone/>
              <a:defRPr sz="6000">
                <a:solidFill>
                  <a:schemeClr val="accent2"/>
                </a:solidFill>
                <a:latin typeface="Futura Light" pitchFamily="2" charset="0"/>
              </a:defRPr>
            </a:lvl1pPr>
          </a:lstStyle>
          <a:p>
            <a:pPr lvl="0"/>
            <a:r>
              <a:rPr lang="en-GB" dirty="0" smtClean="0"/>
              <a:t>0.0</a:t>
            </a:r>
            <a:endParaRPr lang="en-GB" dirty="0"/>
          </a:p>
        </p:txBody>
      </p:sp>
      <p:sp>
        <p:nvSpPr>
          <p:cNvPr id="12" name="Text Box 11" descr="Text Box 11"/>
          <p:cNvSpPr txBox="1">
            <a:spLocks noChangeArrowheads="1"/>
          </p:cNvSpPr>
          <p:nvPr userDrawn="1"/>
        </p:nvSpPr>
        <p:spPr bwMode="auto">
          <a:xfrm>
            <a:off x="911225" y="6470359"/>
            <a:ext cx="2520000" cy="324000"/>
          </a:xfrm>
          <a:prstGeom prst="rect">
            <a:avLst/>
          </a:prstGeom>
          <a:noFill/>
          <a:ln w="9525" algn="ctr">
            <a:noFill/>
            <a:miter lim="800000"/>
            <a:headEnd/>
            <a:tailEnd/>
          </a:ln>
          <a:effectLst/>
        </p:spPr>
        <p:txBody>
          <a:bodyPr wrap="none" lIns="0" tIns="0" rIns="0" anchor="t" anchorCtr="0">
            <a:noAutofit/>
          </a:bodyPr>
          <a:lstStyle/>
          <a:p>
            <a:pPr>
              <a:defRPr/>
            </a:pPr>
            <a:r>
              <a:rPr lang="en-GB" sz="800" smtClean="0">
                <a:solidFill>
                  <a:srgbClr val="595959"/>
                </a:solidFill>
                <a:cs typeface="Arial" pitchFamily="34" charset="0"/>
              </a:rPr>
              <a:t>Copyright of COMPANY NAME</a:t>
            </a:r>
            <a:endParaRPr lang="en-GB" sz="800" dirty="0">
              <a:solidFill>
                <a:srgbClr val="595959"/>
              </a:solidFill>
              <a:cs typeface="Arial" pitchFamily="34" charset="0"/>
            </a:endParaRPr>
          </a:p>
        </p:txBody>
      </p:sp>
      <p:sp>
        <p:nvSpPr>
          <p:cNvPr id="16" name="Rectangle 6" descr="Rectangle 6"/>
          <p:cNvSpPr>
            <a:spLocks noGrp="1" noChangeArrowheads="1"/>
          </p:cNvSpPr>
          <p:nvPr>
            <p:ph type="sldNum" sz="quarter" idx="4"/>
          </p:nvPr>
        </p:nvSpPr>
        <p:spPr bwMode="auto">
          <a:xfrm>
            <a:off x="8406599" y="6470360"/>
            <a:ext cx="266673" cy="169277"/>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00">
                <a:solidFill>
                  <a:schemeClr val="tx1"/>
                </a:solidFill>
                <a:latin typeface="+mn-lt"/>
                <a:cs typeface="Arial" pitchFamily="34" charset="0"/>
              </a:defRPr>
            </a:lvl1pPr>
          </a:lstStyle>
          <a:p>
            <a:fld id="{D32BAE6A-B452-4007-8177-56DD051636F9}" type="slidenum">
              <a:rPr lang="en-GB" smtClean="0">
                <a:solidFill>
                  <a:srgbClr val="595959"/>
                </a:solidFill>
              </a:rPr>
              <a:pPr/>
              <a:t>‹#›</a:t>
            </a:fld>
            <a:endParaRPr lang="en-GB" dirty="0">
              <a:solidFill>
                <a:srgbClr val="595959"/>
              </a:solidFill>
            </a:endParaRPr>
          </a:p>
        </p:txBody>
      </p:sp>
      <p:sp>
        <p:nvSpPr>
          <p:cNvPr id="17" name="Rectangle 4" descr="Rectangle 4"/>
          <p:cNvSpPr>
            <a:spLocks noGrp="1" noChangeArrowheads="1"/>
          </p:cNvSpPr>
          <p:nvPr>
            <p:ph type="dt" sz="half" idx="2"/>
          </p:nvPr>
        </p:nvSpPr>
        <p:spPr bwMode="auto">
          <a:xfrm>
            <a:off x="7252757" y="6469200"/>
            <a:ext cx="1080000" cy="1692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ctr">
              <a:defRPr sz="800">
                <a:solidFill>
                  <a:schemeClr val="tx1"/>
                </a:solidFill>
                <a:latin typeface="+mn-lt"/>
                <a:cs typeface="Arial" pitchFamily="34" charset="0"/>
              </a:defRPr>
            </a:lvl1pPr>
          </a:lstStyle>
          <a:p>
            <a:r>
              <a:rPr lang="en-GB" smtClean="0">
                <a:solidFill>
                  <a:srgbClr val="595959"/>
                </a:solidFill>
              </a:rPr>
              <a:t>April 2014</a:t>
            </a:r>
            <a:endParaRPr lang="en-GB" dirty="0">
              <a:solidFill>
                <a:srgbClr val="595959"/>
              </a:solidFill>
            </a:endParaRPr>
          </a:p>
        </p:txBody>
      </p:sp>
      <p:sp>
        <p:nvSpPr>
          <p:cNvPr id="20" name="Rectangle 5"/>
          <p:cNvSpPr>
            <a:spLocks noGrp="1" noChangeArrowheads="1"/>
          </p:cNvSpPr>
          <p:nvPr>
            <p:ph type="ftr" sz="quarter" idx="3"/>
          </p:nvPr>
        </p:nvSpPr>
        <p:spPr bwMode="auto">
          <a:xfrm>
            <a:off x="3505069" y="6469199"/>
            <a:ext cx="2520000" cy="3240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00">
                <a:solidFill>
                  <a:schemeClr val="tx1"/>
                </a:solidFill>
                <a:latin typeface="+mn-lt"/>
                <a:cs typeface="Arial" pitchFamily="34" charset="0"/>
              </a:defRPr>
            </a:lvl1pPr>
          </a:lstStyle>
          <a:p>
            <a:pPr>
              <a:defRPr/>
            </a:pPr>
            <a:r>
              <a:rPr lang="en-GB" smtClean="0">
                <a:solidFill>
                  <a:srgbClr val="595959"/>
                </a:solidFill>
              </a:rPr>
              <a:t> </a:t>
            </a:r>
            <a:endParaRPr lang="en-GB" dirty="0">
              <a:solidFill>
                <a:srgbClr val="595959"/>
              </a:solidFill>
            </a:endParaRPr>
          </a:p>
        </p:txBody>
      </p:sp>
      <p:sp>
        <p:nvSpPr>
          <p:cNvPr id="13" name="Text Box 11" descr="CONFIDENTIAL_TAG_0xFFEE"/>
          <p:cNvSpPr txBox="1">
            <a:spLocks noChangeArrowheads="1"/>
          </p:cNvSpPr>
          <p:nvPr userDrawn="1"/>
        </p:nvSpPr>
        <p:spPr bwMode="auto">
          <a:xfrm>
            <a:off x="6099175" y="6470650"/>
            <a:ext cx="1079500"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lIns="0" tIns="0" r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en-GB" sz="800">
              <a:solidFill>
                <a:srgbClr val="D42E12"/>
              </a:solidFill>
              <a:latin typeface="Futura Medium" pitchFamily="2" charset="0"/>
            </a:endParaRP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4"/>
          <p:cNvSpPr>
            <a:spLocks noChangeArrowheads="1"/>
          </p:cNvSpPr>
          <p:nvPr userDrawn="1"/>
        </p:nvSpPr>
        <p:spPr bwMode="auto">
          <a:xfrm>
            <a:off x="0" y="228599"/>
            <a:ext cx="8675688" cy="516467"/>
          </a:xfrm>
          <a:prstGeom prst="rect">
            <a:avLst/>
          </a:prstGeom>
          <a:solidFill>
            <a:schemeClr val="accent1"/>
          </a:solidFill>
          <a:ln w="9525" algn="ctr">
            <a:noFill/>
            <a:miter lim="800000"/>
            <a:headEnd/>
            <a:tailEnd/>
          </a:ln>
        </p:spPr>
        <p:txBody>
          <a:bodyPr vert="horz" wrap="square" lIns="928800" tIns="133200" rIns="36000" bIns="0" numCol="1" anchor="t" anchorCtr="0" compatLnSpc="1">
            <a:prstTxWarp prst="textNoShape">
              <a:avLst/>
            </a:prstTxWarp>
          </a:bodyPr>
          <a:lstStyle/>
          <a:p>
            <a:pPr eaLnBrk="0" fontAlgn="base" hangingPunct="0">
              <a:lnSpc>
                <a:spcPct val="90000"/>
              </a:lnSpc>
              <a:spcBef>
                <a:spcPct val="0"/>
              </a:spcBef>
              <a:spcAft>
                <a:spcPct val="0"/>
              </a:spcAft>
            </a:pPr>
            <a:endParaRPr lang="en-GB" sz="2400" b="1" dirty="0" smtClean="0">
              <a:solidFill>
                <a:srgbClr val="999999"/>
              </a:solidFill>
            </a:endParaRPr>
          </a:p>
        </p:txBody>
      </p:sp>
      <p:sp>
        <p:nvSpPr>
          <p:cNvPr id="34" name="Rectangle 2"/>
          <p:cNvSpPr>
            <a:spLocks noGrp="1" noChangeArrowheads="1"/>
          </p:cNvSpPr>
          <p:nvPr>
            <p:ph type="title"/>
          </p:nvPr>
        </p:nvSpPr>
        <p:spPr bwMode="auto">
          <a:xfrm>
            <a:off x="900112" y="295200"/>
            <a:ext cx="7700400" cy="419156"/>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cap="all" baseline="0">
                <a:solidFill>
                  <a:schemeClr val="accent2"/>
                </a:solidFill>
              </a:defRPr>
            </a:lvl1pPr>
          </a:lstStyle>
          <a:p>
            <a:pPr lvl="0"/>
            <a:r>
              <a:rPr lang="en-GB" smtClean="0"/>
              <a:t>Click to edit Master title style</a:t>
            </a:r>
            <a:endParaRPr lang="en-GB" dirty="0" smtClean="0"/>
          </a:p>
        </p:txBody>
      </p:sp>
      <p:sp>
        <p:nvSpPr>
          <p:cNvPr id="8" name="Text Box 11" descr="Text Box 11"/>
          <p:cNvSpPr txBox="1">
            <a:spLocks noChangeArrowheads="1"/>
          </p:cNvSpPr>
          <p:nvPr userDrawn="1"/>
        </p:nvSpPr>
        <p:spPr bwMode="auto">
          <a:xfrm>
            <a:off x="911225" y="6470359"/>
            <a:ext cx="2520000" cy="324000"/>
          </a:xfrm>
          <a:prstGeom prst="rect">
            <a:avLst/>
          </a:prstGeom>
          <a:noFill/>
          <a:ln w="9525" algn="ctr">
            <a:noFill/>
            <a:miter lim="800000"/>
            <a:headEnd/>
            <a:tailEnd/>
          </a:ln>
          <a:effectLst/>
        </p:spPr>
        <p:txBody>
          <a:bodyPr wrap="none" lIns="0" tIns="0" rIns="0" anchor="t" anchorCtr="0">
            <a:noAutofit/>
          </a:bodyPr>
          <a:lstStyle/>
          <a:p>
            <a:pPr>
              <a:defRPr/>
            </a:pPr>
            <a:r>
              <a:rPr lang="en-GB" sz="800" smtClean="0">
                <a:solidFill>
                  <a:srgbClr val="595959"/>
                </a:solidFill>
                <a:cs typeface="Arial" pitchFamily="34" charset="0"/>
              </a:rPr>
              <a:t>Copyright of COMPANY NAME</a:t>
            </a:r>
            <a:endParaRPr lang="en-GB" sz="800" dirty="0">
              <a:solidFill>
                <a:srgbClr val="595959"/>
              </a:solidFill>
              <a:cs typeface="Arial" pitchFamily="34" charset="0"/>
            </a:endParaRPr>
          </a:p>
        </p:txBody>
      </p:sp>
      <p:sp>
        <p:nvSpPr>
          <p:cNvPr id="9" name="Rectangle 6" descr="Rectangle 6"/>
          <p:cNvSpPr>
            <a:spLocks noGrp="1" noChangeArrowheads="1"/>
          </p:cNvSpPr>
          <p:nvPr>
            <p:ph type="sldNum" sz="quarter" idx="4"/>
          </p:nvPr>
        </p:nvSpPr>
        <p:spPr bwMode="auto">
          <a:xfrm>
            <a:off x="8406599" y="6470360"/>
            <a:ext cx="266673" cy="169277"/>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00">
                <a:solidFill>
                  <a:schemeClr val="tx1"/>
                </a:solidFill>
                <a:latin typeface="+mn-lt"/>
                <a:cs typeface="Arial" pitchFamily="34" charset="0"/>
              </a:defRPr>
            </a:lvl1pPr>
          </a:lstStyle>
          <a:p>
            <a:fld id="{D32BAE6A-B452-4007-8177-56DD051636F9}" type="slidenum">
              <a:rPr lang="en-GB" smtClean="0">
                <a:solidFill>
                  <a:srgbClr val="595959"/>
                </a:solidFill>
              </a:rPr>
              <a:pPr/>
              <a:t>‹#›</a:t>
            </a:fld>
            <a:endParaRPr lang="en-GB" dirty="0">
              <a:solidFill>
                <a:srgbClr val="595959"/>
              </a:solidFill>
            </a:endParaRPr>
          </a:p>
        </p:txBody>
      </p:sp>
      <p:sp>
        <p:nvSpPr>
          <p:cNvPr id="12" name="Rectangle 4" descr="Rectangle 4"/>
          <p:cNvSpPr>
            <a:spLocks noGrp="1" noChangeArrowheads="1"/>
          </p:cNvSpPr>
          <p:nvPr>
            <p:ph type="dt" sz="half" idx="2"/>
          </p:nvPr>
        </p:nvSpPr>
        <p:spPr bwMode="auto">
          <a:xfrm>
            <a:off x="7252757" y="6469200"/>
            <a:ext cx="1080000" cy="1692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ctr">
              <a:defRPr sz="800">
                <a:solidFill>
                  <a:schemeClr val="tx1"/>
                </a:solidFill>
                <a:latin typeface="+mn-lt"/>
                <a:cs typeface="Arial" pitchFamily="34" charset="0"/>
              </a:defRPr>
            </a:lvl1pPr>
          </a:lstStyle>
          <a:p>
            <a:r>
              <a:rPr lang="en-GB" smtClean="0">
                <a:solidFill>
                  <a:srgbClr val="595959"/>
                </a:solidFill>
              </a:rPr>
              <a:t>April 2014</a:t>
            </a:r>
            <a:endParaRPr lang="en-GB" dirty="0">
              <a:solidFill>
                <a:srgbClr val="595959"/>
              </a:solidFill>
            </a:endParaRPr>
          </a:p>
        </p:txBody>
      </p:sp>
      <p:sp>
        <p:nvSpPr>
          <p:cNvPr id="15" name="Rectangle 5"/>
          <p:cNvSpPr>
            <a:spLocks noGrp="1" noChangeArrowheads="1"/>
          </p:cNvSpPr>
          <p:nvPr>
            <p:ph type="ftr" sz="quarter" idx="3"/>
          </p:nvPr>
        </p:nvSpPr>
        <p:spPr bwMode="auto">
          <a:xfrm>
            <a:off x="3505069" y="6469199"/>
            <a:ext cx="2520000" cy="3240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00">
                <a:solidFill>
                  <a:schemeClr val="tx1"/>
                </a:solidFill>
                <a:latin typeface="+mn-lt"/>
                <a:cs typeface="Arial" pitchFamily="34" charset="0"/>
              </a:defRPr>
            </a:lvl1pPr>
          </a:lstStyle>
          <a:p>
            <a:pPr>
              <a:defRPr/>
            </a:pPr>
            <a:r>
              <a:rPr lang="en-GB" smtClean="0">
                <a:solidFill>
                  <a:srgbClr val="595959"/>
                </a:solidFill>
              </a:rPr>
              <a:t> </a:t>
            </a:r>
            <a:endParaRPr lang="en-GB" dirty="0">
              <a:solidFill>
                <a:srgbClr val="595959"/>
              </a:solidFill>
            </a:endParaRPr>
          </a:p>
        </p:txBody>
      </p:sp>
      <p:sp>
        <p:nvSpPr>
          <p:cNvPr id="10" name="Text Box 11" descr="CONFIDENTIAL_TAG_0xFFEE"/>
          <p:cNvSpPr txBox="1">
            <a:spLocks noChangeArrowheads="1"/>
          </p:cNvSpPr>
          <p:nvPr userDrawn="1"/>
        </p:nvSpPr>
        <p:spPr bwMode="auto">
          <a:xfrm>
            <a:off x="6099175" y="6470650"/>
            <a:ext cx="1079500"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lIns="0" tIns="0" r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en-GB" sz="800">
              <a:solidFill>
                <a:srgbClr val="D42E12"/>
              </a:solidFill>
              <a:latin typeface="Futura Medium" pitchFamily="2" charset="0"/>
            </a:endParaRP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 2 Line Heading">
    <p:spTree>
      <p:nvGrpSpPr>
        <p:cNvPr id="1" name=""/>
        <p:cNvGrpSpPr/>
        <p:nvPr/>
      </p:nvGrpSpPr>
      <p:grpSpPr>
        <a:xfrm>
          <a:off x="0" y="0"/>
          <a:ext cx="0" cy="0"/>
          <a:chOff x="0" y="0"/>
          <a:chExt cx="0" cy="0"/>
        </a:xfrm>
      </p:grpSpPr>
      <p:sp>
        <p:nvSpPr>
          <p:cNvPr id="9" name="Rectangle 4"/>
          <p:cNvSpPr>
            <a:spLocks noChangeArrowheads="1"/>
          </p:cNvSpPr>
          <p:nvPr userDrawn="1"/>
        </p:nvSpPr>
        <p:spPr bwMode="auto">
          <a:xfrm>
            <a:off x="0" y="228600"/>
            <a:ext cx="8675688" cy="893763"/>
          </a:xfrm>
          <a:prstGeom prst="rect">
            <a:avLst/>
          </a:prstGeom>
          <a:solidFill>
            <a:schemeClr val="accent1"/>
          </a:solidFill>
          <a:ln w="9525" algn="ctr">
            <a:noFill/>
            <a:miter lim="800000"/>
            <a:headEnd/>
            <a:tailEnd/>
          </a:ln>
        </p:spPr>
        <p:txBody>
          <a:bodyPr vert="horz" wrap="square" lIns="928800" tIns="133200" rIns="36000" bIns="0" numCol="1" anchor="t" anchorCtr="0" compatLnSpc="1">
            <a:prstTxWarp prst="textNoShape">
              <a:avLst/>
            </a:prstTxWarp>
          </a:bodyPr>
          <a:lstStyle/>
          <a:p>
            <a:pPr eaLnBrk="0" fontAlgn="base" hangingPunct="0">
              <a:lnSpc>
                <a:spcPct val="90000"/>
              </a:lnSpc>
              <a:spcBef>
                <a:spcPct val="0"/>
              </a:spcBef>
              <a:spcAft>
                <a:spcPct val="0"/>
              </a:spcAft>
            </a:pPr>
            <a:endParaRPr lang="en-GB" sz="2400" b="1" dirty="0" smtClean="0">
              <a:solidFill>
                <a:srgbClr val="999999"/>
              </a:solidFill>
            </a:endParaRPr>
          </a:p>
        </p:txBody>
      </p:sp>
      <p:sp>
        <p:nvSpPr>
          <p:cNvPr id="34" name="Rectangle 2"/>
          <p:cNvSpPr>
            <a:spLocks noGrp="1" noChangeArrowheads="1"/>
          </p:cNvSpPr>
          <p:nvPr>
            <p:ph type="title"/>
          </p:nvPr>
        </p:nvSpPr>
        <p:spPr bwMode="auto">
          <a:xfrm>
            <a:off x="900112" y="295200"/>
            <a:ext cx="7700400" cy="741600"/>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cap="all" baseline="0">
                <a:solidFill>
                  <a:schemeClr val="accent2"/>
                </a:solidFill>
              </a:defRPr>
            </a:lvl1pPr>
          </a:lstStyle>
          <a:p>
            <a:pPr lvl="0"/>
            <a:r>
              <a:rPr lang="en-GB" smtClean="0"/>
              <a:t>Click to edit Master title style</a:t>
            </a:r>
            <a:endParaRPr lang="en-GB" dirty="0" smtClean="0"/>
          </a:p>
        </p:txBody>
      </p:sp>
      <p:sp>
        <p:nvSpPr>
          <p:cNvPr id="11" name="Text Box 11" descr="Text Box 11"/>
          <p:cNvSpPr txBox="1">
            <a:spLocks noChangeArrowheads="1"/>
          </p:cNvSpPr>
          <p:nvPr userDrawn="1"/>
        </p:nvSpPr>
        <p:spPr bwMode="auto">
          <a:xfrm>
            <a:off x="911225" y="6470359"/>
            <a:ext cx="2520000" cy="324000"/>
          </a:xfrm>
          <a:prstGeom prst="rect">
            <a:avLst/>
          </a:prstGeom>
          <a:noFill/>
          <a:ln w="9525" algn="ctr">
            <a:noFill/>
            <a:miter lim="800000"/>
            <a:headEnd/>
            <a:tailEnd/>
          </a:ln>
          <a:effectLst/>
        </p:spPr>
        <p:txBody>
          <a:bodyPr wrap="none" lIns="0" tIns="0" rIns="0" anchor="t" anchorCtr="0">
            <a:noAutofit/>
          </a:bodyPr>
          <a:lstStyle/>
          <a:p>
            <a:pPr>
              <a:defRPr/>
            </a:pPr>
            <a:r>
              <a:rPr lang="en-GB" sz="800" smtClean="0">
                <a:solidFill>
                  <a:srgbClr val="595959"/>
                </a:solidFill>
                <a:cs typeface="Arial" pitchFamily="34" charset="0"/>
              </a:rPr>
              <a:t>Copyright of COMPANY NAME</a:t>
            </a:r>
            <a:endParaRPr lang="en-GB" sz="800" dirty="0">
              <a:solidFill>
                <a:srgbClr val="595959"/>
              </a:solidFill>
              <a:cs typeface="Arial" pitchFamily="34" charset="0"/>
            </a:endParaRPr>
          </a:p>
        </p:txBody>
      </p:sp>
      <p:sp>
        <p:nvSpPr>
          <p:cNvPr id="12" name="Rectangle 6" descr="Rectangle 6"/>
          <p:cNvSpPr>
            <a:spLocks noGrp="1" noChangeArrowheads="1"/>
          </p:cNvSpPr>
          <p:nvPr>
            <p:ph type="sldNum" sz="quarter" idx="4"/>
          </p:nvPr>
        </p:nvSpPr>
        <p:spPr bwMode="auto">
          <a:xfrm>
            <a:off x="8406599" y="6470360"/>
            <a:ext cx="266673" cy="169277"/>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00">
                <a:solidFill>
                  <a:schemeClr val="tx1"/>
                </a:solidFill>
                <a:latin typeface="+mn-lt"/>
                <a:cs typeface="Arial" pitchFamily="34" charset="0"/>
              </a:defRPr>
            </a:lvl1pPr>
          </a:lstStyle>
          <a:p>
            <a:fld id="{D32BAE6A-B452-4007-8177-56DD051636F9}" type="slidenum">
              <a:rPr lang="en-GB" smtClean="0">
                <a:solidFill>
                  <a:srgbClr val="595959"/>
                </a:solidFill>
              </a:rPr>
              <a:pPr/>
              <a:t>‹#›</a:t>
            </a:fld>
            <a:endParaRPr lang="en-GB" dirty="0">
              <a:solidFill>
                <a:srgbClr val="595959"/>
              </a:solidFill>
            </a:endParaRPr>
          </a:p>
        </p:txBody>
      </p:sp>
      <p:sp>
        <p:nvSpPr>
          <p:cNvPr id="13" name="Rectangle 4" descr="Rectangle 4"/>
          <p:cNvSpPr>
            <a:spLocks noGrp="1" noChangeArrowheads="1"/>
          </p:cNvSpPr>
          <p:nvPr>
            <p:ph type="dt" sz="half" idx="2"/>
          </p:nvPr>
        </p:nvSpPr>
        <p:spPr bwMode="auto">
          <a:xfrm>
            <a:off x="7252757" y="6469200"/>
            <a:ext cx="1080000" cy="1692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ctr">
              <a:defRPr sz="800">
                <a:solidFill>
                  <a:schemeClr val="tx1"/>
                </a:solidFill>
                <a:latin typeface="+mn-lt"/>
                <a:cs typeface="Arial" pitchFamily="34" charset="0"/>
              </a:defRPr>
            </a:lvl1pPr>
          </a:lstStyle>
          <a:p>
            <a:r>
              <a:rPr lang="en-GB" smtClean="0">
                <a:solidFill>
                  <a:srgbClr val="595959"/>
                </a:solidFill>
              </a:rPr>
              <a:t>April 2014</a:t>
            </a:r>
            <a:endParaRPr lang="en-GB" dirty="0">
              <a:solidFill>
                <a:srgbClr val="595959"/>
              </a:solidFill>
            </a:endParaRPr>
          </a:p>
        </p:txBody>
      </p:sp>
      <p:sp>
        <p:nvSpPr>
          <p:cNvPr id="15" name="Rectangle 5"/>
          <p:cNvSpPr>
            <a:spLocks noGrp="1" noChangeArrowheads="1"/>
          </p:cNvSpPr>
          <p:nvPr>
            <p:ph type="ftr" sz="quarter" idx="3"/>
          </p:nvPr>
        </p:nvSpPr>
        <p:spPr bwMode="auto">
          <a:xfrm>
            <a:off x="3505069" y="6469199"/>
            <a:ext cx="2520000" cy="3240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00">
                <a:solidFill>
                  <a:schemeClr val="tx1"/>
                </a:solidFill>
                <a:latin typeface="+mn-lt"/>
                <a:cs typeface="Arial" pitchFamily="34" charset="0"/>
              </a:defRPr>
            </a:lvl1pPr>
          </a:lstStyle>
          <a:p>
            <a:pPr>
              <a:defRPr/>
            </a:pPr>
            <a:r>
              <a:rPr lang="en-GB" smtClean="0">
                <a:solidFill>
                  <a:srgbClr val="595959"/>
                </a:solidFill>
              </a:rPr>
              <a:t> </a:t>
            </a:r>
            <a:endParaRPr lang="en-GB" dirty="0">
              <a:solidFill>
                <a:srgbClr val="595959"/>
              </a:solidFill>
            </a:endParaRPr>
          </a:p>
        </p:txBody>
      </p:sp>
      <p:sp>
        <p:nvSpPr>
          <p:cNvPr id="8" name="Text Box 11" descr="CONFIDENTIAL_TAG_0xFFEE"/>
          <p:cNvSpPr txBox="1">
            <a:spLocks noChangeArrowheads="1"/>
          </p:cNvSpPr>
          <p:nvPr userDrawn="1"/>
        </p:nvSpPr>
        <p:spPr bwMode="auto">
          <a:xfrm>
            <a:off x="6099175" y="6470650"/>
            <a:ext cx="1079500"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lIns="0" tIns="0" r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en-GB" sz="800">
              <a:solidFill>
                <a:srgbClr val="D42E12"/>
              </a:solidFill>
              <a:latin typeface="Futura Medium" pitchFamily="2" charset="0"/>
            </a:endParaRP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grpSp>
        <p:nvGrpSpPr>
          <p:cNvPr id="2" name="Group 10"/>
          <p:cNvGrpSpPr/>
          <p:nvPr userDrawn="1"/>
        </p:nvGrpSpPr>
        <p:grpSpPr>
          <a:xfrm>
            <a:off x="900000" y="648000"/>
            <a:ext cx="7380000" cy="5633999"/>
            <a:chOff x="900000" y="648000"/>
            <a:chExt cx="7380000" cy="5633999"/>
          </a:xfrm>
        </p:grpSpPr>
        <p:sp>
          <p:nvSpPr>
            <p:cNvPr id="12" name="Rectangle 4"/>
            <p:cNvSpPr>
              <a:spLocks noChangeArrowheads="1"/>
            </p:cNvSpPr>
            <p:nvPr userDrawn="1"/>
          </p:nvSpPr>
          <p:spPr bwMode="auto">
            <a:xfrm flipH="1">
              <a:off x="900000" y="1367999"/>
              <a:ext cx="6661152" cy="4914000"/>
            </a:xfrm>
            <a:prstGeom prst="rect">
              <a:avLst/>
            </a:prstGeom>
            <a:solidFill>
              <a:srgbClr val="FCEC8B"/>
            </a:solidFill>
            <a:ln w="9525">
              <a:noFill/>
              <a:miter lim="800000"/>
              <a:headEnd/>
              <a:tailEnd/>
            </a:ln>
            <a:effectLst/>
          </p:spPr>
          <p:txBody>
            <a:bodyPr wrap="none" anchor="ctr"/>
            <a:lstStyle/>
            <a:p>
              <a:endParaRPr lang="en-GB">
                <a:solidFill>
                  <a:srgbClr val="595959"/>
                </a:solidFill>
              </a:endParaRPr>
            </a:p>
          </p:txBody>
        </p:sp>
        <p:sp>
          <p:nvSpPr>
            <p:cNvPr id="16" name="Rectangle 4"/>
            <p:cNvSpPr>
              <a:spLocks noChangeArrowheads="1"/>
            </p:cNvSpPr>
            <p:nvPr userDrawn="1"/>
          </p:nvSpPr>
          <p:spPr bwMode="auto">
            <a:xfrm flipH="1">
              <a:off x="1620000" y="648000"/>
              <a:ext cx="6660000" cy="4914000"/>
            </a:xfrm>
            <a:prstGeom prst="rect">
              <a:avLst/>
            </a:prstGeom>
            <a:solidFill>
              <a:srgbClr val="FAE374"/>
            </a:solidFill>
            <a:ln w="9525">
              <a:noFill/>
              <a:miter lim="800000"/>
              <a:headEnd/>
              <a:tailEnd/>
            </a:ln>
            <a:effectLst/>
          </p:spPr>
          <p:txBody>
            <a:bodyPr wrap="none" anchor="ctr"/>
            <a:lstStyle/>
            <a:p>
              <a:endParaRPr lang="en-GB">
                <a:solidFill>
                  <a:srgbClr val="595959"/>
                </a:solidFill>
              </a:endParaRPr>
            </a:p>
          </p:txBody>
        </p:sp>
        <p:sp>
          <p:nvSpPr>
            <p:cNvPr id="18" name="Rectangle 4"/>
            <p:cNvSpPr>
              <a:spLocks noChangeArrowheads="1"/>
            </p:cNvSpPr>
            <p:nvPr userDrawn="1"/>
          </p:nvSpPr>
          <p:spPr bwMode="auto">
            <a:xfrm flipH="1">
              <a:off x="1620000" y="1367999"/>
              <a:ext cx="5940000" cy="4194000"/>
            </a:xfrm>
            <a:prstGeom prst="rect">
              <a:avLst/>
            </a:prstGeom>
            <a:solidFill>
              <a:schemeClr val="accent1"/>
            </a:solidFill>
            <a:ln w="9525">
              <a:noFill/>
              <a:miter lim="800000"/>
              <a:headEnd/>
              <a:tailEnd/>
            </a:ln>
            <a:effectLst/>
          </p:spPr>
          <p:txBody>
            <a:bodyPr wrap="none" anchor="ctr"/>
            <a:lstStyle/>
            <a:p>
              <a:endParaRPr lang="en-GB">
                <a:solidFill>
                  <a:srgbClr val="595959"/>
                </a:solidFill>
              </a:endParaRPr>
            </a:p>
          </p:txBody>
        </p:sp>
      </p:grpSp>
      <p:sp>
        <p:nvSpPr>
          <p:cNvPr id="34" name="Text Placeholder 13"/>
          <p:cNvSpPr>
            <a:spLocks noGrp="1"/>
          </p:cNvSpPr>
          <p:nvPr>
            <p:ph type="body" sz="quarter" idx="13" hasCustomPrompt="1"/>
          </p:nvPr>
        </p:nvSpPr>
        <p:spPr>
          <a:xfrm>
            <a:off x="1782070" y="1415008"/>
            <a:ext cx="2243127" cy="964626"/>
          </a:xfrm>
          <a:prstGeom prst="rect">
            <a:avLst/>
          </a:prstGeom>
        </p:spPr>
        <p:txBody>
          <a:bodyPr lIns="0" tIns="0" rIns="0" bIns="0"/>
          <a:lstStyle>
            <a:lvl1pPr>
              <a:buNone/>
              <a:defRPr sz="6000">
                <a:solidFill>
                  <a:schemeClr val="accent2"/>
                </a:solidFill>
                <a:latin typeface="Futura Light" pitchFamily="2" charset="0"/>
              </a:defRPr>
            </a:lvl1pPr>
          </a:lstStyle>
          <a:p>
            <a:pPr lvl="0"/>
            <a:r>
              <a:rPr lang="en-GB" dirty="0" smtClean="0"/>
              <a:t>Q &amp; A</a:t>
            </a:r>
            <a:endParaRPr lang="en-GB" dirty="0"/>
          </a:p>
        </p:txBody>
      </p:sp>
      <p:sp>
        <p:nvSpPr>
          <p:cNvPr id="10" name="Text Box 11" descr="Text Box 11"/>
          <p:cNvSpPr txBox="1">
            <a:spLocks noChangeArrowheads="1"/>
          </p:cNvSpPr>
          <p:nvPr userDrawn="1"/>
        </p:nvSpPr>
        <p:spPr bwMode="auto">
          <a:xfrm>
            <a:off x="911225" y="6470359"/>
            <a:ext cx="2520000" cy="324000"/>
          </a:xfrm>
          <a:prstGeom prst="rect">
            <a:avLst/>
          </a:prstGeom>
          <a:noFill/>
          <a:ln w="9525" algn="ctr">
            <a:noFill/>
            <a:miter lim="800000"/>
            <a:headEnd/>
            <a:tailEnd/>
          </a:ln>
          <a:effectLst/>
        </p:spPr>
        <p:txBody>
          <a:bodyPr wrap="none" lIns="0" tIns="0" rIns="0" anchor="t" anchorCtr="0">
            <a:noAutofit/>
          </a:bodyPr>
          <a:lstStyle/>
          <a:p>
            <a:pPr>
              <a:defRPr/>
            </a:pPr>
            <a:r>
              <a:rPr lang="en-GB" sz="800" smtClean="0">
                <a:solidFill>
                  <a:srgbClr val="595959"/>
                </a:solidFill>
                <a:cs typeface="Arial" pitchFamily="34" charset="0"/>
              </a:rPr>
              <a:t>Copyright of COMPANY NAME</a:t>
            </a:r>
            <a:endParaRPr lang="en-GB" sz="800" dirty="0">
              <a:solidFill>
                <a:srgbClr val="595959"/>
              </a:solidFill>
              <a:cs typeface="Arial" pitchFamily="34" charset="0"/>
            </a:endParaRPr>
          </a:p>
        </p:txBody>
      </p:sp>
      <p:sp>
        <p:nvSpPr>
          <p:cNvPr id="14" name="Rectangle 6" descr="Rectangle 6"/>
          <p:cNvSpPr>
            <a:spLocks noGrp="1" noChangeArrowheads="1"/>
          </p:cNvSpPr>
          <p:nvPr>
            <p:ph type="sldNum" sz="quarter" idx="4"/>
          </p:nvPr>
        </p:nvSpPr>
        <p:spPr bwMode="auto">
          <a:xfrm>
            <a:off x="8406599" y="6470360"/>
            <a:ext cx="266673" cy="169277"/>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00">
                <a:solidFill>
                  <a:schemeClr val="tx1"/>
                </a:solidFill>
                <a:latin typeface="+mn-lt"/>
                <a:cs typeface="Arial" pitchFamily="34" charset="0"/>
              </a:defRPr>
            </a:lvl1pPr>
          </a:lstStyle>
          <a:p>
            <a:fld id="{D32BAE6A-B452-4007-8177-56DD051636F9}" type="slidenum">
              <a:rPr lang="en-GB" smtClean="0">
                <a:solidFill>
                  <a:srgbClr val="595959"/>
                </a:solidFill>
              </a:rPr>
              <a:pPr/>
              <a:t>‹#›</a:t>
            </a:fld>
            <a:endParaRPr lang="en-GB" dirty="0">
              <a:solidFill>
                <a:srgbClr val="595959"/>
              </a:solidFill>
            </a:endParaRPr>
          </a:p>
        </p:txBody>
      </p:sp>
      <p:sp>
        <p:nvSpPr>
          <p:cNvPr id="15" name="Rectangle 4" descr="Rectangle 4"/>
          <p:cNvSpPr>
            <a:spLocks noGrp="1" noChangeArrowheads="1"/>
          </p:cNvSpPr>
          <p:nvPr>
            <p:ph type="dt" sz="half" idx="2"/>
          </p:nvPr>
        </p:nvSpPr>
        <p:spPr bwMode="auto">
          <a:xfrm>
            <a:off x="7252757" y="6469200"/>
            <a:ext cx="1080000" cy="1692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ctr">
              <a:defRPr sz="800">
                <a:solidFill>
                  <a:schemeClr val="tx1"/>
                </a:solidFill>
                <a:latin typeface="+mn-lt"/>
                <a:cs typeface="Arial" pitchFamily="34" charset="0"/>
              </a:defRPr>
            </a:lvl1pPr>
          </a:lstStyle>
          <a:p>
            <a:r>
              <a:rPr lang="en-GB" smtClean="0">
                <a:solidFill>
                  <a:srgbClr val="595959"/>
                </a:solidFill>
              </a:rPr>
              <a:t>April 2014</a:t>
            </a:r>
            <a:endParaRPr lang="en-GB" dirty="0">
              <a:solidFill>
                <a:srgbClr val="595959"/>
              </a:solidFill>
            </a:endParaRPr>
          </a:p>
        </p:txBody>
      </p:sp>
      <p:sp>
        <p:nvSpPr>
          <p:cNvPr id="17" name="Rectangle 5"/>
          <p:cNvSpPr>
            <a:spLocks noGrp="1" noChangeArrowheads="1"/>
          </p:cNvSpPr>
          <p:nvPr>
            <p:ph type="ftr" sz="quarter" idx="3"/>
          </p:nvPr>
        </p:nvSpPr>
        <p:spPr bwMode="auto">
          <a:xfrm>
            <a:off x="3505069" y="6469199"/>
            <a:ext cx="2520000" cy="3240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00">
                <a:solidFill>
                  <a:schemeClr val="tx1"/>
                </a:solidFill>
                <a:latin typeface="+mn-lt"/>
                <a:cs typeface="Arial" pitchFamily="34" charset="0"/>
              </a:defRPr>
            </a:lvl1pPr>
          </a:lstStyle>
          <a:p>
            <a:pPr>
              <a:defRPr/>
            </a:pPr>
            <a:r>
              <a:rPr lang="en-GB" smtClean="0">
                <a:solidFill>
                  <a:srgbClr val="595959"/>
                </a:solidFill>
              </a:rPr>
              <a:t> </a:t>
            </a:r>
            <a:endParaRPr lang="en-GB" dirty="0">
              <a:solidFill>
                <a:srgbClr val="595959"/>
              </a:solidFill>
            </a:endParaRPr>
          </a:p>
        </p:txBody>
      </p:sp>
      <p:sp>
        <p:nvSpPr>
          <p:cNvPr id="13" name="Text Box 11" descr="CONFIDENTIAL_TAG_0xFFEE"/>
          <p:cNvSpPr txBox="1">
            <a:spLocks noChangeArrowheads="1"/>
          </p:cNvSpPr>
          <p:nvPr userDrawn="1"/>
        </p:nvSpPr>
        <p:spPr bwMode="auto">
          <a:xfrm>
            <a:off x="6099175" y="6470650"/>
            <a:ext cx="1079500"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lIns="0" tIns="0" r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en-GB" sz="800">
              <a:solidFill>
                <a:srgbClr val="D42E12"/>
              </a:solidFill>
              <a:latin typeface="Futura Medium" pitchFamily="2" charset="0"/>
            </a:endParaRP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ext Box 11" descr="Text Box 11"/>
          <p:cNvSpPr txBox="1">
            <a:spLocks noChangeArrowheads="1"/>
          </p:cNvSpPr>
          <p:nvPr userDrawn="1"/>
        </p:nvSpPr>
        <p:spPr bwMode="auto">
          <a:xfrm>
            <a:off x="911225" y="6470359"/>
            <a:ext cx="2520000" cy="324000"/>
          </a:xfrm>
          <a:prstGeom prst="rect">
            <a:avLst/>
          </a:prstGeom>
          <a:noFill/>
          <a:ln w="9525" algn="ctr">
            <a:noFill/>
            <a:miter lim="800000"/>
            <a:headEnd/>
            <a:tailEnd/>
          </a:ln>
          <a:effectLst/>
        </p:spPr>
        <p:txBody>
          <a:bodyPr wrap="none" lIns="0" tIns="0" rIns="0" anchor="t" anchorCtr="0">
            <a:noAutofit/>
          </a:bodyPr>
          <a:lstStyle/>
          <a:p>
            <a:pPr>
              <a:defRPr/>
            </a:pPr>
            <a:r>
              <a:rPr lang="en-GB" sz="800" smtClean="0">
                <a:solidFill>
                  <a:srgbClr val="595959"/>
                </a:solidFill>
                <a:cs typeface="Arial" pitchFamily="34" charset="0"/>
              </a:rPr>
              <a:t>Copyright of COMPANY NAME</a:t>
            </a:r>
            <a:endParaRPr lang="en-GB" sz="800" dirty="0">
              <a:solidFill>
                <a:srgbClr val="595959"/>
              </a:solidFill>
              <a:cs typeface="Arial" pitchFamily="34" charset="0"/>
            </a:endParaRPr>
          </a:p>
        </p:txBody>
      </p:sp>
      <p:sp>
        <p:nvSpPr>
          <p:cNvPr id="10" name="Rectangle 6" descr="Rectangle 6"/>
          <p:cNvSpPr>
            <a:spLocks noGrp="1" noChangeArrowheads="1"/>
          </p:cNvSpPr>
          <p:nvPr>
            <p:ph type="sldNum" sz="quarter" idx="4"/>
          </p:nvPr>
        </p:nvSpPr>
        <p:spPr bwMode="auto">
          <a:xfrm>
            <a:off x="8406599" y="6470360"/>
            <a:ext cx="266673" cy="169277"/>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00">
                <a:solidFill>
                  <a:schemeClr val="tx1"/>
                </a:solidFill>
                <a:latin typeface="+mn-lt"/>
                <a:cs typeface="Arial" pitchFamily="34" charset="0"/>
              </a:defRPr>
            </a:lvl1pPr>
          </a:lstStyle>
          <a:p>
            <a:fld id="{D32BAE6A-B452-4007-8177-56DD051636F9}" type="slidenum">
              <a:rPr lang="en-GB" smtClean="0">
                <a:solidFill>
                  <a:srgbClr val="595959"/>
                </a:solidFill>
              </a:rPr>
              <a:pPr/>
              <a:t>‹#›</a:t>
            </a:fld>
            <a:endParaRPr lang="en-GB" dirty="0">
              <a:solidFill>
                <a:srgbClr val="595959"/>
              </a:solidFill>
            </a:endParaRPr>
          </a:p>
        </p:txBody>
      </p:sp>
      <p:sp>
        <p:nvSpPr>
          <p:cNvPr id="11" name="Rectangle 4" descr="Rectangle 4"/>
          <p:cNvSpPr>
            <a:spLocks noGrp="1" noChangeArrowheads="1"/>
          </p:cNvSpPr>
          <p:nvPr>
            <p:ph type="dt" sz="half" idx="2"/>
          </p:nvPr>
        </p:nvSpPr>
        <p:spPr bwMode="auto">
          <a:xfrm>
            <a:off x="7252757" y="6469200"/>
            <a:ext cx="1080000" cy="1692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ctr">
              <a:defRPr sz="800">
                <a:solidFill>
                  <a:schemeClr val="tx1"/>
                </a:solidFill>
                <a:latin typeface="+mn-lt"/>
                <a:cs typeface="Arial" pitchFamily="34" charset="0"/>
              </a:defRPr>
            </a:lvl1pPr>
          </a:lstStyle>
          <a:p>
            <a:r>
              <a:rPr lang="en-GB" smtClean="0">
                <a:solidFill>
                  <a:srgbClr val="595959"/>
                </a:solidFill>
              </a:rPr>
              <a:t>April 2014</a:t>
            </a:r>
            <a:endParaRPr lang="en-GB" dirty="0">
              <a:solidFill>
                <a:srgbClr val="595959"/>
              </a:solidFill>
            </a:endParaRPr>
          </a:p>
        </p:txBody>
      </p:sp>
      <p:sp>
        <p:nvSpPr>
          <p:cNvPr id="12" name="Rectangle 5"/>
          <p:cNvSpPr>
            <a:spLocks noGrp="1" noChangeArrowheads="1"/>
          </p:cNvSpPr>
          <p:nvPr>
            <p:ph type="ftr" sz="quarter" idx="3"/>
          </p:nvPr>
        </p:nvSpPr>
        <p:spPr bwMode="auto">
          <a:xfrm>
            <a:off x="3505069" y="6469199"/>
            <a:ext cx="2520000" cy="3240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00">
                <a:solidFill>
                  <a:schemeClr val="tx1"/>
                </a:solidFill>
                <a:latin typeface="+mn-lt"/>
                <a:cs typeface="Arial" pitchFamily="34" charset="0"/>
              </a:defRPr>
            </a:lvl1pPr>
          </a:lstStyle>
          <a:p>
            <a:pPr>
              <a:defRPr/>
            </a:pPr>
            <a:r>
              <a:rPr lang="en-GB" smtClean="0">
                <a:solidFill>
                  <a:srgbClr val="595959"/>
                </a:solidFill>
              </a:rPr>
              <a:t> </a:t>
            </a:r>
            <a:endParaRPr lang="en-GB" dirty="0">
              <a:solidFill>
                <a:srgbClr val="595959"/>
              </a:solidFill>
            </a:endParaRPr>
          </a:p>
        </p:txBody>
      </p:sp>
      <p:sp>
        <p:nvSpPr>
          <p:cNvPr id="6" name="Text Box 11" descr="CONFIDENTIAL_TAG_0xFFEE"/>
          <p:cNvSpPr txBox="1">
            <a:spLocks noChangeArrowheads="1"/>
          </p:cNvSpPr>
          <p:nvPr userDrawn="1"/>
        </p:nvSpPr>
        <p:spPr bwMode="auto">
          <a:xfrm>
            <a:off x="6099175" y="6470650"/>
            <a:ext cx="1079500"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lIns="0" tIns="0" r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en-GB" sz="800">
              <a:solidFill>
                <a:srgbClr val="D42E12"/>
              </a:solidFill>
              <a:latin typeface="Futura Medium" pitchFamily="2" charset="0"/>
            </a:endParaRP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nd Slide (Mandatory)">
    <p:spTree>
      <p:nvGrpSpPr>
        <p:cNvPr id="1" name=""/>
        <p:cNvGrpSpPr/>
        <p:nvPr/>
      </p:nvGrpSpPr>
      <p:grpSpPr>
        <a:xfrm>
          <a:off x="0" y="0"/>
          <a:ext cx="0" cy="0"/>
          <a:chOff x="0" y="0"/>
          <a:chExt cx="0" cy="0"/>
        </a:xfrm>
      </p:grpSpPr>
      <p:grpSp>
        <p:nvGrpSpPr>
          <p:cNvPr id="2" name="Group 3"/>
          <p:cNvGrpSpPr/>
          <p:nvPr userDrawn="1"/>
        </p:nvGrpSpPr>
        <p:grpSpPr>
          <a:xfrm>
            <a:off x="0" y="0"/>
            <a:ext cx="9144000" cy="6858000"/>
            <a:chOff x="0" y="0"/>
            <a:chExt cx="9144000" cy="6858000"/>
          </a:xfrm>
        </p:grpSpPr>
        <p:sp>
          <p:nvSpPr>
            <p:cNvPr id="8" name="Rectangle 7"/>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pic>
          <p:nvPicPr>
            <p:cNvPr id="3" name="Picture 2" descr="Shell-2010-Pecten-RGBpc.wmf"/>
            <p:cNvPicPr>
              <a:picLocks noChangeAspect="1"/>
            </p:cNvPicPr>
            <p:nvPr userDrawn="1"/>
          </p:nvPicPr>
          <p:blipFill>
            <a:blip r:embed="rId2" cstate="print"/>
            <a:stretch>
              <a:fillRect/>
            </a:stretch>
          </p:blipFill>
          <p:spPr>
            <a:xfrm>
              <a:off x="3418626" y="2285524"/>
              <a:ext cx="2340000" cy="2170570"/>
            </a:xfrm>
            <a:prstGeom prst="rect">
              <a:avLst/>
            </a:prstGeom>
          </p:spPr>
        </p:pic>
      </p:gr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End Slide (Mandatory)">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tangle 3"/>
          <p:cNvSpPr>
            <a:spLocks noGrp="1" noChangeArrowheads="1"/>
          </p:cNvSpPr>
          <p:nvPr>
            <p:ph type="body" idx="1"/>
          </p:nvPr>
        </p:nvSpPr>
        <p:spPr bwMode="auto">
          <a:xfrm>
            <a:off x="909704" y="1310400"/>
            <a:ext cx="7747176" cy="5071350"/>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Xx</a:t>
            </a:r>
          </a:p>
          <a:p>
            <a:pPr lvl="5"/>
            <a:r>
              <a:rPr lang="en-GB" dirty="0" smtClean="0"/>
              <a:t>xx</a:t>
            </a:r>
          </a:p>
        </p:txBody>
      </p:sp>
      <p:sp>
        <p:nvSpPr>
          <p:cNvPr id="16" name="Rectangle 2"/>
          <p:cNvSpPr>
            <a:spLocks noGrp="1" noChangeArrowheads="1"/>
          </p:cNvSpPr>
          <p:nvPr>
            <p:ph type="title"/>
          </p:nvPr>
        </p:nvSpPr>
        <p:spPr bwMode="auto">
          <a:xfrm>
            <a:off x="900112" y="295253"/>
            <a:ext cx="7700963" cy="419103"/>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title style</a:t>
            </a:r>
            <a:endParaRPr lang="en-GB" dirty="0" smtClean="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ransition>
    <p:fade/>
  </p:transition>
  <p:hf hdr="0"/>
  <p:txStyles>
    <p:titleStyle>
      <a:lvl1pPr algn="l" defTabSz="914400" rtl="0" eaLnBrk="1" latinLnBrk="0" hangingPunct="1">
        <a:spcBef>
          <a:spcPct val="0"/>
        </a:spcBef>
        <a:buNone/>
        <a:defRPr sz="2400" b="1" kern="1200" cap="none" baseline="0">
          <a:solidFill>
            <a:schemeClr val="accent2"/>
          </a:solidFill>
          <a:latin typeface="+mj-lt"/>
          <a:ea typeface="+mj-ea"/>
          <a:cs typeface="+mj-cs"/>
        </a:defRPr>
      </a:lvl1pPr>
    </p:titleStyle>
    <p:bodyStyle>
      <a:lvl1pPr marL="0" indent="0" algn="l" defTabSz="268288" rtl="0" eaLnBrk="1" latinLnBrk="0" hangingPunct="1">
        <a:lnSpc>
          <a:spcPct val="120000"/>
        </a:lnSpc>
        <a:spcBef>
          <a:spcPts val="0"/>
        </a:spcBef>
        <a:spcAft>
          <a:spcPts val="600"/>
        </a:spcAft>
        <a:buClr>
          <a:schemeClr val="accent2"/>
        </a:buClr>
        <a:buSzPct val="85000"/>
        <a:buFont typeface="Wingdings" pitchFamily="2" charset="2"/>
        <a:buNone/>
        <a:defRPr sz="2000" kern="1200" baseline="0">
          <a:solidFill>
            <a:schemeClr val="tx1"/>
          </a:solidFill>
          <a:latin typeface="+mn-lt"/>
          <a:ea typeface="+mn-ea"/>
          <a:cs typeface="+mn-cs"/>
        </a:defRPr>
      </a:lvl1pPr>
      <a:lvl2pPr marL="269875" indent="-269875" algn="l" defTabSz="268288" rtl="0" eaLnBrk="1" latinLnBrk="0" hangingPunct="1">
        <a:lnSpc>
          <a:spcPct val="120000"/>
        </a:lnSpc>
        <a:spcBef>
          <a:spcPts val="0"/>
        </a:spcBef>
        <a:spcAft>
          <a:spcPts val="600"/>
        </a:spcAft>
        <a:buClr>
          <a:schemeClr val="accent2"/>
        </a:buClr>
        <a:buSzPct val="85000"/>
        <a:buFont typeface="Wingdings" pitchFamily="2" charset="2"/>
        <a:buChar char="n"/>
        <a:defRPr sz="2000" b="0" kern="1200">
          <a:solidFill>
            <a:schemeClr val="tx1"/>
          </a:solidFill>
          <a:latin typeface="+mn-lt"/>
          <a:ea typeface="+mn-ea"/>
          <a:cs typeface="+mn-cs"/>
        </a:defRPr>
      </a:lvl2pPr>
      <a:lvl3pPr marL="454025" indent="-184150" algn="l" defTabSz="268288" rtl="0" eaLnBrk="1" latinLnBrk="0" hangingPunct="1">
        <a:lnSpc>
          <a:spcPct val="120000"/>
        </a:lnSpc>
        <a:spcBef>
          <a:spcPts val="0"/>
        </a:spcBef>
        <a:spcAft>
          <a:spcPts val="600"/>
        </a:spcAft>
        <a:buClr>
          <a:schemeClr val="tx1"/>
        </a:buClr>
        <a:buSzPct val="75000"/>
        <a:buFont typeface="Wingdings" pitchFamily="2" charset="2"/>
        <a:buChar char=""/>
        <a:defRPr sz="2000" b="0" kern="1200">
          <a:solidFill>
            <a:schemeClr val="tx1"/>
          </a:solidFill>
          <a:latin typeface="+mn-lt"/>
          <a:ea typeface="+mn-ea"/>
          <a:cs typeface="+mn-cs"/>
        </a:defRPr>
      </a:lvl3pPr>
      <a:lvl4pPr marL="631825" indent="-177800" algn="l" defTabSz="268288" rtl="0" eaLnBrk="1" latinLnBrk="0" hangingPunct="1">
        <a:lnSpc>
          <a:spcPct val="120000"/>
        </a:lnSpc>
        <a:spcBef>
          <a:spcPts val="0"/>
        </a:spcBef>
        <a:spcAft>
          <a:spcPts val="600"/>
        </a:spcAft>
        <a:buClr>
          <a:schemeClr val="tx1"/>
        </a:buClr>
        <a:buSzPct val="75000"/>
        <a:buFont typeface="Wingdings" pitchFamily="2" charset="2"/>
        <a:buChar char=""/>
        <a:defRPr sz="1600" b="0" kern="1200" baseline="0">
          <a:solidFill>
            <a:schemeClr val="tx1"/>
          </a:solidFill>
          <a:latin typeface="+mn-lt"/>
          <a:ea typeface="+mn-ea"/>
          <a:cs typeface="+mn-cs"/>
        </a:defRPr>
      </a:lvl4pPr>
      <a:lvl5pPr marL="811213" indent="-173038" algn="l" defTabSz="268288" rtl="0" eaLnBrk="1" latinLnBrk="0" hangingPunct="1">
        <a:lnSpc>
          <a:spcPct val="120000"/>
        </a:lnSpc>
        <a:spcBef>
          <a:spcPts val="0"/>
        </a:spcBef>
        <a:spcAft>
          <a:spcPts val="600"/>
        </a:spcAft>
        <a:buClr>
          <a:schemeClr val="tx1"/>
        </a:buClr>
        <a:buSzPct val="75000"/>
        <a:buFont typeface="Wingdings" pitchFamily="2" charset="2"/>
        <a:buChar char=""/>
        <a:defRPr sz="1400" kern="1200">
          <a:solidFill>
            <a:schemeClr val="tx1"/>
          </a:solidFill>
          <a:latin typeface="+mn-lt"/>
          <a:ea typeface="+mn-ea"/>
          <a:cs typeface="+mn-cs"/>
        </a:defRPr>
      </a:lvl5pPr>
      <a:lvl6pPr marL="989013" indent="-177800" algn="l" defTabSz="268288" rtl="0" eaLnBrk="1" latinLnBrk="0" hangingPunct="1">
        <a:lnSpc>
          <a:spcPct val="120000"/>
        </a:lnSpc>
        <a:spcBef>
          <a:spcPts val="0"/>
        </a:spcBef>
        <a:spcAft>
          <a:spcPts val="600"/>
        </a:spcAft>
        <a:buClr>
          <a:schemeClr val="tx1"/>
        </a:buClr>
        <a:buSzPct val="75000"/>
        <a:buFont typeface="Wingdings" pitchFamily="2" charset="2"/>
        <a:buChar char=""/>
        <a:defRPr sz="12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27.xml"/><Relationship Id="rId4" Type="http://schemas.openxmlformats.org/officeDocument/2006/relationships/chart" Target="../charts/char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7.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7.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09600" y="2286000"/>
            <a:ext cx="7772400" cy="1470025"/>
          </a:xfrm>
        </p:spPr>
        <p:txBody>
          <a:bodyPr>
            <a:noAutofit/>
          </a:bodyPr>
          <a:lstStyle/>
          <a:p>
            <a:r>
              <a:rPr lang="en-US" b="1" dirty="0" smtClean="0"/>
              <a:t/>
            </a:r>
            <a:br>
              <a:rPr lang="en-US" b="1" dirty="0" smtClean="0"/>
            </a:br>
            <a:r>
              <a:rPr lang="en-US" b="1" dirty="0" smtClean="0"/>
              <a:t>PGC-D3 – Small Scale LNG </a:t>
            </a:r>
            <a:r>
              <a:rPr lang="en-US" sz="3600" b="1" dirty="0" smtClean="0"/>
              <a:t>Definition and Technology Subgroup</a:t>
            </a:r>
            <a:r>
              <a:rPr lang="en-US" b="1" dirty="0" smtClean="0">
                <a:solidFill>
                  <a:srgbClr val="3333FF"/>
                </a:solidFill>
              </a:rPr>
              <a:t/>
            </a:r>
            <a:br>
              <a:rPr lang="en-US" b="1" dirty="0" smtClean="0">
                <a:solidFill>
                  <a:srgbClr val="3333FF"/>
                </a:solidFill>
              </a:rPr>
            </a:br>
            <a:r>
              <a:rPr lang="en-US" b="1" dirty="0" smtClean="0">
                <a:solidFill>
                  <a:srgbClr val="3333FF"/>
                </a:solidFill>
              </a:rPr>
              <a:t>Insight on Small Scale LNG Logistics</a:t>
            </a:r>
            <a:r>
              <a:rPr lang="en-US" b="1" dirty="0" smtClean="0"/>
              <a:t/>
            </a:r>
            <a:br>
              <a:rPr lang="en-US" b="1" dirty="0" smtClean="0"/>
            </a:br>
            <a:endParaRPr lang="en-US" b="1" dirty="0"/>
          </a:p>
        </p:txBody>
      </p:sp>
      <p:sp>
        <p:nvSpPr>
          <p:cNvPr id="3" name="Subtitle 2"/>
          <p:cNvSpPr>
            <a:spLocks noGrp="1"/>
          </p:cNvSpPr>
          <p:nvPr>
            <p:ph type="subTitle" idx="1"/>
          </p:nvPr>
        </p:nvSpPr>
        <p:spPr>
          <a:xfrm>
            <a:off x="0" y="6088559"/>
            <a:ext cx="6400800" cy="769441"/>
          </a:xfrm>
        </p:spPr>
        <p:txBody>
          <a:bodyPr>
            <a:spAutoFit/>
          </a:bodyPr>
          <a:lstStyle/>
          <a:p>
            <a:pPr algn="l"/>
            <a:r>
              <a:rPr lang="en-US" sz="2000" dirty="0" smtClean="0">
                <a:solidFill>
                  <a:schemeClr val="tx1"/>
                </a:solidFill>
              </a:rPr>
              <a:t>14</a:t>
            </a:r>
            <a:r>
              <a:rPr lang="en-US" sz="2000" baseline="30000" dirty="0" smtClean="0">
                <a:solidFill>
                  <a:schemeClr val="tx1"/>
                </a:solidFill>
              </a:rPr>
              <a:t>th</a:t>
            </a:r>
            <a:r>
              <a:rPr lang="en-US" sz="2000" dirty="0" smtClean="0">
                <a:solidFill>
                  <a:schemeClr val="tx1"/>
                </a:solidFill>
              </a:rPr>
              <a:t> - 16</a:t>
            </a:r>
            <a:r>
              <a:rPr lang="en-US" sz="2000" baseline="30000" dirty="0" smtClean="0">
                <a:solidFill>
                  <a:schemeClr val="tx1"/>
                </a:solidFill>
              </a:rPr>
              <a:t>th</a:t>
            </a:r>
            <a:r>
              <a:rPr lang="en-US" sz="2000" dirty="0" smtClean="0">
                <a:solidFill>
                  <a:schemeClr val="tx1"/>
                </a:solidFill>
              </a:rPr>
              <a:t> May 2014</a:t>
            </a:r>
          </a:p>
          <a:p>
            <a:pPr algn="l"/>
            <a:r>
              <a:rPr lang="en-US" sz="2000" dirty="0" smtClean="0">
                <a:solidFill>
                  <a:schemeClr val="tx1"/>
                </a:solidFill>
              </a:rPr>
              <a:t>Osaka, Japan</a:t>
            </a:r>
            <a:endParaRPr lang="en-US" sz="20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8229600" cy="609600"/>
          </a:xfrm>
          <a:prstGeom prst="rect">
            <a:avLst/>
          </a:prstGeom>
          <a:solidFill>
            <a:srgbClr val="0066FF"/>
          </a:solidFill>
        </p:spPr>
        <p:txBody>
          <a:bodyPr vert="horz" lIns="91440" tIns="45720" rIns="91440" bIns="45720" rtlCol="0" anchor="ctr">
            <a:normAutofit fontScale="90000" lnSpcReduction="20000"/>
          </a:bodyPr>
          <a:lstStyle/>
          <a:p>
            <a:pPr lvl="0">
              <a:spcBef>
                <a:spcPct val="0"/>
              </a:spcBef>
            </a:pPr>
            <a:r>
              <a:rPr lang="en-US" sz="4400" dirty="0" smtClean="0">
                <a:solidFill>
                  <a:sysClr val="window" lastClr="FFFFFF"/>
                </a:solidFill>
                <a:latin typeface="Calibri"/>
                <a:ea typeface="+mj-ea"/>
                <a:cs typeface="+mj-cs"/>
              </a:rPr>
              <a:t>Storage and Berth Required</a:t>
            </a:r>
            <a:endParaRPr kumimoji="0" lang="en-US" sz="4400" b="0" i="0" u="none" strike="noStrike" kern="1200" cap="none" spc="0" normalizeH="0" baseline="0" noProof="0" dirty="0">
              <a:ln>
                <a:noFill/>
              </a:ln>
              <a:solidFill>
                <a:sysClr val="window" lastClr="FFFFFF"/>
              </a:solidFill>
              <a:effectLst/>
              <a:uLnTx/>
              <a:uFillTx/>
              <a:latin typeface="Calibri"/>
              <a:ea typeface="+mj-ea"/>
              <a:cs typeface="+mj-cs"/>
            </a:endParaRPr>
          </a:p>
        </p:txBody>
      </p:sp>
      <p:graphicFrame>
        <p:nvGraphicFramePr>
          <p:cNvPr id="6" name="Table 5"/>
          <p:cNvGraphicFramePr>
            <a:graphicFrameLocks noGrp="1"/>
          </p:cNvGraphicFramePr>
          <p:nvPr/>
        </p:nvGraphicFramePr>
        <p:xfrm>
          <a:off x="76201" y="3810000"/>
          <a:ext cx="4495798" cy="1874939"/>
        </p:xfrm>
        <a:graphic>
          <a:graphicData uri="http://schemas.openxmlformats.org/drawingml/2006/table">
            <a:tbl>
              <a:tblPr firstRow="1" firstCol="1" bandRow="1">
                <a:tableStyleId>{00A15C55-8517-42AA-B614-E9B94910E393}</a:tableStyleId>
              </a:tblPr>
              <a:tblGrid>
                <a:gridCol w="1523344"/>
                <a:gridCol w="753402"/>
                <a:gridCol w="739684"/>
                <a:gridCol w="739684"/>
                <a:gridCol w="739684"/>
              </a:tblGrid>
              <a:tr h="374486">
                <a:tc>
                  <a:txBody>
                    <a:bodyPr/>
                    <a:lstStyle/>
                    <a:p>
                      <a:pPr>
                        <a:lnSpc>
                          <a:spcPct val="115000"/>
                        </a:lnSpc>
                        <a:spcAft>
                          <a:spcPts val="0"/>
                        </a:spcAft>
                      </a:pPr>
                      <a:r>
                        <a:rPr lang="en-US" sz="1200" dirty="0"/>
                        <a:t> </a:t>
                      </a:r>
                      <a:endParaRPr lang="en-US" sz="2000" dirty="0">
                        <a:latin typeface="Calibri"/>
                        <a:ea typeface="Calibri"/>
                        <a:cs typeface="Times New Roman"/>
                      </a:endParaRPr>
                    </a:p>
                  </a:txBody>
                  <a:tcPr marL="68580" marR="68580" marT="0" marB="0" anchor="b"/>
                </a:tc>
                <a:tc>
                  <a:txBody>
                    <a:bodyPr/>
                    <a:lstStyle/>
                    <a:p>
                      <a:pPr algn="r">
                        <a:lnSpc>
                          <a:spcPct val="115000"/>
                        </a:lnSpc>
                        <a:spcAft>
                          <a:spcPts val="0"/>
                        </a:spcAft>
                      </a:pPr>
                      <a:r>
                        <a:rPr lang="en-US" sz="1200"/>
                        <a:t>0.1 mtpa</a:t>
                      </a:r>
                      <a:endParaRPr lang="en-US" sz="2000">
                        <a:latin typeface="Calibri"/>
                        <a:ea typeface="Calibri"/>
                        <a:cs typeface="Times New Roman"/>
                      </a:endParaRPr>
                    </a:p>
                  </a:txBody>
                  <a:tcPr marL="68580" marR="68580" marT="0" marB="0" anchor="b"/>
                </a:tc>
                <a:tc>
                  <a:txBody>
                    <a:bodyPr/>
                    <a:lstStyle/>
                    <a:p>
                      <a:pPr algn="r">
                        <a:lnSpc>
                          <a:spcPct val="115000"/>
                        </a:lnSpc>
                        <a:spcAft>
                          <a:spcPts val="0"/>
                        </a:spcAft>
                      </a:pPr>
                      <a:r>
                        <a:rPr lang="en-US" sz="1200" dirty="0"/>
                        <a:t>0.3 mtpa</a:t>
                      </a:r>
                      <a:endParaRPr lang="en-US" sz="2000" dirty="0">
                        <a:latin typeface="Calibri"/>
                        <a:ea typeface="Calibri"/>
                        <a:cs typeface="Times New Roman"/>
                      </a:endParaRPr>
                    </a:p>
                  </a:txBody>
                  <a:tcPr marL="68580" marR="68580" marT="0" marB="0" anchor="b"/>
                </a:tc>
                <a:tc>
                  <a:txBody>
                    <a:bodyPr/>
                    <a:lstStyle/>
                    <a:p>
                      <a:pPr algn="r">
                        <a:lnSpc>
                          <a:spcPct val="115000"/>
                        </a:lnSpc>
                        <a:spcAft>
                          <a:spcPts val="0"/>
                        </a:spcAft>
                      </a:pPr>
                      <a:r>
                        <a:rPr lang="en-US" sz="1200" dirty="0"/>
                        <a:t>0.5 mtpa</a:t>
                      </a:r>
                      <a:endParaRPr lang="en-US" sz="2000" dirty="0">
                        <a:latin typeface="Calibri"/>
                        <a:ea typeface="Calibri"/>
                        <a:cs typeface="Times New Roman"/>
                      </a:endParaRPr>
                    </a:p>
                  </a:txBody>
                  <a:tcPr marL="68580" marR="68580" marT="0" marB="0" anchor="b"/>
                </a:tc>
                <a:tc>
                  <a:txBody>
                    <a:bodyPr/>
                    <a:lstStyle/>
                    <a:p>
                      <a:pPr algn="r">
                        <a:lnSpc>
                          <a:spcPct val="115000"/>
                        </a:lnSpc>
                        <a:spcAft>
                          <a:spcPts val="0"/>
                        </a:spcAft>
                      </a:pPr>
                      <a:r>
                        <a:rPr lang="en-US" sz="1200"/>
                        <a:t>1.0 mtpa</a:t>
                      </a:r>
                      <a:endParaRPr lang="en-US" sz="2000">
                        <a:latin typeface="Calibri"/>
                        <a:ea typeface="Calibri"/>
                        <a:cs typeface="Times New Roman"/>
                      </a:endParaRPr>
                    </a:p>
                  </a:txBody>
                  <a:tcPr marL="68580" marR="68580" marT="0" marB="0" anchor="b"/>
                </a:tc>
              </a:tr>
              <a:tr h="374486">
                <a:tc>
                  <a:txBody>
                    <a:bodyPr/>
                    <a:lstStyle/>
                    <a:p>
                      <a:pPr>
                        <a:lnSpc>
                          <a:spcPct val="115000"/>
                        </a:lnSpc>
                        <a:spcAft>
                          <a:spcPts val="0"/>
                        </a:spcAft>
                      </a:pPr>
                      <a:r>
                        <a:rPr lang="en-US" sz="1200" dirty="0" smtClean="0"/>
                        <a:t>Berths </a:t>
                      </a:r>
                      <a:r>
                        <a:rPr lang="en-US" sz="1200" dirty="0"/>
                        <a:t>[#]</a:t>
                      </a:r>
                      <a:endParaRPr lang="en-US" sz="2000" dirty="0">
                        <a:latin typeface="Calibri"/>
                        <a:ea typeface="Calibri"/>
                        <a:cs typeface="Times New Roman"/>
                      </a:endParaRPr>
                    </a:p>
                  </a:txBody>
                  <a:tcPr marL="68580" marR="68580" marT="0" marB="0" anchor="b"/>
                </a:tc>
                <a:tc>
                  <a:txBody>
                    <a:bodyPr/>
                    <a:lstStyle/>
                    <a:p>
                      <a:pPr algn="r">
                        <a:lnSpc>
                          <a:spcPct val="115000"/>
                        </a:lnSpc>
                        <a:spcAft>
                          <a:spcPts val="0"/>
                        </a:spcAft>
                      </a:pPr>
                      <a:r>
                        <a:rPr lang="en-US" sz="1200" dirty="0"/>
                        <a:t>1</a:t>
                      </a:r>
                      <a:endParaRPr lang="en-US" sz="2000" dirty="0">
                        <a:latin typeface="Calibri"/>
                        <a:ea typeface="Calibri"/>
                        <a:cs typeface="Times New Roman"/>
                      </a:endParaRPr>
                    </a:p>
                  </a:txBody>
                  <a:tcPr marL="68580" marR="68580" marT="0" marB="0" anchor="b"/>
                </a:tc>
                <a:tc>
                  <a:txBody>
                    <a:bodyPr/>
                    <a:lstStyle/>
                    <a:p>
                      <a:pPr algn="r">
                        <a:lnSpc>
                          <a:spcPct val="115000"/>
                        </a:lnSpc>
                        <a:spcAft>
                          <a:spcPts val="0"/>
                        </a:spcAft>
                      </a:pPr>
                      <a:r>
                        <a:rPr lang="en-US" sz="1200"/>
                        <a:t>1</a:t>
                      </a:r>
                      <a:endParaRPr lang="en-US" sz="2000">
                        <a:latin typeface="Calibri"/>
                        <a:ea typeface="Calibri"/>
                        <a:cs typeface="Times New Roman"/>
                      </a:endParaRPr>
                    </a:p>
                  </a:txBody>
                  <a:tcPr marL="68580" marR="68580" marT="0" marB="0" anchor="b"/>
                </a:tc>
                <a:tc>
                  <a:txBody>
                    <a:bodyPr/>
                    <a:lstStyle/>
                    <a:p>
                      <a:pPr algn="r">
                        <a:lnSpc>
                          <a:spcPct val="115000"/>
                        </a:lnSpc>
                        <a:spcAft>
                          <a:spcPts val="0"/>
                        </a:spcAft>
                      </a:pPr>
                      <a:r>
                        <a:rPr lang="en-US" sz="1200"/>
                        <a:t>1</a:t>
                      </a:r>
                      <a:endParaRPr lang="en-US" sz="2000">
                        <a:latin typeface="Calibri"/>
                        <a:ea typeface="Calibri"/>
                        <a:cs typeface="Times New Roman"/>
                      </a:endParaRPr>
                    </a:p>
                  </a:txBody>
                  <a:tcPr marL="68580" marR="68580" marT="0" marB="0" anchor="b"/>
                </a:tc>
                <a:tc>
                  <a:txBody>
                    <a:bodyPr/>
                    <a:lstStyle/>
                    <a:p>
                      <a:pPr algn="r">
                        <a:lnSpc>
                          <a:spcPct val="115000"/>
                        </a:lnSpc>
                        <a:spcAft>
                          <a:spcPts val="0"/>
                        </a:spcAft>
                      </a:pPr>
                      <a:r>
                        <a:rPr lang="en-US" sz="1200"/>
                        <a:t>1</a:t>
                      </a:r>
                      <a:endParaRPr lang="en-US" sz="2000">
                        <a:latin typeface="Calibri"/>
                        <a:ea typeface="Calibri"/>
                        <a:cs typeface="Times New Roman"/>
                      </a:endParaRPr>
                    </a:p>
                  </a:txBody>
                  <a:tcPr marL="68580" marR="68580" marT="0" marB="0" anchor="b"/>
                </a:tc>
              </a:tr>
              <a:tr h="374486">
                <a:tc>
                  <a:txBody>
                    <a:bodyPr/>
                    <a:lstStyle/>
                    <a:p>
                      <a:pPr>
                        <a:lnSpc>
                          <a:spcPct val="115000"/>
                        </a:lnSpc>
                        <a:spcAft>
                          <a:spcPts val="0"/>
                        </a:spcAft>
                      </a:pPr>
                      <a:r>
                        <a:rPr lang="en-US" sz="1200" dirty="0" smtClean="0"/>
                        <a:t>Liftings [#/yr]</a:t>
                      </a:r>
                      <a:endParaRPr lang="en-US" sz="2000" dirty="0">
                        <a:latin typeface="Calibri"/>
                        <a:ea typeface="Calibri"/>
                        <a:cs typeface="Times New Roman"/>
                      </a:endParaRPr>
                    </a:p>
                  </a:txBody>
                  <a:tcPr marL="68580" marR="68580" marT="0" marB="0" anchor="b"/>
                </a:tc>
                <a:tc>
                  <a:txBody>
                    <a:bodyPr/>
                    <a:lstStyle/>
                    <a:p>
                      <a:pPr algn="r">
                        <a:lnSpc>
                          <a:spcPct val="115000"/>
                        </a:lnSpc>
                        <a:spcAft>
                          <a:spcPts val="0"/>
                        </a:spcAft>
                      </a:pPr>
                      <a:r>
                        <a:rPr lang="en-US" sz="1200" dirty="0"/>
                        <a:t>22</a:t>
                      </a:r>
                      <a:endParaRPr lang="en-US" sz="2000" dirty="0">
                        <a:latin typeface="Calibri"/>
                        <a:ea typeface="Calibri"/>
                        <a:cs typeface="Times New Roman"/>
                      </a:endParaRPr>
                    </a:p>
                  </a:txBody>
                  <a:tcPr marL="68580" marR="68580" marT="0" marB="0" anchor="b"/>
                </a:tc>
                <a:tc>
                  <a:txBody>
                    <a:bodyPr/>
                    <a:lstStyle/>
                    <a:p>
                      <a:pPr algn="r">
                        <a:lnSpc>
                          <a:spcPct val="115000"/>
                        </a:lnSpc>
                        <a:spcAft>
                          <a:spcPts val="0"/>
                        </a:spcAft>
                      </a:pPr>
                      <a:r>
                        <a:rPr lang="en-US" sz="1200" dirty="0"/>
                        <a:t>67</a:t>
                      </a:r>
                      <a:endParaRPr lang="en-US" sz="2000" dirty="0">
                        <a:latin typeface="Calibri"/>
                        <a:ea typeface="Calibri"/>
                        <a:cs typeface="Times New Roman"/>
                      </a:endParaRPr>
                    </a:p>
                  </a:txBody>
                  <a:tcPr marL="68580" marR="68580" marT="0" marB="0" anchor="b"/>
                </a:tc>
                <a:tc>
                  <a:txBody>
                    <a:bodyPr/>
                    <a:lstStyle/>
                    <a:p>
                      <a:pPr algn="r">
                        <a:lnSpc>
                          <a:spcPct val="115000"/>
                        </a:lnSpc>
                        <a:spcAft>
                          <a:spcPts val="0"/>
                        </a:spcAft>
                      </a:pPr>
                      <a:r>
                        <a:rPr lang="en-US" sz="1200" dirty="0"/>
                        <a:t>112</a:t>
                      </a:r>
                      <a:endParaRPr lang="en-US" sz="2000" dirty="0">
                        <a:latin typeface="Calibri"/>
                        <a:ea typeface="Calibri"/>
                        <a:cs typeface="Times New Roman"/>
                      </a:endParaRPr>
                    </a:p>
                  </a:txBody>
                  <a:tcPr marL="68580" marR="68580" marT="0" marB="0" anchor="b"/>
                </a:tc>
                <a:tc>
                  <a:txBody>
                    <a:bodyPr/>
                    <a:lstStyle/>
                    <a:p>
                      <a:pPr algn="r">
                        <a:lnSpc>
                          <a:spcPct val="115000"/>
                        </a:lnSpc>
                        <a:spcAft>
                          <a:spcPts val="0"/>
                        </a:spcAft>
                      </a:pPr>
                      <a:r>
                        <a:rPr lang="en-US" sz="1200" dirty="0"/>
                        <a:t>224</a:t>
                      </a:r>
                      <a:endParaRPr lang="en-US" sz="2000" dirty="0">
                        <a:latin typeface="Calibri"/>
                        <a:ea typeface="Calibri"/>
                        <a:cs typeface="Times New Roman"/>
                      </a:endParaRPr>
                    </a:p>
                  </a:txBody>
                  <a:tcPr marL="68580" marR="68580" marT="0" marB="0" anchor="b"/>
                </a:tc>
              </a:tr>
              <a:tr h="330857">
                <a:tc>
                  <a:txBody>
                    <a:bodyPr/>
                    <a:lstStyle/>
                    <a:p>
                      <a:pPr>
                        <a:lnSpc>
                          <a:spcPct val="115000"/>
                        </a:lnSpc>
                        <a:spcAft>
                          <a:spcPts val="0"/>
                        </a:spcAft>
                      </a:pPr>
                      <a:r>
                        <a:rPr lang="en-US" sz="1200"/>
                        <a:t>Berth utilization [%]</a:t>
                      </a:r>
                      <a:endParaRPr lang="en-US" sz="2000">
                        <a:latin typeface="Calibri"/>
                        <a:ea typeface="Calibri"/>
                        <a:cs typeface="Times New Roman"/>
                      </a:endParaRPr>
                    </a:p>
                  </a:txBody>
                  <a:tcPr marL="68580" marR="68580" marT="0" marB="0" anchor="b"/>
                </a:tc>
                <a:tc>
                  <a:txBody>
                    <a:bodyPr/>
                    <a:lstStyle/>
                    <a:p>
                      <a:pPr algn="r">
                        <a:lnSpc>
                          <a:spcPct val="115000"/>
                        </a:lnSpc>
                        <a:spcAft>
                          <a:spcPts val="0"/>
                        </a:spcAft>
                      </a:pPr>
                      <a:r>
                        <a:rPr lang="en-US" sz="1200"/>
                        <a:t>6%</a:t>
                      </a:r>
                      <a:endParaRPr lang="en-US" sz="2000">
                        <a:latin typeface="Calibri"/>
                        <a:ea typeface="Calibri"/>
                        <a:cs typeface="Times New Roman"/>
                      </a:endParaRPr>
                    </a:p>
                  </a:txBody>
                  <a:tcPr marL="68580" marR="68580" marT="0" marB="0" anchor="b"/>
                </a:tc>
                <a:tc>
                  <a:txBody>
                    <a:bodyPr/>
                    <a:lstStyle/>
                    <a:p>
                      <a:pPr algn="r">
                        <a:lnSpc>
                          <a:spcPct val="115000"/>
                        </a:lnSpc>
                        <a:spcAft>
                          <a:spcPts val="0"/>
                        </a:spcAft>
                      </a:pPr>
                      <a:r>
                        <a:rPr lang="en-US" sz="1200" dirty="0"/>
                        <a:t>18%</a:t>
                      </a:r>
                      <a:endParaRPr lang="en-US" sz="2000" dirty="0">
                        <a:latin typeface="Calibri"/>
                        <a:ea typeface="Calibri"/>
                        <a:cs typeface="Times New Roman"/>
                      </a:endParaRPr>
                    </a:p>
                  </a:txBody>
                  <a:tcPr marL="68580" marR="68580" marT="0" marB="0" anchor="b"/>
                </a:tc>
                <a:tc>
                  <a:txBody>
                    <a:bodyPr/>
                    <a:lstStyle/>
                    <a:p>
                      <a:pPr algn="r">
                        <a:lnSpc>
                          <a:spcPct val="115000"/>
                        </a:lnSpc>
                        <a:spcAft>
                          <a:spcPts val="0"/>
                        </a:spcAft>
                      </a:pPr>
                      <a:r>
                        <a:rPr lang="en-US" sz="1200" dirty="0"/>
                        <a:t>31%</a:t>
                      </a:r>
                      <a:endParaRPr lang="en-US" sz="2000" dirty="0">
                        <a:latin typeface="Calibri"/>
                        <a:ea typeface="Calibri"/>
                        <a:cs typeface="Times New Roman"/>
                      </a:endParaRPr>
                    </a:p>
                  </a:txBody>
                  <a:tcPr marL="68580" marR="68580" marT="0" marB="0" anchor="b"/>
                </a:tc>
                <a:tc>
                  <a:txBody>
                    <a:bodyPr/>
                    <a:lstStyle/>
                    <a:p>
                      <a:pPr algn="r">
                        <a:lnSpc>
                          <a:spcPct val="115000"/>
                        </a:lnSpc>
                        <a:spcAft>
                          <a:spcPts val="0"/>
                        </a:spcAft>
                      </a:pPr>
                      <a:r>
                        <a:rPr lang="en-US" sz="1200"/>
                        <a:t>62%</a:t>
                      </a:r>
                      <a:endParaRPr lang="en-US" sz="2000">
                        <a:latin typeface="Calibri"/>
                        <a:ea typeface="Calibri"/>
                        <a:cs typeface="Times New Roman"/>
                      </a:endParaRPr>
                    </a:p>
                  </a:txBody>
                  <a:tcPr marL="68580" marR="68580" marT="0" marB="0" anchor="b"/>
                </a:tc>
              </a:tr>
              <a:tr h="374486">
                <a:tc>
                  <a:txBody>
                    <a:bodyPr/>
                    <a:lstStyle/>
                    <a:p>
                      <a:pPr>
                        <a:lnSpc>
                          <a:spcPct val="115000"/>
                        </a:lnSpc>
                        <a:spcAft>
                          <a:spcPts val="0"/>
                        </a:spcAft>
                      </a:pPr>
                      <a:r>
                        <a:rPr lang="en-US" sz="1200"/>
                        <a:t>Required tank size [m3]</a:t>
                      </a:r>
                      <a:endParaRPr lang="en-US" sz="2000">
                        <a:latin typeface="Calibri"/>
                        <a:ea typeface="Calibri"/>
                        <a:cs typeface="Times New Roman"/>
                      </a:endParaRPr>
                    </a:p>
                  </a:txBody>
                  <a:tcPr marL="68580" marR="68580" marT="0" marB="0" anchor="b"/>
                </a:tc>
                <a:tc>
                  <a:txBody>
                    <a:bodyPr/>
                    <a:lstStyle/>
                    <a:p>
                      <a:pPr algn="r">
                        <a:lnSpc>
                          <a:spcPct val="115000"/>
                        </a:lnSpc>
                        <a:spcAft>
                          <a:spcPts val="0"/>
                        </a:spcAft>
                      </a:pPr>
                      <a:r>
                        <a:rPr lang="en-US" sz="1200"/>
                        <a:t>13,254</a:t>
                      </a:r>
                      <a:endParaRPr lang="en-US" sz="2000">
                        <a:latin typeface="Calibri"/>
                        <a:ea typeface="Calibri"/>
                        <a:cs typeface="Times New Roman"/>
                      </a:endParaRPr>
                    </a:p>
                  </a:txBody>
                  <a:tcPr marL="68580" marR="68580" marT="0" marB="0" anchor="b"/>
                </a:tc>
                <a:tc>
                  <a:txBody>
                    <a:bodyPr/>
                    <a:lstStyle/>
                    <a:p>
                      <a:pPr algn="r">
                        <a:lnSpc>
                          <a:spcPct val="115000"/>
                        </a:lnSpc>
                        <a:spcAft>
                          <a:spcPts val="0"/>
                        </a:spcAft>
                      </a:pPr>
                      <a:r>
                        <a:rPr lang="en-US" sz="1200" dirty="0"/>
                        <a:t>15,316</a:t>
                      </a:r>
                      <a:endParaRPr lang="en-US" sz="2000" dirty="0">
                        <a:latin typeface="Calibri"/>
                        <a:ea typeface="Calibri"/>
                        <a:cs typeface="Times New Roman"/>
                      </a:endParaRPr>
                    </a:p>
                  </a:txBody>
                  <a:tcPr marL="68580" marR="68580" marT="0" marB="0" anchor="b"/>
                </a:tc>
                <a:tc>
                  <a:txBody>
                    <a:bodyPr/>
                    <a:lstStyle/>
                    <a:p>
                      <a:pPr algn="r">
                        <a:lnSpc>
                          <a:spcPct val="115000"/>
                        </a:lnSpc>
                        <a:spcAft>
                          <a:spcPts val="0"/>
                        </a:spcAft>
                      </a:pPr>
                      <a:r>
                        <a:rPr lang="en-US" sz="1200" dirty="0"/>
                        <a:t>17,379</a:t>
                      </a:r>
                      <a:endParaRPr lang="en-US" sz="2000" dirty="0">
                        <a:latin typeface="Calibri"/>
                        <a:ea typeface="Calibri"/>
                        <a:cs typeface="Times New Roman"/>
                      </a:endParaRPr>
                    </a:p>
                  </a:txBody>
                  <a:tcPr marL="68580" marR="68580" marT="0" marB="0" anchor="b"/>
                </a:tc>
                <a:tc>
                  <a:txBody>
                    <a:bodyPr/>
                    <a:lstStyle/>
                    <a:p>
                      <a:pPr algn="r">
                        <a:lnSpc>
                          <a:spcPct val="115000"/>
                        </a:lnSpc>
                        <a:spcAft>
                          <a:spcPts val="0"/>
                        </a:spcAft>
                      </a:pPr>
                      <a:r>
                        <a:rPr lang="en-US" sz="1200" dirty="0"/>
                        <a:t>22,535</a:t>
                      </a:r>
                      <a:endParaRPr lang="en-US" sz="2000" dirty="0">
                        <a:latin typeface="Calibri"/>
                        <a:ea typeface="Calibri"/>
                        <a:cs typeface="Times New Roman"/>
                      </a:endParaRPr>
                    </a:p>
                  </a:txBody>
                  <a:tcPr marL="68580" marR="68580" marT="0" marB="0" anchor="b"/>
                </a:tc>
              </a:tr>
            </a:tbl>
          </a:graphicData>
        </a:graphic>
      </p:graphicFrame>
      <p:graphicFrame>
        <p:nvGraphicFramePr>
          <p:cNvPr id="8" name="Table 7"/>
          <p:cNvGraphicFramePr>
            <a:graphicFrameLocks noGrp="1"/>
          </p:cNvGraphicFramePr>
          <p:nvPr/>
        </p:nvGraphicFramePr>
        <p:xfrm>
          <a:off x="76201" y="1219200"/>
          <a:ext cx="4495800" cy="1848670"/>
        </p:xfrm>
        <a:graphic>
          <a:graphicData uri="http://schemas.openxmlformats.org/drawingml/2006/table">
            <a:tbl>
              <a:tblPr firstRow="1" firstCol="1" bandRow="1">
                <a:tableStyleId>{7DF18680-E054-41AD-8BC1-D1AEF772440D}</a:tableStyleId>
              </a:tblPr>
              <a:tblGrid>
                <a:gridCol w="1156062"/>
                <a:gridCol w="1044975"/>
                <a:gridCol w="764921"/>
                <a:gridCol w="764921"/>
                <a:gridCol w="764921"/>
              </a:tblGrid>
              <a:tr h="324556">
                <a:tc>
                  <a:txBody>
                    <a:bodyPr/>
                    <a:lstStyle/>
                    <a:p>
                      <a:pPr>
                        <a:lnSpc>
                          <a:spcPct val="115000"/>
                        </a:lnSpc>
                        <a:spcAft>
                          <a:spcPts val="0"/>
                        </a:spcAft>
                      </a:pPr>
                      <a:r>
                        <a:rPr lang="en-US" sz="1200" dirty="0"/>
                        <a:t> </a:t>
                      </a:r>
                      <a:endParaRPr lang="en-US" sz="1200" dirty="0">
                        <a:latin typeface="Calibri"/>
                        <a:ea typeface="Calibri"/>
                        <a:cs typeface="Times New Roman"/>
                      </a:endParaRPr>
                    </a:p>
                  </a:txBody>
                  <a:tcPr marL="68580" marR="68580" marT="0" marB="0" anchor="b"/>
                </a:tc>
                <a:tc>
                  <a:txBody>
                    <a:bodyPr/>
                    <a:lstStyle/>
                    <a:p>
                      <a:pPr algn="r">
                        <a:lnSpc>
                          <a:spcPct val="115000"/>
                        </a:lnSpc>
                        <a:spcAft>
                          <a:spcPts val="0"/>
                        </a:spcAft>
                      </a:pPr>
                      <a:r>
                        <a:rPr lang="en-US" sz="1200" dirty="0"/>
                        <a:t>0.05 mtpa</a:t>
                      </a:r>
                      <a:endParaRPr lang="en-US" sz="1200" dirty="0">
                        <a:latin typeface="Calibri"/>
                        <a:ea typeface="Calibri"/>
                        <a:cs typeface="Times New Roman"/>
                      </a:endParaRPr>
                    </a:p>
                  </a:txBody>
                  <a:tcPr marL="68580" marR="68580" marT="0" marB="0" anchor="b"/>
                </a:tc>
                <a:tc>
                  <a:txBody>
                    <a:bodyPr/>
                    <a:lstStyle/>
                    <a:p>
                      <a:pPr algn="r">
                        <a:lnSpc>
                          <a:spcPct val="115000"/>
                        </a:lnSpc>
                        <a:spcAft>
                          <a:spcPts val="0"/>
                        </a:spcAft>
                      </a:pPr>
                      <a:r>
                        <a:rPr lang="en-US" sz="1200"/>
                        <a:t>0.1 mtpa</a:t>
                      </a:r>
                      <a:endParaRPr lang="en-US" sz="1200">
                        <a:latin typeface="Calibri"/>
                        <a:ea typeface="Calibri"/>
                        <a:cs typeface="Times New Roman"/>
                      </a:endParaRPr>
                    </a:p>
                  </a:txBody>
                  <a:tcPr marL="68580" marR="68580" marT="0" marB="0" anchor="b"/>
                </a:tc>
                <a:tc>
                  <a:txBody>
                    <a:bodyPr/>
                    <a:lstStyle/>
                    <a:p>
                      <a:pPr algn="r">
                        <a:lnSpc>
                          <a:spcPct val="115000"/>
                        </a:lnSpc>
                        <a:spcAft>
                          <a:spcPts val="0"/>
                        </a:spcAft>
                      </a:pPr>
                      <a:r>
                        <a:rPr lang="en-US" sz="1200" dirty="0"/>
                        <a:t>0.3 mtpa</a:t>
                      </a:r>
                      <a:endParaRPr lang="en-US" sz="1200" dirty="0">
                        <a:latin typeface="Calibri"/>
                        <a:ea typeface="Calibri"/>
                        <a:cs typeface="Times New Roman"/>
                      </a:endParaRPr>
                    </a:p>
                  </a:txBody>
                  <a:tcPr marL="68580" marR="68580" marT="0" marB="0" anchor="b"/>
                </a:tc>
                <a:tc>
                  <a:txBody>
                    <a:bodyPr/>
                    <a:lstStyle/>
                    <a:p>
                      <a:pPr algn="r">
                        <a:lnSpc>
                          <a:spcPct val="115000"/>
                        </a:lnSpc>
                        <a:spcAft>
                          <a:spcPts val="0"/>
                        </a:spcAft>
                      </a:pPr>
                      <a:r>
                        <a:rPr lang="en-US" sz="1200"/>
                        <a:t>0.5 mtpa</a:t>
                      </a:r>
                      <a:endParaRPr lang="en-US" sz="1200">
                        <a:latin typeface="Calibri"/>
                        <a:ea typeface="Calibri"/>
                        <a:cs typeface="Times New Roman"/>
                      </a:endParaRPr>
                    </a:p>
                  </a:txBody>
                  <a:tcPr marL="68580" marR="68580" marT="0" marB="0" anchor="b"/>
                </a:tc>
              </a:tr>
              <a:tr h="324556">
                <a:tc>
                  <a:txBody>
                    <a:bodyPr/>
                    <a:lstStyle/>
                    <a:p>
                      <a:pPr>
                        <a:lnSpc>
                          <a:spcPct val="115000"/>
                        </a:lnSpc>
                        <a:spcAft>
                          <a:spcPts val="0"/>
                        </a:spcAft>
                      </a:pPr>
                      <a:r>
                        <a:rPr lang="en-US" sz="1200" dirty="0" smtClean="0"/>
                        <a:t>Berths [#]</a:t>
                      </a:r>
                      <a:endParaRPr lang="en-US" sz="1200" dirty="0">
                        <a:latin typeface="Calibri"/>
                        <a:ea typeface="Calibri"/>
                        <a:cs typeface="Times New Roman"/>
                      </a:endParaRPr>
                    </a:p>
                  </a:txBody>
                  <a:tcPr marL="68580" marR="68580" marT="0" marB="0" anchor="b"/>
                </a:tc>
                <a:tc>
                  <a:txBody>
                    <a:bodyPr/>
                    <a:lstStyle/>
                    <a:p>
                      <a:pPr algn="r">
                        <a:lnSpc>
                          <a:spcPct val="115000"/>
                        </a:lnSpc>
                        <a:spcAft>
                          <a:spcPts val="0"/>
                        </a:spcAft>
                      </a:pPr>
                      <a:r>
                        <a:rPr lang="en-US" sz="1200" dirty="0"/>
                        <a:t>1</a:t>
                      </a:r>
                      <a:endParaRPr lang="en-US" sz="1200" dirty="0">
                        <a:latin typeface="Calibri"/>
                        <a:ea typeface="Calibri"/>
                        <a:cs typeface="Times New Roman"/>
                      </a:endParaRPr>
                    </a:p>
                  </a:txBody>
                  <a:tcPr marL="68580" marR="68580" marT="0" marB="0" anchor="b"/>
                </a:tc>
                <a:tc>
                  <a:txBody>
                    <a:bodyPr/>
                    <a:lstStyle/>
                    <a:p>
                      <a:pPr algn="r">
                        <a:lnSpc>
                          <a:spcPct val="115000"/>
                        </a:lnSpc>
                        <a:spcAft>
                          <a:spcPts val="0"/>
                        </a:spcAft>
                      </a:pPr>
                      <a:r>
                        <a:rPr lang="en-US" sz="1200" dirty="0"/>
                        <a:t>1</a:t>
                      </a:r>
                      <a:endParaRPr lang="en-US" sz="1200" dirty="0">
                        <a:latin typeface="Calibri"/>
                        <a:ea typeface="Calibri"/>
                        <a:cs typeface="Times New Roman"/>
                      </a:endParaRPr>
                    </a:p>
                  </a:txBody>
                  <a:tcPr marL="68580" marR="68580" marT="0" marB="0" anchor="b"/>
                </a:tc>
                <a:tc>
                  <a:txBody>
                    <a:bodyPr/>
                    <a:lstStyle/>
                    <a:p>
                      <a:pPr algn="r">
                        <a:lnSpc>
                          <a:spcPct val="115000"/>
                        </a:lnSpc>
                        <a:spcAft>
                          <a:spcPts val="0"/>
                        </a:spcAft>
                      </a:pPr>
                      <a:r>
                        <a:rPr lang="en-US" sz="1200" dirty="0"/>
                        <a:t>2</a:t>
                      </a:r>
                      <a:endParaRPr lang="en-US" sz="1200" dirty="0">
                        <a:latin typeface="Calibri"/>
                        <a:ea typeface="Calibri"/>
                        <a:cs typeface="Times New Roman"/>
                      </a:endParaRPr>
                    </a:p>
                  </a:txBody>
                  <a:tcPr marL="68580" marR="68580" marT="0" marB="0" anchor="b"/>
                </a:tc>
                <a:tc>
                  <a:txBody>
                    <a:bodyPr/>
                    <a:lstStyle/>
                    <a:p>
                      <a:pPr algn="r">
                        <a:lnSpc>
                          <a:spcPct val="115000"/>
                        </a:lnSpc>
                        <a:spcAft>
                          <a:spcPts val="0"/>
                        </a:spcAft>
                      </a:pPr>
                      <a:r>
                        <a:rPr lang="en-US" sz="1200"/>
                        <a:t>3</a:t>
                      </a:r>
                      <a:endParaRPr lang="en-US" sz="1200">
                        <a:latin typeface="Calibri"/>
                        <a:ea typeface="Calibri"/>
                        <a:cs typeface="Times New Roman"/>
                      </a:endParaRPr>
                    </a:p>
                  </a:txBody>
                  <a:tcPr marL="68580" marR="68580" marT="0" marB="0" anchor="b"/>
                </a:tc>
              </a:tr>
              <a:tr h="324556">
                <a:tc>
                  <a:txBody>
                    <a:bodyPr/>
                    <a:lstStyle/>
                    <a:p>
                      <a:pPr>
                        <a:lnSpc>
                          <a:spcPct val="115000"/>
                        </a:lnSpc>
                        <a:spcAft>
                          <a:spcPts val="0"/>
                        </a:spcAft>
                      </a:pPr>
                      <a:r>
                        <a:rPr lang="en-US" sz="1200" dirty="0" smtClean="0"/>
                        <a:t>Liftings [#/yr]</a:t>
                      </a:r>
                      <a:endParaRPr lang="en-US" sz="1200" dirty="0">
                        <a:latin typeface="Calibri"/>
                        <a:ea typeface="Calibri"/>
                        <a:cs typeface="Times New Roman"/>
                      </a:endParaRPr>
                    </a:p>
                  </a:txBody>
                  <a:tcPr marL="68580" marR="68580" marT="0" marB="0" anchor="b"/>
                </a:tc>
                <a:tc>
                  <a:txBody>
                    <a:bodyPr/>
                    <a:lstStyle/>
                    <a:p>
                      <a:pPr algn="r">
                        <a:lnSpc>
                          <a:spcPct val="115000"/>
                        </a:lnSpc>
                        <a:spcAft>
                          <a:spcPts val="0"/>
                        </a:spcAft>
                      </a:pPr>
                      <a:r>
                        <a:rPr lang="en-US" sz="1200" dirty="0"/>
                        <a:t>112</a:t>
                      </a:r>
                      <a:endParaRPr lang="en-US" sz="1200" dirty="0">
                        <a:latin typeface="Calibri"/>
                        <a:ea typeface="Calibri"/>
                        <a:cs typeface="Times New Roman"/>
                      </a:endParaRPr>
                    </a:p>
                  </a:txBody>
                  <a:tcPr marL="68580" marR="68580" marT="0" marB="0" anchor="b"/>
                </a:tc>
                <a:tc>
                  <a:txBody>
                    <a:bodyPr/>
                    <a:lstStyle/>
                    <a:p>
                      <a:pPr algn="r">
                        <a:lnSpc>
                          <a:spcPct val="115000"/>
                        </a:lnSpc>
                        <a:spcAft>
                          <a:spcPts val="0"/>
                        </a:spcAft>
                      </a:pPr>
                      <a:r>
                        <a:rPr lang="en-US" sz="1200"/>
                        <a:t>224</a:t>
                      </a:r>
                      <a:endParaRPr lang="en-US" sz="1200">
                        <a:latin typeface="Calibri"/>
                        <a:ea typeface="Calibri"/>
                        <a:cs typeface="Times New Roman"/>
                      </a:endParaRPr>
                    </a:p>
                  </a:txBody>
                  <a:tcPr marL="68580" marR="68580" marT="0" marB="0" anchor="b"/>
                </a:tc>
                <a:tc>
                  <a:txBody>
                    <a:bodyPr/>
                    <a:lstStyle/>
                    <a:p>
                      <a:pPr algn="r">
                        <a:lnSpc>
                          <a:spcPct val="115000"/>
                        </a:lnSpc>
                        <a:spcAft>
                          <a:spcPts val="0"/>
                        </a:spcAft>
                      </a:pPr>
                      <a:r>
                        <a:rPr lang="en-US" sz="1200" dirty="0"/>
                        <a:t>674</a:t>
                      </a:r>
                      <a:endParaRPr lang="en-US" sz="1200" dirty="0">
                        <a:latin typeface="Calibri"/>
                        <a:ea typeface="Calibri"/>
                        <a:cs typeface="Times New Roman"/>
                      </a:endParaRPr>
                    </a:p>
                  </a:txBody>
                  <a:tcPr marL="68580" marR="68580" marT="0" marB="0" anchor="b"/>
                </a:tc>
                <a:tc>
                  <a:txBody>
                    <a:bodyPr/>
                    <a:lstStyle/>
                    <a:p>
                      <a:pPr algn="r">
                        <a:lnSpc>
                          <a:spcPct val="115000"/>
                        </a:lnSpc>
                        <a:spcAft>
                          <a:spcPts val="0"/>
                        </a:spcAft>
                      </a:pPr>
                      <a:r>
                        <a:rPr lang="en-US" sz="1200"/>
                        <a:t>1123</a:t>
                      </a:r>
                      <a:endParaRPr lang="en-US" sz="1200">
                        <a:latin typeface="Calibri"/>
                        <a:ea typeface="Calibri"/>
                        <a:cs typeface="Times New Roman"/>
                      </a:endParaRPr>
                    </a:p>
                  </a:txBody>
                  <a:tcPr marL="68580" marR="68580" marT="0" marB="0" anchor="b"/>
                </a:tc>
              </a:tr>
              <a:tr h="324556">
                <a:tc>
                  <a:txBody>
                    <a:bodyPr/>
                    <a:lstStyle/>
                    <a:p>
                      <a:pPr>
                        <a:lnSpc>
                          <a:spcPct val="115000"/>
                        </a:lnSpc>
                        <a:spcAft>
                          <a:spcPts val="0"/>
                        </a:spcAft>
                      </a:pPr>
                      <a:r>
                        <a:rPr lang="en-US" sz="1200" dirty="0"/>
                        <a:t>Berth utilization [%]</a:t>
                      </a:r>
                      <a:endParaRPr lang="en-US" sz="1200" dirty="0">
                        <a:latin typeface="Calibri"/>
                        <a:ea typeface="Calibri"/>
                        <a:cs typeface="Times New Roman"/>
                      </a:endParaRPr>
                    </a:p>
                  </a:txBody>
                  <a:tcPr marL="68580" marR="68580" marT="0" marB="0" anchor="b"/>
                </a:tc>
                <a:tc>
                  <a:txBody>
                    <a:bodyPr/>
                    <a:lstStyle/>
                    <a:p>
                      <a:pPr algn="r">
                        <a:lnSpc>
                          <a:spcPct val="115000"/>
                        </a:lnSpc>
                        <a:spcAft>
                          <a:spcPts val="0"/>
                        </a:spcAft>
                      </a:pPr>
                      <a:r>
                        <a:rPr lang="en-US" sz="1200" dirty="0"/>
                        <a:t>15%</a:t>
                      </a:r>
                      <a:endParaRPr lang="en-US" sz="1200" dirty="0">
                        <a:latin typeface="Calibri"/>
                        <a:ea typeface="Calibri"/>
                        <a:cs typeface="Times New Roman"/>
                      </a:endParaRPr>
                    </a:p>
                  </a:txBody>
                  <a:tcPr marL="68580" marR="68580" marT="0" marB="0" anchor="b"/>
                </a:tc>
                <a:tc>
                  <a:txBody>
                    <a:bodyPr/>
                    <a:lstStyle/>
                    <a:p>
                      <a:pPr algn="r">
                        <a:lnSpc>
                          <a:spcPct val="115000"/>
                        </a:lnSpc>
                        <a:spcAft>
                          <a:spcPts val="0"/>
                        </a:spcAft>
                      </a:pPr>
                      <a:r>
                        <a:rPr lang="en-US" sz="1200"/>
                        <a:t>31%</a:t>
                      </a:r>
                      <a:endParaRPr lang="en-US" sz="1200">
                        <a:latin typeface="Calibri"/>
                        <a:ea typeface="Calibri"/>
                        <a:cs typeface="Times New Roman"/>
                      </a:endParaRPr>
                    </a:p>
                  </a:txBody>
                  <a:tcPr marL="68580" marR="68580" marT="0" marB="0" anchor="b"/>
                </a:tc>
                <a:tc>
                  <a:txBody>
                    <a:bodyPr/>
                    <a:lstStyle/>
                    <a:p>
                      <a:pPr algn="r">
                        <a:lnSpc>
                          <a:spcPct val="115000"/>
                        </a:lnSpc>
                        <a:spcAft>
                          <a:spcPts val="0"/>
                        </a:spcAft>
                      </a:pPr>
                      <a:r>
                        <a:rPr lang="en-US" sz="1200" dirty="0"/>
                        <a:t>46%</a:t>
                      </a:r>
                      <a:endParaRPr lang="en-US" sz="1200" dirty="0">
                        <a:latin typeface="Calibri"/>
                        <a:ea typeface="Calibri"/>
                        <a:cs typeface="Times New Roman"/>
                      </a:endParaRPr>
                    </a:p>
                  </a:txBody>
                  <a:tcPr marL="68580" marR="68580" marT="0" marB="0" anchor="b"/>
                </a:tc>
                <a:tc>
                  <a:txBody>
                    <a:bodyPr/>
                    <a:lstStyle/>
                    <a:p>
                      <a:pPr algn="r">
                        <a:lnSpc>
                          <a:spcPct val="115000"/>
                        </a:lnSpc>
                        <a:spcAft>
                          <a:spcPts val="0"/>
                        </a:spcAft>
                      </a:pPr>
                      <a:r>
                        <a:rPr lang="en-US" sz="1200" dirty="0"/>
                        <a:t>51%</a:t>
                      </a:r>
                      <a:endParaRPr lang="en-US" sz="1200" dirty="0">
                        <a:latin typeface="Calibri"/>
                        <a:ea typeface="Calibri"/>
                        <a:cs typeface="Times New Roman"/>
                      </a:endParaRPr>
                    </a:p>
                  </a:txBody>
                  <a:tcPr marL="68580" marR="68580" marT="0" marB="0" anchor="b"/>
                </a:tc>
              </a:tr>
              <a:tr h="454378">
                <a:tc>
                  <a:txBody>
                    <a:bodyPr/>
                    <a:lstStyle/>
                    <a:p>
                      <a:pPr>
                        <a:lnSpc>
                          <a:spcPct val="115000"/>
                        </a:lnSpc>
                        <a:spcAft>
                          <a:spcPts val="0"/>
                        </a:spcAft>
                      </a:pPr>
                      <a:r>
                        <a:rPr lang="en-US" sz="1200"/>
                        <a:t>Required tank size [m3]</a:t>
                      </a:r>
                      <a:endParaRPr lang="en-US" sz="1200">
                        <a:latin typeface="Calibri"/>
                        <a:ea typeface="Calibri"/>
                        <a:cs typeface="Times New Roman"/>
                      </a:endParaRPr>
                    </a:p>
                  </a:txBody>
                  <a:tcPr marL="68580" marR="68580" marT="0" marB="0" anchor="b"/>
                </a:tc>
                <a:tc>
                  <a:txBody>
                    <a:bodyPr/>
                    <a:lstStyle/>
                    <a:p>
                      <a:pPr algn="r">
                        <a:lnSpc>
                          <a:spcPct val="115000"/>
                        </a:lnSpc>
                        <a:spcAft>
                          <a:spcPts val="0"/>
                        </a:spcAft>
                      </a:pPr>
                      <a:r>
                        <a:rPr lang="en-US" sz="1200" dirty="0"/>
                        <a:t>2,820</a:t>
                      </a:r>
                      <a:endParaRPr lang="en-US" sz="1200" dirty="0">
                        <a:latin typeface="Calibri"/>
                        <a:ea typeface="Calibri"/>
                        <a:cs typeface="Times New Roman"/>
                      </a:endParaRPr>
                    </a:p>
                  </a:txBody>
                  <a:tcPr marL="68580" marR="68580" marT="0" marB="0" anchor="b"/>
                </a:tc>
                <a:tc>
                  <a:txBody>
                    <a:bodyPr/>
                    <a:lstStyle/>
                    <a:p>
                      <a:pPr algn="r">
                        <a:lnSpc>
                          <a:spcPct val="115000"/>
                        </a:lnSpc>
                        <a:spcAft>
                          <a:spcPts val="0"/>
                        </a:spcAft>
                      </a:pPr>
                      <a:r>
                        <a:rPr lang="en-US" sz="1200" dirty="0"/>
                        <a:t>3,419</a:t>
                      </a:r>
                      <a:endParaRPr lang="en-US" sz="1200" dirty="0">
                        <a:latin typeface="Calibri"/>
                        <a:ea typeface="Calibri"/>
                        <a:cs typeface="Times New Roman"/>
                      </a:endParaRPr>
                    </a:p>
                  </a:txBody>
                  <a:tcPr marL="68580" marR="68580" marT="0" marB="0" anchor="b"/>
                </a:tc>
                <a:tc>
                  <a:txBody>
                    <a:bodyPr/>
                    <a:lstStyle/>
                    <a:p>
                      <a:pPr algn="r">
                        <a:lnSpc>
                          <a:spcPct val="115000"/>
                        </a:lnSpc>
                        <a:spcAft>
                          <a:spcPts val="0"/>
                        </a:spcAft>
                      </a:pPr>
                      <a:r>
                        <a:rPr lang="en-US" sz="1200"/>
                        <a:t>5,812</a:t>
                      </a:r>
                      <a:endParaRPr lang="en-US" sz="1200">
                        <a:latin typeface="Calibri"/>
                        <a:ea typeface="Calibri"/>
                        <a:cs typeface="Times New Roman"/>
                      </a:endParaRPr>
                    </a:p>
                  </a:txBody>
                  <a:tcPr marL="68580" marR="68580" marT="0" marB="0" anchor="b"/>
                </a:tc>
                <a:tc>
                  <a:txBody>
                    <a:bodyPr/>
                    <a:lstStyle/>
                    <a:p>
                      <a:pPr algn="r">
                        <a:lnSpc>
                          <a:spcPct val="115000"/>
                        </a:lnSpc>
                        <a:spcAft>
                          <a:spcPts val="0"/>
                        </a:spcAft>
                      </a:pPr>
                      <a:r>
                        <a:rPr lang="en-US" sz="1200" dirty="0"/>
                        <a:t>8,205</a:t>
                      </a:r>
                      <a:endParaRPr lang="en-US" sz="1200" dirty="0">
                        <a:latin typeface="Calibri"/>
                        <a:ea typeface="Calibri"/>
                        <a:cs typeface="Times New Roman"/>
                      </a:endParaRPr>
                    </a:p>
                  </a:txBody>
                  <a:tcPr marL="68580" marR="68580" marT="0" marB="0" anchor="b"/>
                </a:tc>
              </a:tr>
            </a:tbl>
          </a:graphicData>
        </a:graphic>
      </p:graphicFrame>
      <p:sp>
        <p:nvSpPr>
          <p:cNvPr id="7" name="Rounded Rectangle 6"/>
          <p:cNvSpPr/>
          <p:nvPr/>
        </p:nvSpPr>
        <p:spPr>
          <a:xfrm>
            <a:off x="76200" y="787400"/>
            <a:ext cx="4500000" cy="360000"/>
          </a:xfrm>
          <a:prstGeom prst="roundRect">
            <a:avLst/>
          </a:prstGeom>
          <a:solidFill>
            <a:schemeClr val="accent5"/>
          </a:solidFill>
          <a:ln w="25400">
            <a:solidFill>
              <a:schemeClr val="accent5">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smtClean="0">
                <a:solidFill>
                  <a:schemeClr val="bg1"/>
                </a:solidFill>
              </a:rPr>
              <a:t>Carrier Size: 1,000 m3</a:t>
            </a:r>
            <a:endParaRPr lang="en-US" b="1" dirty="0">
              <a:solidFill>
                <a:schemeClr val="bg1"/>
              </a:solidFill>
            </a:endParaRPr>
          </a:p>
        </p:txBody>
      </p:sp>
      <p:sp>
        <p:nvSpPr>
          <p:cNvPr id="9" name="Rounded Rectangle 8"/>
          <p:cNvSpPr/>
          <p:nvPr/>
        </p:nvSpPr>
        <p:spPr>
          <a:xfrm>
            <a:off x="76200" y="3399200"/>
            <a:ext cx="4500000" cy="360000"/>
          </a:xfrm>
          <a:prstGeom prst="roundRect">
            <a:avLst/>
          </a:prstGeom>
          <a:solidFill>
            <a:schemeClr val="accent4">
              <a:alpha val="61000"/>
            </a:schemeClr>
          </a:solidFill>
          <a:ln w="28575">
            <a:solidFill>
              <a:schemeClr val="accent4"/>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smtClean="0">
                <a:solidFill>
                  <a:schemeClr val="bg1"/>
                </a:solidFill>
              </a:rPr>
              <a:t>Carrier Size 10,000 m3</a:t>
            </a:r>
            <a:endParaRPr lang="en-US" b="1" dirty="0">
              <a:solidFill>
                <a:schemeClr val="bg1"/>
              </a:solidFill>
            </a:endParaRPr>
          </a:p>
        </p:txBody>
      </p:sp>
      <p:graphicFrame>
        <p:nvGraphicFramePr>
          <p:cNvPr id="10" name="Chart 9"/>
          <p:cNvGraphicFramePr/>
          <p:nvPr/>
        </p:nvGraphicFramePr>
        <p:xfrm>
          <a:off x="4838700" y="914400"/>
          <a:ext cx="4068000" cy="25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p:nvPr/>
        </p:nvGraphicFramePr>
        <p:xfrm>
          <a:off x="4838700" y="3429000"/>
          <a:ext cx="4068000" cy="25200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31620" y="3009900"/>
          <a:ext cx="6080760" cy="838200"/>
        </p:xfrm>
        <a:graphic>
          <a:graphicData uri="http://schemas.openxmlformats.org/drawingml/2006/table">
            <a:tbl>
              <a:tblPr/>
              <a:tblGrid>
                <a:gridCol w="2026920"/>
                <a:gridCol w="2026920"/>
                <a:gridCol w="2026920"/>
              </a:tblGrid>
              <a:tr h="0">
                <a:tc>
                  <a:txBody>
                    <a:bodyPr/>
                    <a:lstStyle/>
                    <a:p>
                      <a:pPr>
                        <a:spcAft>
                          <a:spcPts val="0"/>
                        </a:spcAft>
                      </a:pPr>
                      <a:r>
                        <a:rPr lang="en-US" sz="1100" b="1" dirty="0">
                          <a:solidFill>
                            <a:srgbClr val="1F497D"/>
                          </a:solidFill>
                          <a:latin typeface="Calibri"/>
                          <a:ea typeface="Calibri"/>
                        </a:rPr>
                        <a:t>Plant</a:t>
                      </a:r>
                      <a:endParaRPr lang="en-US" sz="1100" dirty="0">
                        <a:latin typeface="Calibri"/>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b="1">
                          <a:solidFill>
                            <a:srgbClr val="1F497D"/>
                          </a:solidFill>
                          <a:latin typeface="Calibri"/>
                          <a:ea typeface="Calibri"/>
                        </a:rPr>
                        <a:t>Production</a:t>
                      </a:r>
                      <a:endParaRPr lang="en-US" sz="1100">
                        <a:latin typeface="Calibri"/>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b="1">
                          <a:solidFill>
                            <a:srgbClr val="1F497D"/>
                          </a:solidFill>
                          <a:latin typeface="Calibri"/>
                          <a:ea typeface="Calibri"/>
                        </a:rPr>
                        <a:t>LNG Storage</a:t>
                      </a:r>
                      <a:endParaRPr lang="en-US" sz="1100">
                        <a:latin typeface="Calibri"/>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en-US" sz="1100">
                          <a:solidFill>
                            <a:srgbClr val="1F497D"/>
                          </a:solidFill>
                          <a:latin typeface="Calibri"/>
                          <a:ea typeface="Calibri"/>
                        </a:rPr>
                        <a:t>Praxair LNG</a:t>
                      </a:r>
                      <a:endParaRPr lang="en-US" sz="1100">
                        <a:latin typeface="Calibri"/>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a:solidFill>
                            <a:srgbClr val="1F497D"/>
                          </a:solidFill>
                          <a:latin typeface="Calibri"/>
                          <a:ea typeface="Calibri"/>
                        </a:rPr>
                        <a:t>0.13 mtpa</a:t>
                      </a:r>
                      <a:endParaRPr lang="en-US" sz="1100">
                        <a:latin typeface="Calibri"/>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a:solidFill>
                            <a:srgbClr val="1F497D"/>
                          </a:solidFill>
                          <a:latin typeface="Calibri"/>
                          <a:ea typeface="Calibri"/>
                        </a:rPr>
                        <a:t>6,000 m3 (only truck loading)</a:t>
                      </a:r>
                      <a:endParaRPr lang="en-US" sz="1100">
                        <a:latin typeface="Calibri"/>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en-US" sz="1100">
                          <a:solidFill>
                            <a:srgbClr val="1F497D"/>
                          </a:solidFill>
                          <a:latin typeface="Calibri"/>
                          <a:ea typeface="Calibri"/>
                        </a:rPr>
                        <a:t>Ansai LNG</a:t>
                      </a:r>
                      <a:endParaRPr lang="en-US" sz="1100">
                        <a:latin typeface="Calibri"/>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a:solidFill>
                            <a:srgbClr val="1F497D"/>
                          </a:solidFill>
                          <a:latin typeface="Calibri"/>
                          <a:ea typeface="Calibri"/>
                        </a:rPr>
                        <a:t>0.40 mtpa</a:t>
                      </a:r>
                      <a:endParaRPr lang="en-US" sz="1100">
                        <a:latin typeface="Calibri"/>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a:solidFill>
                            <a:srgbClr val="1F497D"/>
                          </a:solidFill>
                          <a:latin typeface="Calibri"/>
                          <a:ea typeface="Calibri"/>
                        </a:rPr>
                        <a:t>30,000</a:t>
                      </a:r>
                      <a:endParaRPr lang="en-US" sz="1100">
                        <a:latin typeface="Calibri"/>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en-US" sz="1100">
                          <a:solidFill>
                            <a:srgbClr val="1F497D"/>
                          </a:solidFill>
                          <a:latin typeface="Calibri"/>
                          <a:ea typeface="Calibri"/>
                        </a:rPr>
                        <a:t>Ningxia Hanas LNG</a:t>
                      </a:r>
                      <a:endParaRPr lang="en-US" sz="1100">
                        <a:latin typeface="Calibri"/>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a:solidFill>
                            <a:srgbClr val="1F497D"/>
                          </a:solidFill>
                          <a:latin typeface="Calibri"/>
                          <a:ea typeface="Calibri"/>
                        </a:rPr>
                        <a:t>0.80 mtpa</a:t>
                      </a:r>
                      <a:endParaRPr lang="en-US" sz="1100">
                        <a:latin typeface="Calibri"/>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a:solidFill>
                            <a:srgbClr val="1F497D"/>
                          </a:solidFill>
                          <a:latin typeface="Calibri"/>
                          <a:ea typeface="Calibri"/>
                        </a:rPr>
                        <a:t>50,000</a:t>
                      </a:r>
                      <a:endParaRPr lang="en-US" sz="1100">
                        <a:latin typeface="Calibri"/>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gridSpan="3">
                  <a:txBody>
                    <a:bodyPr/>
                    <a:lstStyle/>
                    <a:p>
                      <a:pPr>
                        <a:spcAft>
                          <a:spcPts val="0"/>
                        </a:spcAft>
                      </a:pPr>
                      <a:r>
                        <a:rPr lang="en-US" sz="1100" dirty="0">
                          <a:solidFill>
                            <a:srgbClr val="1F497D"/>
                          </a:solidFill>
                          <a:latin typeface="Calibri"/>
                          <a:ea typeface="Calibri"/>
                        </a:rPr>
                        <a:t>Source: Gas Matters</a:t>
                      </a:r>
                      <a:endParaRPr lang="en-US" sz="1100" dirty="0">
                        <a:latin typeface="Calibri"/>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bl>
          </a:graphicData>
        </a:graphic>
      </p:graphicFrame>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8229600" cy="609600"/>
          </a:xfrm>
          <a:prstGeom prst="rect">
            <a:avLst/>
          </a:prstGeom>
          <a:solidFill>
            <a:srgbClr val="0066FF"/>
          </a:solidFill>
        </p:spPr>
        <p:txBody>
          <a:bodyPr vert="horz" lIns="91440" tIns="45720" rIns="91440" bIns="45720" rtlCol="0" anchor="ctr">
            <a:normAutofit fontScale="90000" lnSpcReduction="20000"/>
          </a:bodyPr>
          <a:lstStyle/>
          <a:p>
            <a:pPr lvl="0">
              <a:spcBef>
                <a:spcPct val="0"/>
              </a:spcBef>
            </a:pPr>
            <a:r>
              <a:rPr lang="en-US" sz="4400" dirty="0" smtClean="0">
                <a:solidFill>
                  <a:sysClr val="window" lastClr="FFFFFF"/>
                </a:solidFill>
                <a:latin typeface="Calibri"/>
                <a:ea typeface="+mj-ea"/>
                <a:cs typeface="+mj-cs"/>
              </a:rPr>
              <a:t>Conclusions and Further Work</a:t>
            </a:r>
            <a:endParaRPr kumimoji="0" lang="en-US" sz="4400" b="0" i="0" u="none" strike="noStrike" kern="1200" cap="none" spc="0" normalizeH="0" baseline="0" noProof="0" dirty="0">
              <a:ln>
                <a:noFill/>
              </a:ln>
              <a:solidFill>
                <a:sysClr val="window" lastClr="FFFFFF"/>
              </a:solidFill>
              <a:effectLst/>
              <a:uLnTx/>
              <a:uFillTx/>
              <a:latin typeface="Calibri"/>
              <a:ea typeface="+mj-ea"/>
              <a:cs typeface="+mj-cs"/>
            </a:endParaRPr>
          </a:p>
        </p:txBody>
      </p:sp>
      <p:sp>
        <p:nvSpPr>
          <p:cNvPr id="3" name="TextBox 2"/>
          <p:cNvSpPr txBox="1"/>
          <p:nvPr/>
        </p:nvSpPr>
        <p:spPr>
          <a:xfrm>
            <a:off x="88900" y="762000"/>
            <a:ext cx="8534400" cy="1397819"/>
          </a:xfrm>
          <a:prstGeom prst="rect">
            <a:avLst/>
          </a:prstGeom>
          <a:noFill/>
        </p:spPr>
        <p:txBody>
          <a:bodyPr wrap="square" lIns="0" tIns="0" rIns="0" bIns="0" rtlCol="0">
            <a:spAutoFit/>
          </a:bodyPr>
          <a:lstStyle/>
          <a:p>
            <a:pPr marL="177800" indent="-177800">
              <a:lnSpc>
                <a:spcPct val="150000"/>
              </a:lnSpc>
              <a:spcAft>
                <a:spcPts val="60"/>
              </a:spcAft>
              <a:buClr>
                <a:srgbClr val="00B050"/>
              </a:buClr>
              <a:buFont typeface="Wingdings"/>
              <a:buChar char="n"/>
            </a:pPr>
            <a:r>
              <a:rPr lang="en-US" sz="2000" dirty="0" smtClean="0"/>
              <a:t> The Small Scale LNG ``network’’ poses new logistics challenges </a:t>
            </a:r>
          </a:p>
          <a:p>
            <a:pPr marL="177800" indent="-177800">
              <a:lnSpc>
                <a:spcPct val="150000"/>
              </a:lnSpc>
              <a:spcAft>
                <a:spcPts val="60"/>
              </a:spcAft>
              <a:buClr>
                <a:srgbClr val="00B050"/>
              </a:buClr>
              <a:buFont typeface="Wingdings"/>
              <a:buChar char="n"/>
            </a:pPr>
            <a:r>
              <a:rPr lang="en-US" sz="2000" dirty="0" smtClean="0"/>
              <a:t> When SS LNG is added to an existing conventional LNG chain, a complex analysis is needed because of the interdependency and constraints</a:t>
            </a:r>
          </a:p>
        </p:txBody>
      </p:sp>
      <p:sp>
        <p:nvSpPr>
          <p:cNvPr id="4" name="TextBox 3"/>
          <p:cNvSpPr txBox="1"/>
          <p:nvPr/>
        </p:nvSpPr>
        <p:spPr>
          <a:xfrm>
            <a:off x="88900" y="4800600"/>
            <a:ext cx="8534400" cy="886076"/>
          </a:xfrm>
          <a:prstGeom prst="rect">
            <a:avLst/>
          </a:prstGeom>
          <a:noFill/>
        </p:spPr>
        <p:txBody>
          <a:bodyPr wrap="square" lIns="0" tIns="0" rIns="0" bIns="0" rtlCol="0">
            <a:spAutoFit/>
          </a:bodyPr>
          <a:lstStyle/>
          <a:p>
            <a:pPr marL="177800" indent="-177800">
              <a:lnSpc>
                <a:spcPct val="150000"/>
              </a:lnSpc>
              <a:spcAft>
                <a:spcPts val="60"/>
              </a:spcAft>
              <a:buClr>
                <a:srgbClr val="3333FF"/>
              </a:buClr>
              <a:buFont typeface="Wingdings"/>
              <a:buChar char="n"/>
            </a:pPr>
            <a:r>
              <a:rPr lang="en-US" sz="2000" dirty="0" smtClean="0"/>
              <a:t> What would be the results with trains/trucks? </a:t>
            </a:r>
          </a:p>
          <a:p>
            <a:pPr marL="177800" indent="-177800">
              <a:lnSpc>
                <a:spcPct val="150000"/>
              </a:lnSpc>
              <a:spcAft>
                <a:spcPts val="60"/>
              </a:spcAft>
              <a:buClr>
                <a:srgbClr val="3333FF"/>
              </a:buClr>
              <a:buFont typeface="Wingdings"/>
              <a:buChar char="n"/>
            </a:pPr>
            <a:r>
              <a:rPr lang="en-US" sz="2000" dirty="0" smtClean="0"/>
              <a:t> What when more distribution methods coexists? </a:t>
            </a:r>
          </a:p>
        </p:txBody>
      </p:sp>
      <p:sp>
        <p:nvSpPr>
          <p:cNvPr id="5" name="TextBox 4"/>
          <p:cNvSpPr txBox="1"/>
          <p:nvPr/>
        </p:nvSpPr>
        <p:spPr>
          <a:xfrm>
            <a:off x="88900" y="2451100"/>
            <a:ext cx="8534400" cy="1859483"/>
          </a:xfrm>
          <a:prstGeom prst="rect">
            <a:avLst/>
          </a:prstGeom>
          <a:noFill/>
        </p:spPr>
        <p:txBody>
          <a:bodyPr wrap="square" lIns="0" tIns="0" rIns="0" bIns="0" rtlCol="0">
            <a:spAutoFit/>
          </a:bodyPr>
          <a:lstStyle/>
          <a:p>
            <a:pPr marL="177800" indent="-177800">
              <a:lnSpc>
                <a:spcPct val="150000"/>
              </a:lnSpc>
              <a:spcAft>
                <a:spcPts val="60"/>
              </a:spcAft>
              <a:buClr>
                <a:srgbClr val="FFC000"/>
              </a:buClr>
              <a:buFont typeface="Wingdings"/>
              <a:buChar char="n"/>
            </a:pPr>
            <a:r>
              <a:rPr lang="en-US" sz="2000" dirty="0" smtClean="0"/>
              <a:t> High level analysis of the SS LNG chain. What is the window of economic viability?  </a:t>
            </a:r>
          </a:p>
          <a:p>
            <a:pPr marL="177800" indent="-177800">
              <a:lnSpc>
                <a:spcPct val="150000"/>
              </a:lnSpc>
              <a:spcAft>
                <a:spcPts val="60"/>
              </a:spcAft>
              <a:buClr>
                <a:srgbClr val="FFC000"/>
              </a:buClr>
              <a:buFont typeface="Wingdings"/>
              <a:buChar char="n"/>
            </a:pPr>
            <a:r>
              <a:rPr lang="en-US" sz="2000" dirty="0" smtClean="0"/>
              <a:t> Input on technical barriers: available storage/vessel sizing, compatibility of various elements along the chain (pressure, flanges, else?)</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the goal of logistics analysis?</a:t>
            </a:r>
            <a:endParaRPr lang="en-US" dirty="0"/>
          </a:p>
        </p:txBody>
      </p:sp>
      <p:sp>
        <p:nvSpPr>
          <p:cNvPr id="3" name="Content Placeholder 2"/>
          <p:cNvSpPr>
            <a:spLocks noGrp="1"/>
          </p:cNvSpPr>
          <p:nvPr>
            <p:ph idx="1"/>
          </p:nvPr>
        </p:nvSpPr>
        <p:spPr>
          <a:xfrm>
            <a:off x="228600" y="1066800"/>
            <a:ext cx="8229600" cy="4525963"/>
          </a:xfrm>
        </p:spPr>
        <p:txBody>
          <a:bodyPr>
            <a:normAutofit/>
          </a:bodyPr>
          <a:lstStyle/>
          <a:p>
            <a:r>
              <a:rPr lang="en-US" sz="2400" dirty="0" smtClean="0"/>
              <a:t>Permits the flow of (liquefied) gas through the chain/network whilst </a:t>
            </a:r>
            <a:r>
              <a:rPr lang="en-US" sz="2400" dirty="0" smtClean="0">
                <a:solidFill>
                  <a:srgbClr val="C00000"/>
                </a:solidFill>
              </a:rPr>
              <a:t>minimizing production downtime </a:t>
            </a:r>
            <a:r>
              <a:rPr lang="en-US" sz="2400" dirty="0" smtClean="0"/>
              <a:t>and </a:t>
            </a:r>
            <a:r>
              <a:rPr lang="en-US" sz="2400" dirty="0" smtClean="0">
                <a:solidFill>
                  <a:srgbClr val="C00000"/>
                </a:solidFill>
              </a:rPr>
              <a:t>ensuring timely deliveries </a:t>
            </a:r>
            <a:r>
              <a:rPr lang="en-US" sz="2400" dirty="0" smtClean="0"/>
              <a:t>with a fit-for-purpose transport fleet. </a:t>
            </a:r>
          </a:p>
          <a:p>
            <a:pPr>
              <a:buNone/>
            </a:pPr>
            <a:endParaRPr lang="en-US" sz="2400" dirty="0" smtClean="0"/>
          </a:p>
          <a:p>
            <a:pPr>
              <a:buNone/>
            </a:pPr>
            <a:endParaRPr lang="en-US" sz="2400" dirty="0" smtClean="0"/>
          </a:p>
          <a:p>
            <a:r>
              <a:rPr lang="en-US" sz="2400" dirty="0" smtClean="0"/>
              <a:t>Support projects by defining minimum </a:t>
            </a:r>
            <a:r>
              <a:rPr lang="en-US" sz="2400" dirty="0" smtClean="0">
                <a:solidFill>
                  <a:srgbClr val="C00000"/>
                </a:solidFill>
              </a:rPr>
              <a:t>CAPEX requirement </a:t>
            </a:r>
            <a:r>
              <a:rPr lang="en-US" sz="2400" dirty="0" smtClean="0"/>
              <a:t>for  design phase as LNG storage and loading facilities: </a:t>
            </a:r>
            <a:r>
              <a:rPr lang="en-MY" sz="2400" dirty="0" smtClean="0"/>
              <a:t>A thorough analysis of required storage and loading configuration, transport fleet and customer profile provides guidance on the specification of the export facilities that balances investment against expected supply network performance.</a:t>
            </a:r>
            <a:endParaRPr lang="en-US" sz="2400" dirty="0" smtClean="0"/>
          </a:p>
          <a:p>
            <a:pPr>
              <a:buNone/>
            </a:pPr>
            <a:endParaRPr lang="en-US" sz="2400" b="1" dirty="0">
              <a:solidFill>
                <a:srgbClr val="C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07" name="Straight Connector 1406"/>
          <p:cNvCxnSpPr/>
          <p:nvPr/>
        </p:nvCxnSpPr>
        <p:spPr>
          <a:xfrm flipV="1">
            <a:off x="2181455" y="4412682"/>
            <a:ext cx="4991319" cy="1"/>
          </a:xfrm>
          <a:prstGeom prst="line">
            <a:avLst/>
          </a:prstGeom>
          <a:ln w="57150">
            <a:solidFill>
              <a:schemeClr val="accent5"/>
            </a:solidFill>
            <a:prstDash val="solid"/>
          </a:ln>
        </p:spPr>
        <p:style>
          <a:lnRef idx="1">
            <a:schemeClr val="accent1"/>
          </a:lnRef>
          <a:fillRef idx="0">
            <a:schemeClr val="accent1"/>
          </a:fillRef>
          <a:effectRef idx="0">
            <a:schemeClr val="accent1"/>
          </a:effectRef>
          <a:fontRef idx="minor">
            <a:schemeClr val="tx1"/>
          </a:fontRef>
        </p:style>
      </p:cxnSp>
      <p:cxnSp>
        <p:nvCxnSpPr>
          <p:cNvPr id="1664" name="Straight Connector 1663"/>
          <p:cNvCxnSpPr/>
          <p:nvPr/>
        </p:nvCxnSpPr>
        <p:spPr>
          <a:xfrm>
            <a:off x="5724974" y="2838905"/>
            <a:ext cx="1752600" cy="0"/>
          </a:xfrm>
          <a:prstGeom prst="line">
            <a:avLst/>
          </a:prstGeom>
          <a:ln w="57150">
            <a:solidFill>
              <a:schemeClr val="accent3"/>
            </a:solidFill>
            <a:prstDash val="sysDot"/>
          </a:ln>
        </p:spPr>
        <p:style>
          <a:lnRef idx="1">
            <a:schemeClr val="accent1"/>
          </a:lnRef>
          <a:fillRef idx="0">
            <a:schemeClr val="accent1"/>
          </a:fillRef>
          <a:effectRef idx="0">
            <a:schemeClr val="accent1"/>
          </a:effectRef>
          <a:fontRef idx="minor">
            <a:schemeClr val="tx1"/>
          </a:fontRef>
        </p:style>
      </p:cxnSp>
      <p:pic>
        <p:nvPicPr>
          <p:cNvPr id="20" name="Picture 2"/>
          <p:cNvPicPr>
            <a:picLocks noChangeAspect="1" noChangeArrowheads="1"/>
          </p:cNvPicPr>
          <p:nvPr/>
        </p:nvPicPr>
        <p:blipFill>
          <a:blip r:embed="rId3" cstate="print"/>
          <a:srcRect/>
          <a:stretch>
            <a:fillRect/>
          </a:stretch>
        </p:blipFill>
        <p:spPr bwMode="auto">
          <a:xfrm>
            <a:off x="1029149" y="2229305"/>
            <a:ext cx="1536996" cy="923925"/>
          </a:xfrm>
          <a:prstGeom prst="rect">
            <a:avLst/>
          </a:prstGeom>
          <a:noFill/>
          <a:ln w="9525">
            <a:noFill/>
            <a:miter lim="800000"/>
            <a:headEnd/>
            <a:tailEnd/>
          </a:ln>
        </p:spPr>
      </p:pic>
      <p:cxnSp>
        <p:nvCxnSpPr>
          <p:cNvPr id="1653" name="Straight Connector 1652"/>
          <p:cNvCxnSpPr/>
          <p:nvPr/>
        </p:nvCxnSpPr>
        <p:spPr>
          <a:xfrm>
            <a:off x="4829624" y="4467680"/>
            <a:ext cx="2200275" cy="0"/>
          </a:xfrm>
          <a:prstGeom prst="line">
            <a:avLst/>
          </a:prstGeom>
          <a:ln w="57150">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1651" name="Straight Connector 1650"/>
          <p:cNvCxnSpPr/>
          <p:nvPr/>
        </p:nvCxnSpPr>
        <p:spPr>
          <a:xfrm>
            <a:off x="4991549" y="4349967"/>
            <a:ext cx="2114550" cy="0"/>
          </a:xfrm>
          <a:prstGeom prst="line">
            <a:avLst/>
          </a:prstGeom>
          <a:ln w="57150">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1647" name="Straight Connector 1646"/>
          <p:cNvCxnSpPr/>
          <p:nvPr/>
        </p:nvCxnSpPr>
        <p:spPr>
          <a:xfrm>
            <a:off x="2400749" y="2838905"/>
            <a:ext cx="3114675" cy="0"/>
          </a:xfrm>
          <a:prstGeom prst="line">
            <a:avLst/>
          </a:prstGeom>
          <a:ln w="57150">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1597" name="Straight Connector 1596"/>
          <p:cNvCxnSpPr/>
          <p:nvPr/>
        </p:nvCxnSpPr>
        <p:spPr>
          <a:xfrm>
            <a:off x="3124649" y="4130892"/>
            <a:ext cx="1504950" cy="0"/>
          </a:xfrm>
          <a:prstGeom prst="line">
            <a:avLst/>
          </a:prstGeom>
          <a:ln w="57150">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1487" name="Straight Connector 1486"/>
          <p:cNvCxnSpPr/>
          <p:nvPr/>
        </p:nvCxnSpPr>
        <p:spPr>
          <a:xfrm flipV="1">
            <a:off x="4658174" y="3134180"/>
            <a:ext cx="9525" cy="1085851"/>
          </a:xfrm>
          <a:prstGeom prst="line">
            <a:avLst/>
          </a:prstGeom>
          <a:ln w="57150">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1485" name="Straight Connector 1484"/>
          <p:cNvCxnSpPr/>
          <p:nvPr/>
        </p:nvCxnSpPr>
        <p:spPr>
          <a:xfrm>
            <a:off x="4639124" y="3134180"/>
            <a:ext cx="933450" cy="6112"/>
          </a:xfrm>
          <a:prstGeom prst="line">
            <a:avLst/>
          </a:prstGeom>
          <a:ln w="57150">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1400" name="Straight Connector 1399"/>
          <p:cNvCxnSpPr/>
          <p:nvPr/>
        </p:nvCxnSpPr>
        <p:spPr>
          <a:xfrm>
            <a:off x="2397574" y="2896055"/>
            <a:ext cx="471805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 name="Group 1455"/>
          <p:cNvGrpSpPr/>
          <p:nvPr/>
        </p:nvGrpSpPr>
        <p:grpSpPr>
          <a:xfrm>
            <a:off x="3405839" y="2410280"/>
            <a:ext cx="941186" cy="1017589"/>
            <a:chOff x="1387476" y="1349376"/>
            <a:chExt cx="1349375" cy="1458913"/>
          </a:xfrm>
        </p:grpSpPr>
        <p:sp>
          <p:nvSpPr>
            <p:cNvPr id="691" name="Freeform 237"/>
            <p:cNvSpPr>
              <a:spLocks/>
            </p:cNvSpPr>
            <p:nvPr/>
          </p:nvSpPr>
          <p:spPr bwMode="auto">
            <a:xfrm>
              <a:off x="1387476" y="1404939"/>
              <a:ext cx="1349375" cy="1403350"/>
            </a:xfrm>
            <a:custGeom>
              <a:avLst/>
              <a:gdLst/>
              <a:ahLst/>
              <a:cxnLst>
                <a:cxn ang="0">
                  <a:pos x="4" y="31"/>
                </a:cxn>
                <a:cxn ang="0">
                  <a:pos x="11" y="24"/>
                </a:cxn>
                <a:cxn ang="0">
                  <a:pos x="30" y="5"/>
                </a:cxn>
                <a:cxn ang="0">
                  <a:pos x="35" y="1"/>
                </a:cxn>
                <a:cxn ang="0">
                  <a:pos x="38" y="0"/>
                </a:cxn>
                <a:cxn ang="0">
                  <a:pos x="39" y="0"/>
                </a:cxn>
                <a:cxn ang="0">
                  <a:pos x="67" y="14"/>
                </a:cxn>
                <a:cxn ang="0">
                  <a:pos x="310" y="256"/>
                </a:cxn>
                <a:cxn ang="0">
                  <a:pos x="348" y="348"/>
                </a:cxn>
                <a:cxn ang="0">
                  <a:pos x="348" y="348"/>
                </a:cxn>
                <a:cxn ang="0">
                  <a:pos x="338" y="371"/>
                </a:cxn>
                <a:cxn ang="0">
                  <a:pos x="339" y="373"/>
                </a:cxn>
                <a:cxn ang="0">
                  <a:pos x="337" y="374"/>
                </a:cxn>
                <a:cxn ang="0">
                  <a:pos x="256" y="331"/>
                </a:cxn>
                <a:cxn ang="0">
                  <a:pos x="20" y="95"/>
                </a:cxn>
                <a:cxn ang="0">
                  <a:pos x="0" y="49"/>
                </a:cxn>
                <a:cxn ang="0">
                  <a:pos x="0" y="39"/>
                </a:cxn>
                <a:cxn ang="0">
                  <a:pos x="4" y="31"/>
                </a:cxn>
              </a:cxnLst>
              <a:rect l="0" t="0" r="r" b="b"/>
              <a:pathLst>
                <a:path w="360" h="374">
                  <a:moveTo>
                    <a:pt x="4" y="31"/>
                  </a:moveTo>
                  <a:cubicBezTo>
                    <a:pt x="5" y="30"/>
                    <a:pt x="8" y="27"/>
                    <a:pt x="11" y="24"/>
                  </a:cubicBezTo>
                  <a:cubicBezTo>
                    <a:pt x="30" y="5"/>
                    <a:pt x="30" y="5"/>
                    <a:pt x="30" y="5"/>
                  </a:cubicBezTo>
                  <a:cubicBezTo>
                    <a:pt x="35" y="1"/>
                    <a:pt x="35" y="1"/>
                    <a:pt x="35" y="1"/>
                  </a:cubicBezTo>
                  <a:cubicBezTo>
                    <a:pt x="38" y="0"/>
                    <a:pt x="38" y="0"/>
                    <a:pt x="38" y="0"/>
                  </a:cubicBezTo>
                  <a:cubicBezTo>
                    <a:pt x="39" y="0"/>
                    <a:pt x="39" y="0"/>
                    <a:pt x="39" y="0"/>
                  </a:cubicBezTo>
                  <a:cubicBezTo>
                    <a:pt x="45" y="0"/>
                    <a:pt x="56" y="3"/>
                    <a:pt x="67" y="14"/>
                  </a:cubicBezTo>
                  <a:cubicBezTo>
                    <a:pt x="67" y="14"/>
                    <a:pt x="266" y="213"/>
                    <a:pt x="310" y="256"/>
                  </a:cubicBezTo>
                  <a:cubicBezTo>
                    <a:pt x="340" y="287"/>
                    <a:pt x="360" y="336"/>
                    <a:pt x="348" y="348"/>
                  </a:cubicBezTo>
                  <a:cubicBezTo>
                    <a:pt x="348" y="348"/>
                    <a:pt x="348" y="348"/>
                    <a:pt x="348" y="348"/>
                  </a:cubicBezTo>
                  <a:cubicBezTo>
                    <a:pt x="340" y="357"/>
                    <a:pt x="338" y="367"/>
                    <a:pt x="338" y="371"/>
                  </a:cubicBezTo>
                  <a:cubicBezTo>
                    <a:pt x="338" y="371"/>
                    <a:pt x="338" y="371"/>
                    <a:pt x="339" y="373"/>
                  </a:cubicBezTo>
                  <a:cubicBezTo>
                    <a:pt x="339" y="374"/>
                    <a:pt x="338" y="374"/>
                    <a:pt x="337" y="374"/>
                  </a:cubicBezTo>
                  <a:cubicBezTo>
                    <a:pt x="319" y="372"/>
                    <a:pt x="282" y="357"/>
                    <a:pt x="256" y="331"/>
                  </a:cubicBezTo>
                  <a:cubicBezTo>
                    <a:pt x="20" y="95"/>
                    <a:pt x="20" y="95"/>
                    <a:pt x="20" y="95"/>
                  </a:cubicBezTo>
                  <a:cubicBezTo>
                    <a:pt x="6" y="81"/>
                    <a:pt x="0" y="65"/>
                    <a:pt x="0" y="49"/>
                  </a:cubicBezTo>
                  <a:cubicBezTo>
                    <a:pt x="0" y="39"/>
                    <a:pt x="0" y="39"/>
                    <a:pt x="0" y="39"/>
                  </a:cubicBezTo>
                  <a:cubicBezTo>
                    <a:pt x="0" y="37"/>
                    <a:pt x="1" y="34"/>
                    <a:pt x="4" y="31"/>
                  </a:cubicBezTo>
                  <a:close/>
                </a:path>
              </a:pathLst>
            </a:custGeom>
            <a:solidFill>
              <a:srgbClr val="DCDDDE"/>
            </a:solidFill>
            <a:ln w="19050"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692" name="Freeform 238"/>
            <p:cNvSpPr>
              <a:spLocks/>
            </p:cNvSpPr>
            <p:nvPr/>
          </p:nvSpPr>
          <p:spPr bwMode="auto">
            <a:xfrm>
              <a:off x="1387476" y="1404939"/>
              <a:ext cx="1349375" cy="1350963"/>
            </a:xfrm>
            <a:custGeom>
              <a:avLst/>
              <a:gdLst/>
              <a:ahLst/>
              <a:cxnLst>
                <a:cxn ang="0">
                  <a:pos x="348" y="348"/>
                </a:cxn>
                <a:cxn ang="0">
                  <a:pos x="310" y="256"/>
                </a:cxn>
                <a:cxn ang="0">
                  <a:pos x="67" y="14"/>
                </a:cxn>
                <a:cxn ang="0">
                  <a:pos x="39" y="0"/>
                </a:cxn>
                <a:cxn ang="0">
                  <a:pos x="31" y="4"/>
                </a:cxn>
                <a:cxn ang="0">
                  <a:pos x="18" y="17"/>
                </a:cxn>
                <a:cxn ang="0">
                  <a:pos x="4" y="31"/>
                </a:cxn>
                <a:cxn ang="0">
                  <a:pos x="0" y="39"/>
                </a:cxn>
                <a:cxn ang="0">
                  <a:pos x="14" y="67"/>
                </a:cxn>
                <a:cxn ang="0">
                  <a:pos x="256" y="310"/>
                </a:cxn>
                <a:cxn ang="0">
                  <a:pos x="348" y="348"/>
                </a:cxn>
              </a:cxnLst>
              <a:rect l="0" t="0" r="r" b="b"/>
              <a:pathLst>
                <a:path w="360" h="360">
                  <a:moveTo>
                    <a:pt x="348" y="348"/>
                  </a:moveTo>
                  <a:cubicBezTo>
                    <a:pt x="360" y="336"/>
                    <a:pt x="340" y="287"/>
                    <a:pt x="310" y="256"/>
                  </a:cubicBezTo>
                  <a:cubicBezTo>
                    <a:pt x="266" y="213"/>
                    <a:pt x="67" y="14"/>
                    <a:pt x="67" y="14"/>
                  </a:cubicBezTo>
                  <a:cubicBezTo>
                    <a:pt x="56" y="3"/>
                    <a:pt x="45" y="0"/>
                    <a:pt x="39" y="0"/>
                  </a:cubicBezTo>
                  <a:cubicBezTo>
                    <a:pt x="37" y="0"/>
                    <a:pt x="34" y="1"/>
                    <a:pt x="31" y="4"/>
                  </a:cubicBezTo>
                  <a:cubicBezTo>
                    <a:pt x="29" y="6"/>
                    <a:pt x="18" y="17"/>
                    <a:pt x="18" y="17"/>
                  </a:cubicBezTo>
                  <a:cubicBezTo>
                    <a:pt x="18" y="17"/>
                    <a:pt x="6" y="29"/>
                    <a:pt x="4" y="31"/>
                  </a:cubicBezTo>
                  <a:cubicBezTo>
                    <a:pt x="1" y="34"/>
                    <a:pt x="0" y="37"/>
                    <a:pt x="0" y="39"/>
                  </a:cubicBezTo>
                  <a:cubicBezTo>
                    <a:pt x="0" y="45"/>
                    <a:pt x="3" y="56"/>
                    <a:pt x="14" y="67"/>
                  </a:cubicBezTo>
                  <a:cubicBezTo>
                    <a:pt x="14" y="67"/>
                    <a:pt x="213" y="266"/>
                    <a:pt x="256" y="310"/>
                  </a:cubicBezTo>
                  <a:cubicBezTo>
                    <a:pt x="287" y="340"/>
                    <a:pt x="336" y="360"/>
                    <a:pt x="348" y="348"/>
                  </a:cubicBezTo>
                  <a:close/>
                </a:path>
              </a:pathLst>
            </a:custGeom>
            <a:solidFill>
              <a:srgbClr val="DCDDDE"/>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693" name="Freeform 239"/>
            <p:cNvSpPr>
              <a:spLocks/>
            </p:cNvSpPr>
            <p:nvPr/>
          </p:nvSpPr>
          <p:spPr bwMode="auto">
            <a:xfrm>
              <a:off x="1387476" y="1428751"/>
              <a:ext cx="1338263" cy="1333500"/>
            </a:xfrm>
            <a:custGeom>
              <a:avLst/>
              <a:gdLst/>
              <a:ahLst/>
              <a:cxnLst>
                <a:cxn ang="0">
                  <a:pos x="345" y="344"/>
                </a:cxn>
                <a:cxn ang="0">
                  <a:pos x="310" y="256"/>
                </a:cxn>
                <a:cxn ang="0">
                  <a:pos x="67" y="14"/>
                </a:cxn>
                <a:cxn ang="0">
                  <a:pos x="39" y="0"/>
                </a:cxn>
                <a:cxn ang="0">
                  <a:pos x="31" y="3"/>
                </a:cxn>
                <a:cxn ang="0">
                  <a:pos x="18" y="17"/>
                </a:cxn>
                <a:cxn ang="0">
                  <a:pos x="4" y="31"/>
                </a:cxn>
                <a:cxn ang="0">
                  <a:pos x="0" y="39"/>
                </a:cxn>
                <a:cxn ang="0">
                  <a:pos x="14" y="67"/>
                </a:cxn>
                <a:cxn ang="0">
                  <a:pos x="256" y="309"/>
                </a:cxn>
                <a:cxn ang="0">
                  <a:pos x="345" y="344"/>
                </a:cxn>
              </a:cxnLst>
              <a:rect l="0" t="0" r="r" b="b"/>
              <a:pathLst>
                <a:path w="357" h="356">
                  <a:moveTo>
                    <a:pt x="345" y="344"/>
                  </a:moveTo>
                  <a:cubicBezTo>
                    <a:pt x="357" y="332"/>
                    <a:pt x="340" y="287"/>
                    <a:pt x="310" y="256"/>
                  </a:cubicBezTo>
                  <a:cubicBezTo>
                    <a:pt x="266" y="212"/>
                    <a:pt x="67" y="14"/>
                    <a:pt x="67" y="14"/>
                  </a:cubicBezTo>
                  <a:cubicBezTo>
                    <a:pt x="56" y="3"/>
                    <a:pt x="45" y="0"/>
                    <a:pt x="39" y="0"/>
                  </a:cubicBezTo>
                  <a:cubicBezTo>
                    <a:pt x="37" y="0"/>
                    <a:pt x="34" y="1"/>
                    <a:pt x="31" y="3"/>
                  </a:cubicBezTo>
                  <a:cubicBezTo>
                    <a:pt x="29" y="6"/>
                    <a:pt x="18" y="17"/>
                    <a:pt x="18" y="17"/>
                  </a:cubicBezTo>
                  <a:cubicBezTo>
                    <a:pt x="18" y="17"/>
                    <a:pt x="6" y="29"/>
                    <a:pt x="4" y="31"/>
                  </a:cubicBezTo>
                  <a:cubicBezTo>
                    <a:pt x="1" y="33"/>
                    <a:pt x="0" y="37"/>
                    <a:pt x="0" y="39"/>
                  </a:cubicBezTo>
                  <a:cubicBezTo>
                    <a:pt x="0" y="44"/>
                    <a:pt x="3" y="56"/>
                    <a:pt x="14" y="67"/>
                  </a:cubicBezTo>
                  <a:cubicBezTo>
                    <a:pt x="14" y="67"/>
                    <a:pt x="213" y="266"/>
                    <a:pt x="256" y="309"/>
                  </a:cubicBezTo>
                  <a:cubicBezTo>
                    <a:pt x="287" y="340"/>
                    <a:pt x="332" y="356"/>
                    <a:pt x="345" y="344"/>
                  </a:cubicBezTo>
                  <a:close/>
                </a:path>
              </a:pathLst>
            </a:custGeom>
            <a:solidFill>
              <a:srgbClr val="DCDDDE"/>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694" name="Freeform 240"/>
            <p:cNvSpPr>
              <a:spLocks/>
            </p:cNvSpPr>
            <p:nvPr/>
          </p:nvSpPr>
          <p:spPr bwMode="auto">
            <a:xfrm>
              <a:off x="1387476" y="1550989"/>
              <a:ext cx="1304925" cy="1257300"/>
            </a:xfrm>
            <a:custGeom>
              <a:avLst/>
              <a:gdLst/>
              <a:ahLst/>
              <a:cxnLst>
                <a:cxn ang="0">
                  <a:pos x="20" y="56"/>
                </a:cxn>
                <a:cxn ang="0">
                  <a:pos x="0" y="10"/>
                </a:cxn>
                <a:cxn ang="0">
                  <a:pos x="0" y="0"/>
                </a:cxn>
                <a:cxn ang="0">
                  <a:pos x="14" y="28"/>
                </a:cxn>
                <a:cxn ang="0">
                  <a:pos x="256" y="271"/>
                </a:cxn>
                <a:cxn ang="0">
                  <a:pos x="348" y="309"/>
                </a:cxn>
                <a:cxn ang="0">
                  <a:pos x="338" y="332"/>
                </a:cxn>
                <a:cxn ang="0">
                  <a:pos x="339" y="334"/>
                </a:cxn>
                <a:cxn ang="0">
                  <a:pos x="337" y="335"/>
                </a:cxn>
                <a:cxn ang="0">
                  <a:pos x="256" y="292"/>
                </a:cxn>
                <a:cxn ang="0">
                  <a:pos x="20" y="56"/>
                </a:cxn>
              </a:cxnLst>
              <a:rect l="0" t="0" r="r" b="b"/>
              <a:pathLst>
                <a:path w="348" h="335">
                  <a:moveTo>
                    <a:pt x="20" y="56"/>
                  </a:moveTo>
                  <a:cubicBezTo>
                    <a:pt x="6" y="42"/>
                    <a:pt x="0" y="26"/>
                    <a:pt x="0" y="10"/>
                  </a:cubicBezTo>
                  <a:cubicBezTo>
                    <a:pt x="0" y="0"/>
                    <a:pt x="0" y="0"/>
                    <a:pt x="0" y="0"/>
                  </a:cubicBezTo>
                  <a:cubicBezTo>
                    <a:pt x="0" y="6"/>
                    <a:pt x="3" y="17"/>
                    <a:pt x="14" y="28"/>
                  </a:cubicBezTo>
                  <a:cubicBezTo>
                    <a:pt x="14" y="28"/>
                    <a:pt x="213" y="227"/>
                    <a:pt x="256" y="271"/>
                  </a:cubicBezTo>
                  <a:cubicBezTo>
                    <a:pt x="287" y="301"/>
                    <a:pt x="336" y="321"/>
                    <a:pt x="348" y="309"/>
                  </a:cubicBezTo>
                  <a:cubicBezTo>
                    <a:pt x="340" y="318"/>
                    <a:pt x="338" y="328"/>
                    <a:pt x="338" y="332"/>
                  </a:cubicBezTo>
                  <a:cubicBezTo>
                    <a:pt x="338" y="332"/>
                    <a:pt x="338" y="332"/>
                    <a:pt x="339" y="334"/>
                  </a:cubicBezTo>
                  <a:cubicBezTo>
                    <a:pt x="339" y="335"/>
                    <a:pt x="338" y="335"/>
                    <a:pt x="337" y="335"/>
                  </a:cubicBezTo>
                  <a:cubicBezTo>
                    <a:pt x="319" y="333"/>
                    <a:pt x="282" y="318"/>
                    <a:pt x="256" y="292"/>
                  </a:cubicBezTo>
                  <a:lnTo>
                    <a:pt x="20" y="56"/>
                  </a:lnTo>
                  <a:close/>
                </a:path>
              </a:pathLst>
            </a:custGeom>
            <a:solidFill>
              <a:srgbClr val="DCDDDE"/>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695" name="Freeform 241"/>
            <p:cNvSpPr>
              <a:spLocks/>
            </p:cNvSpPr>
            <p:nvPr/>
          </p:nvSpPr>
          <p:spPr bwMode="auto">
            <a:xfrm>
              <a:off x="1425576" y="1360489"/>
              <a:ext cx="288925" cy="374650"/>
            </a:xfrm>
            <a:custGeom>
              <a:avLst/>
              <a:gdLst/>
              <a:ahLst/>
              <a:cxnLst>
                <a:cxn ang="0">
                  <a:pos x="0" y="47"/>
                </a:cxn>
                <a:cxn ang="0">
                  <a:pos x="47" y="0"/>
                </a:cxn>
                <a:cxn ang="0">
                  <a:pos x="89" y="43"/>
                </a:cxn>
                <a:cxn ang="0">
                  <a:pos x="106" y="24"/>
                </a:cxn>
                <a:cxn ang="0">
                  <a:pos x="137" y="54"/>
                </a:cxn>
                <a:cxn ang="0">
                  <a:pos x="160" y="31"/>
                </a:cxn>
                <a:cxn ang="0">
                  <a:pos x="182" y="50"/>
                </a:cxn>
                <a:cxn ang="0">
                  <a:pos x="182" y="64"/>
                </a:cxn>
                <a:cxn ang="0">
                  <a:pos x="182" y="80"/>
                </a:cxn>
                <a:cxn ang="0">
                  <a:pos x="172" y="90"/>
                </a:cxn>
                <a:cxn ang="0">
                  <a:pos x="172" y="154"/>
                </a:cxn>
                <a:cxn ang="0">
                  <a:pos x="89" y="236"/>
                </a:cxn>
                <a:cxn ang="0">
                  <a:pos x="26" y="172"/>
                </a:cxn>
                <a:cxn ang="0">
                  <a:pos x="26" y="137"/>
                </a:cxn>
                <a:cxn ang="0">
                  <a:pos x="0" y="113"/>
                </a:cxn>
                <a:cxn ang="0">
                  <a:pos x="0" y="47"/>
                </a:cxn>
              </a:cxnLst>
              <a:rect l="0" t="0" r="r" b="b"/>
              <a:pathLst>
                <a:path w="182" h="236">
                  <a:moveTo>
                    <a:pt x="0" y="47"/>
                  </a:moveTo>
                  <a:lnTo>
                    <a:pt x="47" y="0"/>
                  </a:lnTo>
                  <a:lnTo>
                    <a:pt x="89" y="43"/>
                  </a:lnTo>
                  <a:lnTo>
                    <a:pt x="106" y="24"/>
                  </a:lnTo>
                  <a:lnTo>
                    <a:pt x="137" y="54"/>
                  </a:lnTo>
                  <a:lnTo>
                    <a:pt x="160" y="31"/>
                  </a:lnTo>
                  <a:lnTo>
                    <a:pt x="182" y="50"/>
                  </a:lnTo>
                  <a:lnTo>
                    <a:pt x="182" y="64"/>
                  </a:lnTo>
                  <a:lnTo>
                    <a:pt x="182" y="80"/>
                  </a:lnTo>
                  <a:lnTo>
                    <a:pt x="172" y="90"/>
                  </a:lnTo>
                  <a:lnTo>
                    <a:pt x="172" y="154"/>
                  </a:lnTo>
                  <a:lnTo>
                    <a:pt x="89" y="236"/>
                  </a:lnTo>
                  <a:lnTo>
                    <a:pt x="26" y="172"/>
                  </a:lnTo>
                  <a:lnTo>
                    <a:pt x="26" y="137"/>
                  </a:lnTo>
                  <a:lnTo>
                    <a:pt x="0" y="113"/>
                  </a:lnTo>
                  <a:lnTo>
                    <a:pt x="0" y="47"/>
                  </a:lnTo>
                  <a:close/>
                </a:path>
              </a:pathLst>
            </a:custGeom>
            <a:solidFill>
              <a:srgbClr val="DCDDDE"/>
            </a:solidFill>
            <a:ln w="19050"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696" name="Freeform 242"/>
            <p:cNvSpPr>
              <a:spLocks/>
            </p:cNvSpPr>
            <p:nvPr/>
          </p:nvSpPr>
          <p:spPr bwMode="auto">
            <a:xfrm>
              <a:off x="1425576" y="1360489"/>
              <a:ext cx="146050" cy="142875"/>
            </a:xfrm>
            <a:custGeom>
              <a:avLst/>
              <a:gdLst/>
              <a:ahLst/>
              <a:cxnLst>
                <a:cxn ang="0">
                  <a:pos x="47" y="0"/>
                </a:cxn>
                <a:cxn ang="0">
                  <a:pos x="92" y="43"/>
                </a:cxn>
                <a:cxn ang="0">
                  <a:pos x="45" y="90"/>
                </a:cxn>
                <a:cxn ang="0">
                  <a:pos x="0" y="47"/>
                </a:cxn>
                <a:cxn ang="0">
                  <a:pos x="47" y="0"/>
                </a:cxn>
              </a:cxnLst>
              <a:rect l="0" t="0" r="r" b="b"/>
              <a:pathLst>
                <a:path w="92" h="90">
                  <a:moveTo>
                    <a:pt x="47" y="0"/>
                  </a:moveTo>
                  <a:lnTo>
                    <a:pt x="92" y="43"/>
                  </a:lnTo>
                  <a:lnTo>
                    <a:pt x="45" y="90"/>
                  </a:lnTo>
                  <a:lnTo>
                    <a:pt x="0" y="47"/>
                  </a:lnTo>
                  <a:lnTo>
                    <a:pt x="47" y="0"/>
                  </a:lnTo>
                  <a:close/>
                </a:path>
              </a:pathLst>
            </a:custGeom>
            <a:solidFill>
              <a:srgbClr val="DCDDDE"/>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697" name="Freeform 243"/>
            <p:cNvSpPr>
              <a:spLocks/>
            </p:cNvSpPr>
            <p:nvPr/>
          </p:nvSpPr>
          <p:spPr bwMode="auto">
            <a:xfrm>
              <a:off x="1425576" y="1435101"/>
              <a:ext cx="71438" cy="176213"/>
            </a:xfrm>
            <a:custGeom>
              <a:avLst/>
              <a:gdLst/>
              <a:ahLst/>
              <a:cxnLst>
                <a:cxn ang="0">
                  <a:pos x="0" y="0"/>
                </a:cxn>
                <a:cxn ang="0">
                  <a:pos x="45" y="43"/>
                </a:cxn>
                <a:cxn ang="0">
                  <a:pos x="45" y="111"/>
                </a:cxn>
                <a:cxn ang="0">
                  <a:pos x="0" y="66"/>
                </a:cxn>
                <a:cxn ang="0">
                  <a:pos x="0" y="0"/>
                </a:cxn>
              </a:cxnLst>
              <a:rect l="0" t="0" r="r" b="b"/>
              <a:pathLst>
                <a:path w="45" h="111">
                  <a:moveTo>
                    <a:pt x="0" y="0"/>
                  </a:moveTo>
                  <a:lnTo>
                    <a:pt x="45" y="43"/>
                  </a:lnTo>
                  <a:lnTo>
                    <a:pt x="45" y="111"/>
                  </a:lnTo>
                  <a:lnTo>
                    <a:pt x="0" y="66"/>
                  </a:lnTo>
                  <a:lnTo>
                    <a:pt x="0" y="0"/>
                  </a:lnTo>
                  <a:close/>
                </a:path>
              </a:pathLst>
            </a:custGeom>
            <a:solidFill>
              <a:srgbClr val="DCDDDE"/>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698" name="Freeform 244"/>
            <p:cNvSpPr>
              <a:spLocks/>
            </p:cNvSpPr>
            <p:nvPr/>
          </p:nvSpPr>
          <p:spPr bwMode="auto">
            <a:xfrm>
              <a:off x="1462088" y="1371601"/>
              <a:ext cx="57150" cy="79375"/>
            </a:xfrm>
            <a:custGeom>
              <a:avLst/>
              <a:gdLst/>
              <a:ahLst/>
              <a:cxnLst>
                <a:cxn ang="0">
                  <a:pos x="0" y="12"/>
                </a:cxn>
                <a:cxn ang="0">
                  <a:pos x="0" y="12"/>
                </a:cxn>
                <a:cxn ang="0">
                  <a:pos x="8" y="20"/>
                </a:cxn>
                <a:cxn ang="0">
                  <a:pos x="13" y="20"/>
                </a:cxn>
                <a:cxn ang="0">
                  <a:pos x="14" y="19"/>
                </a:cxn>
                <a:cxn ang="0">
                  <a:pos x="15" y="16"/>
                </a:cxn>
                <a:cxn ang="0">
                  <a:pos x="12" y="4"/>
                </a:cxn>
                <a:cxn ang="0">
                  <a:pos x="0" y="0"/>
                </a:cxn>
                <a:cxn ang="0">
                  <a:pos x="0" y="12"/>
                </a:cxn>
              </a:cxnLst>
              <a:rect l="0" t="0" r="r" b="b"/>
              <a:pathLst>
                <a:path w="15" h="21">
                  <a:moveTo>
                    <a:pt x="0" y="12"/>
                  </a:moveTo>
                  <a:cubicBezTo>
                    <a:pt x="0" y="12"/>
                    <a:pt x="0" y="12"/>
                    <a:pt x="0" y="12"/>
                  </a:cubicBezTo>
                  <a:cubicBezTo>
                    <a:pt x="8" y="20"/>
                    <a:pt x="8" y="20"/>
                    <a:pt x="8" y="20"/>
                  </a:cubicBezTo>
                  <a:cubicBezTo>
                    <a:pt x="9" y="21"/>
                    <a:pt x="11" y="21"/>
                    <a:pt x="13" y="20"/>
                  </a:cubicBezTo>
                  <a:cubicBezTo>
                    <a:pt x="14" y="19"/>
                    <a:pt x="14" y="19"/>
                    <a:pt x="14" y="19"/>
                  </a:cubicBezTo>
                  <a:cubicBezTo>
                    <a:pt x="14" y="18"/>
                    <a:pt x="15" y="17"/>
                    <a:pt x="15" y="16"/>
                  </a:cubicBezTo>
                  <a:cubicBezTo>
                    <a:pt x="14" y="14"/>
                    <a:pt x="12" y="4"/>
                    <a:pt x="12" y="4"/>
                  </a:cubicBezTo>
                  <a:cubicBezTo>
                    <a:pt x="0" y="0"/>
                    <a:pt x="0" y="0"/>
                    <a:pt x="0" y="0"/>
                  </a:cubicBezTo>
                  <a:cubicBezTo>
                    <a:pt x="0" y="12"/>
                    <a:pt x="0" y="12"/>
                    <a:pt x="0" y="12"/>
                  </a:cubicBezTo>
                </a:path>
              </a:pathLst>
            </a:custGeom>
            <a:solidFill>
              <a:srgbClr val="DCDDDE"/>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699" name="Freeform 245"/>
            <p:cNvSpPr>
              <a:spLocks/>
            </p:cNvSpPr>
            <p:nvPr/>
          </p:nvSpPr>
          <p:spPr bwMode="auto">
            <a:xfrm>
              <a:off x="1462088" y="1371601"/>
              <a:ext cx="57150" cy="79375"/>
            </a:xfrm>
            <a:custGeom>
              <a:avLst/>
              <a:gdLst/>
              <a:ahLst/>
              <a:cxnLst>
                <a:cxn ang="0">
                  <a:pos x="0" y="12"/>
                </a:cxn>
                <a:cxn ang="0">
                  <a:pos x="0" y="12"/>
                </a:cxn>
                <a:cxn ang="0">
                  <a:pos x="8" y="20"/>
                </a:cxn>
                <a:cxn ang="0">
                  <a:pos x="13" y="20"/>
                </a:cxn>
                <a:cxn ang="0">
                  <a:pos x="14" y="19"/>
                </a:cxn>
                <a:cxn ang="0">
                  <a:pos x="15" y="16"/>
                </a:cxn>
                <a:cxn ang="0">
                  <a:pos x="12" y="4"/>
                </a:cxn>
                <a:cxn ang="0">
                  <a:pos x="0" y="0"/>
                </a:cxn>
                <a:cxn ang="0">
                  <a:pos x="0" y="12"/>
                </a:cxn>
              </a:cxnLst>
              <a:rect l="0" t="0" r="r" b="b"/>
              <a:pathLst>
                <a:path w="15" h="21">
                  <a:moveTo>
                    <a:pt x="0" y="12"/>
                  </a:moveTo>
                  <a:cubicBezTo>
                    <a:pt x="0" y="12"/>
                    <a:pt x="0" y="12"/>
                    <a:pt x="0" y="12"/>
                  </a:cubicBezTo>
                  <a:cubicBezTo>
                    <a:pt x="8" y="20"/>
                    <a:pt x="8" y="20"/>
                    <a:pt x="8" y="20"/>
                  </a:cubicBezTo>
                  <a:cubicBezTo>
                    <a:pt x="9" y="21"/>
                    <a:pt x="11" y="21"/>
                    <a:pt x="13" y="20"/>
                  </a:cubicBezTo>
                  <a:cubicBezTo>
                    <a:pt x="14" y="19"/>
                    <a:pt x="14" y="19"/>
                    <a:pt x="14" y="19"/>
                  </a:cubicBezTo>
                  <a:cubicBezTo>
                    <a:pt x="14" y="18"/>
                    <a:pt x="15" y="17"/>
                    <a:pt x="15" y="16"/>
                  </a:cubicBezTo>
                  <a:cubicBezTo>
                    <a:pt x="14" y="14"/>
                    <a:pt x="12" y="4"/>
                    <a:pt x="12" y="4"/>
                  </a:cubicBezTo>
                  <a:cubicBezTo>
                    <a:pt x="0" y="0"/>
                    <a:pt x="0" y="0"/>
                    <a:pt x="0" y="0"/>
                  </a:cubicBezTo>
                  <a:cubicBezTo>
                    <a:pt x="0" y="12"/>
                    <a:pt x="0" y="12"/>
                    <a:pt x="0" y="12"/>
                  </a:cubicBezTo>
                </a:path>
              </a:pathLst>
            </a:custGeom>
            <a:no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700" name="Freeform 246"/>
            <p:cNvSpPr>
              <a:spLocks/>
            </p:cNvSpPr>
            <p:nvPr/>
          </p:nvSpPr>
          <p:spPr bwMode="auto">
            <a:xfrm>
              <a:off x="1462088" y="1357314"/>
              <a:ext cx="49213" cy="47625"/>
            </a:xfrm>
            <a:custGeom>
              <a:avLst/>
              <a:gdLst/>
              <a:ahLst/>
              <a:cxnLst>
                <a:cxn ang="0">
                  <a:pos x="0" y="4"/>
                </a:cxn>
                <a:cxn ang="0">
                  <a:pos x="0" y="5"/>
                </a:cxn>
                <a:cxn ang="0">
                  <a:pos x="7" y="12"/>
                </a:cxn>
                <a:cxn ang="0">
                  <a:pos x="11" y="12"/>
                </a:cxn>
                <a:cxn ang="0">
                  <a:pos x="12" y="11"/>
                </a:cxn>
                <a:cxn ang="0">
                  <a:pos x="12" y="7"/>
                </a:cxn>
                <a:cxn ang="0">
                  <a:pos x="5" y="0"/>
                </a:cxn>
                <a:cxn ang="0">
                  <a:pos x="4" y="0"/>
                </a:cxn>
                <a:cxn ang="0">
                  <a:pos x="0" y="4"/>
                </a:cxn>
              </a:cxnLst>
              <a:rect l="0" t="0" r="r" b="b"/>
              <a:pathLst>
                <a:path w="13" h="13">
                  <a:moveTo>
                    <a:pt x="0" y="4"/>
                  </a:moveTo>
                  <a:cubicBezTo>
                    <a:pt x="0" y="4"/>
                    <a:pt x="0" y="5"/>
                    <a:pt x="0" y="5"/>
                  </a:cubicBezTo>
                  <a:cubicBezTo>
                    <a:pt x="7" y="12"/>
                    <a:pt x="7" y="12"/>
                    <a:pt x="7" y="12"/>
                  </a:cubicBezTo>
                  <a:cubicBezTo>
                    <a:pt x="8" y="13"/>
                    <a:pt x="10" y="13"/>
                    <a:pt x="11" y="12"/>
                  </a:cubicBezTo>
                  <a:cubicBezTo>
                    <a:pt x="12" y="11"/>
                    <a:pt x="12" y="11"/>
                    <a:pt x="12" y="11"/>
                  </a:cubicBezTo>
                  <a:cubicBezTo>
                    <a:pt x="13" y="10"/>
                    <a:pt x="13" y="8"/>
                    <a:pt x="12" y="7"/>
                  </a:cubicBezTo>
                  <a:cubicBezTo>
                    <a:pt x="5" y="0"/>
                    <a:pt x="5" y="0"/>
                    <a:pt x="5" y="0"/>
                  </a:cubicBezTo>
                  <a:cubicBezTo>
                    <a:pt x="5" y="0"/>
                    <a:pt x="4" y="0"/>
                    <a:pt x="4" y="0"/>
                  </a:cubicBezTo>
                  <a:lnTo>
                    <a:pt x="0" y="4"/>
                  </a:lnTo>
                  <a:close/>
                </a:path>
              </a:pathLst>
            </a:custGeom>
            <a:solidFill>
              <a:srgbClr val="DCDDDE"/>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701" name="Freeform 247"/>
            <p:cNvSpPr>
              <a:spLocks/>
            </p:cNvSpPr>
            <p:nvPr/>
          </p:nvSpPr>
          <p:spPr bwMode="auto">
            <a:xfrm>
              <a:off x="1566863" y="1498601"/>
              <a:ext cx="131763" cy="236538"/>
            </a:xfrm>
            <a:custGeom>
              <a:avLst/>
              <a:gdLst/>
              <a:ahLst/>
              <a:cxnLst>
                <a:cxn ang="0">
                  <a:pos x="83" y="0"/>
                </a:cxn>
                <a:cxn ang="0">
                  <a:pos x="0" y="83"/>
                </a:cxn>
                <a:cxn ang="0">
                  <a:pos x="0" y="149"/>
                </a:cxn>
                <a:cxn ang="0">
                  <a:pos x="83" y="67"/>
                </a:cxn>
                <a:cxn ang="0">
                  <a:pos x="83" y="0"/>
                </a:cxn>
              </a:cxnLst>
              <a:rect l="0" t="0" r="r" b="b"/>
              <a:pathLst>
                <a:path w="83" h="149">
                  <a:moveTo>
                    <a:pt x="83" y="0"/>
                  </a:moveTo>
                  <a:lnTo>
                    <a:pt x="0" y="83"/>
                  </a:lnTo>
                  <a:lnTo>
                    <a:pt x="0" y="149"/>
                  </a:lnTo>
                  <a:lnTo>
                    <a:pt x="83" y="67"/>
                  </a:lnTo>
                  <a:lnTo>
                    <a:pt x="83" y="0"/>
                  </a:lnTo>
                  <a:close/>
                </a:path>
              </a:pathLst>
            </a:custGeom>
            <a:solidFill>
              <a:srgbClr val="DCDDDE"/>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702" name="Freeform 248"/>
            <p:cNvSpPr>
              <a:spLocks/>
            </p:cNvSpPr>
            <p:nvPr/>
          </p:nvSpPr>
          <p:spPr bwMode="auto">
            <a:xfrm>
              <a:off x="1466851" y="1528764"/>
              <a:ext cx="100013" cy="206375"/>
            </a:xfrm>
            <a:custGeom>
              <a:avLst/>
              <a:gdLst/>
              <a:ahLst/>
              <a:cxnLst>
                <a:cxn ang="0">
                  <a:pos x="0" y="0"/>
                </a:cxn>
                <a:cxn ang="0">
                  <a:pos x="63" y="64"/>
                </a:cxn>
                <a:cxn ang="0">
                  <a:pos x="63" y="130"/>
                </a:cxn>
                <a:cxn ang="0">
                  <a:pos x="0" y="66"/>
                </a:cxn>
                <a:cxn ang="0">
                  <a:pos x="0" y="0"/>
                </a:cxn>
              </a:cxnLst>
              <a:rect l="0" t="0" r="r" b="b"/>
              <a:pathLst>
                <a:path w="63" h="130">
                  <a:moveTo>
                    <a:pt x="0" y="0"/>
                  </a:moveTo>
                  <a:lnTo>
                    <a:pt x="63" y="64"/>
                  </a:lnTo>
                  <a:lnTo>
                    <a:pt x="63" y="130"/>
                  </a:lnTo>
                  <a:lnTo>
                    <a:pt x="0" y="66"/>
                  </a:lnTo>
                  <a:lnTo>
                    <a:pt x="0" y="0"/>
                  </a:lnTo>
                  <a:close/>
                </a:path>
              </a:pathLst>
            </a:custGeom>
            <a:solidFill>
              <a:srgbClr val="DCDDDE"/>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703" name="Freeform 249"/>
            <p:cNvSpPr>
              <a:spLocks/>
            </p:cNvSpPr>
            <p:nvPr/>
          </p:nvSpPr>
          <p:spPr bwMode="auto">
            <a:xfrm>
              <a:off x="1466851" y="1398589"/>
              <a:ext cx="231775" cy="231775"/>
            </a:xfrm>
            <a:custGeom>
              <a:avLst/>
              <a:gdLst/>
              <a:ahLst/>
              <a:cxnLst>
                <a:cxn ang="0">
                  <a:pos x="80" y="0"/>
                </a:cxn>
                <a:cxn ang="0">
                  <a:pos x="146" y="63"/>
                </a:cxn>
                <a:cxn ang="0">
                  <a:pos x="63" y="146"/>
                </a:cxn>
                <a:cxn ang="0">
                  <a:pos x="0" y="82"/>
                </a:cxn>
                <a:cxn ang="0">
                  <a:pos x="80" y="0"/>
                </a:cxn>
              </a:cxnLst>
              <a:rect l="0" t="0" r="r" b="b"/>
              <a:pathLst>
                <a:path w="146" h="146">
                  <a:moveTo>
                    <a:pt x="80" y="0"/>
                  </a:moveTo>
                  <a:lnTo>
                    <a:pt x="146" y="63"/>
                  </a:lnTo>
                  <a:lnTo>
                    <a:pt x="63" y="146"/>
                  </a:lnTo>
                  <a:lnTo>
                    <a:pt x="0" y="82"/>
                  </a:lnTo>
                  <a:lnTo>
                    <a:pt x="80" y="0"/>
                  </a:lnTo>
                  <a:close/>
                </a:path>
              </a:pathLst>
            </a:custGeom>
            <a:solidFill>
              <a:srgbClr val="DCDDDE"/>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704" name="Freeform 250"/>
            <p:cNvSpPr>
              <a:spLocks/>
            </p:cNvSpPr>
            <p:nvPr/>
          </p:nvSpPr>
          <p:spPr bwMode="auto">
            <a:xfrm>
              <a:off x="1511301" y="1577976"/>
              <a:ext cx="30163" cy="60325"/>
            </a:xfrm>
            <a:custGeom>
              <a:avLst/>
              <a:gdLst/>
              <a:ahLst/>
              <a:cxnLst>
                <a:cxn ang="0">
                  <a:pos x="0" y="0"/>
                </a:cxn>
                <a:cxn ang="0">
                  <a:pos x="19" y="19"/>
                </a:cxn>
                <a:cxn ang="0">
                  <a:pos x="19" y="38"/>
                </a:cxn>
                <a:cxn ang="0">
                  <a:pos x="0" y="17"/>
                </a:cxn>
                <a:cxn ang="0">
                  <a:pos x="0" y="0"/>
                </a:cxn>
              </a:cxnLst>
              <a:rect l="0" t="0" r="r" b="b"/>
              <a:pathLst>
                <a:path w="19" h="38">
                  <a:moveTo>
                    <a:pt x="0" y="0"/>
                  </a:moveTo>
                  <a:lnTo>
                    <a:pt x="19" y="19"/>
                  </a:lnTo>
                  <a:lnTo>
                    <a:pt x="19" y="38"/>
                  </a:lnTo>
                  <a:lnTo>
                    <a:pt x="0" y="17"/>
                  </a:lnTo>
                  <a:lnTo>
                    <a:pt x="0" y="0"/>
                  </a:lnTo>
                  <a:close/>
                </a:path>
              </a:pathLst>
            </a:custGeom>
            <a:solidFill>
              <a:srgbClr val="DCDDDE"/>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705" name="Rectangle 251"/>
            <p:cNvSpPr>
              <a:spLocks noChangeArrowheads="1"/>
            </p:cNvSpPr>
            <p:nvPr/>
          </p:nvSpPr>
          <p:spPr bwMode="auto">
            <a:xfrm>
              <a:off x="1541463" y="1608139"/>
              <a:ext cx="22225" cy="30163"/>
            </a:xfrm>
            <a:prstGeom prst="rect">
              <a:avLst/>
            </a:prstGeom>
            <a:solidFill>
              <a:srgbClr val="DCDDDE"/>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706" name="Freeform 252"/>
            <p:cNvSpPr>
              <a:spLocks/>
            </p:cNvSpPr>
            <p:nvPr/>
          </p:nvSpPr>
          <p:spPr bwMode="auto">
            <a:xfrm>
              <a:off x="1511301" y="1409701"/>
              <a:ext cx="203200" cy="198438"/>
            </a:xfrm>
            <a:custGeom>
              <a:avLst/>
              <a:gdLst/>
              <a:ahLst/>
              <a:cxnLst>
                <a:cxn ang="0">
                  <a:pos x="106" y="0"/>
                </a:cxn>
                <a:cxn ang="0">
                  <a:pos x="128" y="19"/>
                </a:cxn>
                <a:cxn ang="0">
                  <a:pos x="128" y="33"/>
                </a:cxn>
                <a:cxn ang="0">
                  <a:pos x="33" y="125"/>
                </a:cxn>
                <a:cxn ang="0">
                  <a:pos x="19" y="125"/>
                </a:cxn>
                <a:cxn ang="0">
                  <a:pos x="0" y="106"/>
                </a:cxn>
                <a:cxn ang="0">
                  <a:pos x="106" y="0"/>
                </a:cxn>
              </a:cxnLst>
              <a:rect l="0" t="0" r="r" b="b"/>
              <a:pathLst>
                <a:path w="128" h="125">
                  <a:moveTo>
                    <a:pt x="106" y="0"/>
                  </a:moveTo>
                  <a:lnTo>
                    <a:pt x="128" y="19"/>
                  </a:lnTo>
                  <a:lnTo>
                    <a:pt x="128" y="33"/>
                  </a:lnTo>
                  <a:lnTo>
                    <a:pt x="33" y="125"/>
                  </a:lnTo>
                  <a:lnTo>
                    <a:pt x="19" y="125"/>
                  </a:lnTo>
                  <a:lnTo>
                    <a:pt x="0" y="106"/>
                  </a:lnTo>
                  <a:lnTo>
                    <a:pt x="106" y="0"/>
                  </a:lnTo>
                  <a:close/>
                </a:path>
              </a:pathLst>
            </a:custGeom>
            <a:solidFill>
              <a:srgbClr val="DCDDDE"/>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707" name="Freeform 253"/>
            <p:cNvSpPr>
              <a:spLocks/>
            </p:cNvSpPr>
            <p:nvPr/>
          </p:nvSpPr>
          <p:spPr bwMode="auto">
            <a:xfrm>
              <a:off x="2614613" y="2601914"/>
              <a:ext cx="22225" cy="25400"/>
            </a:xfrm>
            <a:custGeom>
              <a:avLst/>
              <a:gdLst/>
              <a:ahLst/>
              <a:cxnLst>
                <a:cxn ang="0">
                  <a:pos x="7" y="16"/>
                </a:cxn>
                <a:cxn ang="0">
                  <a:pos x="14" y="7"/>
                </a:cxn>
                <a:cxn ang="0">
                  <a:pos x="7" y="0"/>
                </a:cxn>
                <a:cxn ang="0">
                  <a:pos x="0" y="7"/>
                </a:cxn>
                <a:cxn ang="0">
                  <a:pos x="7" y="16"/>
                </a:cxn>
              </a:cxnLst>
              <a:rect l="0" t="0" r="r" b="b"/>
              <a:pathLst>
                <a:path w="14" h="16">
                  <a:moveTo>
                    <a:pt x="7" y="16"/>
                  </a:moveTo>
                  <a:lnTo>
                    <a:pt x="14" y="7"/>
                  </a:lnTo>
                  <a:lnTo>
                    <a:pt x="7" y="0"/>
                  </a:lnTo>
                  <a:lnTo>
                    <a:pt x="0" y="7"/>
                  </a:lnTo>
                  <a:lnTo>
                    <a:pt x="7" y="16"/>
                  </a:lnTo>
                  <a:close/>
                </a:path>
              </a:pathLst>
            </a:custGeom>
            <a:solidFill>
              <a:srgbClr val="DCDDDE"/>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708" name="Freeform 254"/>
            <p:cNvSpPr>
              <a:spLocks/>
            </p:cNvSpPr>
            <p:nvPr/>
          </p:nvSpPr>
          <p:spPr bwMode="auto">
            <a:xfrm>
              <a:off x="2625726" y="2613026"/>
              <a:ext cx="25400" cy="52388"/>
            </a:xfrm>
            <a:custGeom>
              <a:avLst/>
              <a:gdLst/>
              <a:ahLst/>
              <a:cxnLst>
                <a:cxn ang="0">
                  <a:pos x="0" y="33"/>
                </a:cxn>
                <a:cxn ang="0">
                  <a:pos x="16" y="17"/>
                </a:cxn>
                <a:cxn ang="0">
                  <a:pos x="7" y="0"/>
                </a:cxn>
                <a:cxn ang="0">
                  <a:pos x="0" y="9"/>
                </a:cxn>
                <a:cxn ang="0">
                  <a:pos x="0" y="33"/>
                </a:cxn>
              </a:cxnLst>
              <a:rect l="0" t="0" r="r" b="b"/>
              <a:pathLst>
                <a:path w="16" h="33">
                  <a:moveTo>
                    <a:pt x="0" y="33"/>
                  </a:moveTo>
                  <a:lnTo>
                    <a:pt x="16" y="17"/>
                  </a:lnTo>
                  <a:lnTo>
                    <a:pt x="7" y="0"/>
                  </a:lnTo>
                  <a:lnTo>
                    <a:pt x="0" y="9"/>
                  </a:lnTo>
                  <a:lnTo>
                    <a:pt x="0" y="33"/>
                  </a:lnTo>
                  <a:close/>
                </a:path>
              </a:pathLst>
            </a:custGeom>
            <a:solidFill>
              <a:srgbClr val="DCDDDE"/>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709" name="Freeform 255"/>
            <p:cNvSpPr>
              <a:spLocks/>
            </p:cNvSpPr>
            <p:nvPr/>
          </p:nvSpPr>
          <p:spPr bwMode="auto">
            <a:xfrm>
              <a:off x="2598738" y="2613026"/>
              <a:ext cx="26988" cy="52388"/>
            </a:xfrm>
            <a:custGeom>
              <a:avLst/>
              <a:gdLst/>
              <a:ahLst/>
              <a:cxnLst>
                <a:cxn ang="0">
                  <a:pos x="17" y="33"/>
                </a:cxn>
                <a:cxn ang="0">
                  <a:pos x="17" y="9"/>
                </a:cxn>
                <a:cxn ang="0">
                  <a:pos x="10" y="0"/>
                </a:cxn>
                <a:cxn ang="0">
                  <a:pos x="0" y="17"/>
                </a:cxn>
                <a:cxn ang="0">
                  <a:pos x="17" y="33"/>
                </a:cxn>
              </a:cxnLst>
              <a:rect l="0" t="0" r="r" b="b"/>
              <a:pathLst>
                <a:path w="17" h="33">
                  <a:moveTo>
                    <a:pt x="17" y="33"/>
                  </a:moveTo>
                  <a:lnTo>
                    <a:pt x="17" y="9"/>
                  </a:lnTo>
                  <a:lnTo>
                    <a:pt x="10" y="0"/>
                  </a:lnTo>
                  <a:lnTo>
                    <a:pt x="0" y="17"/>
                  </a:lnTo>
                  <a:lnTo>
                    <a:pt x="17" y="33"/>
                  </a:lnTo>
                  <a:close/>
                </a:path>
              </a:pathLst>
            </a:custGeom>
            <a:solidFill>
              <a:srgbClr val="DCDDDE"/>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710" name="Freeform 256"/>
            <p:cNvSpPr>
              <a:spLocks/>
            </p:cNvSpPr>
            <p:nvPr/>
          </p:nvSpPr>
          <p:spPr bwMode="auto">
            <a:xfrm>
              <a:off x="1555751" y="1550989"/>
              <a:ext cx="7938" cy="30163"/>
            </a:xfrm>
            <a:custGeom>
              <a:avLst/>
              <a:gdLst/>
              <a:ahLst/>
              <a:cxnLst>
                <a:cxn ang="0">
                  <a:pos x="0" y="19"/>
                </a:cxn>
                <a:cxn ang="0">
                  <a:pos x="5" y="12"/>
                </a:cxn>
                <a:cxn ang="0">
                  <a:pos x="0" y="0"/>
                </a:cxn>
                <a:cxn ang="0">
                  <a:pos x="0" y="10"/>
                </a:cxn>
                <a:cxn ang="0">
                  <a:pos x="0" y="19"/>
                </a:cxn>
              </a:cxnLst>
              <a:rect l="0" t="0" r="r" b="b"/>
              <a:pathLst>
                <a:path w="5" h="19">
                  <a:moveTo>
                    <a:pt x="0" y="19"/>
                  </a:moveTo>
                  <a:lnTo>
                    <a:pt x="5" y="12"/>
                  </a:lnTo>
                  <a:lnTo>
                    <a:pt x="0" y="0"/>
                  </a:lnTo>
                  <a:lnTo>
                    <a:pt x="0" y="10"/>
                  </a:lnTo>
                  <a:lnTo>
                    <a:pt x="0" y="19"/>
                  </a:lnTo>
                  <a:close/>
                </a:path>
              </a:pathLst>
            </a:custGeom>
            <a:solidFill>
              <a:srgbClr val="DCDDDE"/>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711" name="Freeform 257"/>
            <p:cNvSpPr>
              <a:spLocks/>
            </p:cNvSpPr>
            <p:nvPr/>
          </p:nvSpPr>
          <p:spPr bwMode="auto">
            <a:xfrm>
              <a:off x="1544638" y="1550989"/>
              <a:ext cx="11113" cy="30163"/>
            </a:xfrm>
            <a:custGeom>
              <a:avLst/>
              <a:gdLst/>
              <a:ahLst/>
              <a:cxnLst>
                <a:cxn ang="0">
                  <a:pos x="7" y="19"/>
                </a:cxn>
                <a:cxn ang="0">
                  <a:pos x="7" y="10"/>
                </a:cxn>
                <a:cxn ang="0">
                  <a:pos x="7" y="0"/>
                </a:cxn>
                <a:cxn ang="0">
                  <a:pos x="0" y="12"/>
                </a:cxn>
                <a:cxn ang="0">
                  <a:pos x="7" y="19"/>
                </a:cxn>
              </a:cxnLst>
              <a:rect l="0" t="0" r="r" b="b"/>
              <a:pathLst>
                <a:path w="7" h="19">
                  <a:moveTo>
                    <a:pt x="7" y="19"/>
                  </a:moveTo>
                  <a:lnTo>
                    <a:pt x="7" y="10"/>
                  </a:lnTo>
                  <a:lnTo>
                    <a:pt x="7" y="0"/>
                  </a:lnTo>
                  <a:lnTo>
                    <a:pt x="0" y="12"/>
                  </a:lnTo>
                  <a:lnTo>
                    <a:pt x="7" y="19"/>
                  </a:lnTo>
                  <a:close/>
                </a:path>
              </a:pathLst>
            </a:custGeom>
            <a:solidFill>
              <a:srgbClr val="DCDDDE"/>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712" name="Freeform 258"/>
            <p:cNvSpPr>
              <a:spLocks/>
            </p:cNvSpPr>
            <p:nvPr/>
          </p:nvSpPr>
          <p:spPr bwMode="auto">
            <a:xfrm>
              <a:off x="1555751" y="1470026"/>
              <a:ext cx="1588" cy="80963"/>
            </a:xfrm>
            <a:custGeom>
              <a:avLst/>
              <a:gdLst/>
              <a:ahLst/>
              <a:cxnLst>
                <a:cxn ang="0">
                  <a:pos x="0" y="51"/>
                </a:cxn>
                <a:cxn ang="0">
                  <a:pos x="0" y="0"/>
                </a:cxn>
                <a:cxn ang="0">
                  <a:pos x="0" y="51"/>
                </a:cxn>
              </a:cxnLst>
              <a:rect l="0" t="0" r="r" b="b"/>
              <a:pathLst>
                <a:path h="51">
                  <a:moveTo>
                    <a:pt x="0" y="51"/>
                  </a:moveTo>
                  <a:lnTo>
                    <a:pt x="0" y="0"/>
                  </a:lnTo>
                  <a:lnTo>
                    <a:pt x="0" y="51"/>
                  </a:lnTo>
                  <a:close/>
                </a:path>
              </a:pathLst>
            </a:custGeom>
            <a:solidFill>
              <a:srgbClr val="DCDDDE"/>
            </a:solidFill>
            <a:ln w="9525">
              <a:noFill/>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713" name="Line 259"/>
            <p:cNvSpPr>
              <a:spLocks noChangeShapeType="1"/>
            </p:cNvSpPr>
            <p:nvPr/>
          </p:nvSpPr>
          <p:spPr bwMode="auto">
            <a:xfrm flipV="1">
              <a:off x="1555751" y="1470026"/>
              <a:ext cx="1588" cy="80963"/>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714" name="Freeform 260"/>
            <p:cNvSpPr>
              <a:spLocks/>
            </p:cNvSpPr>
            <p:nvPr/>
          </p:nvSpPr>
          <p:spPr bwMode="auto">
            <a:xfrm>
              <a:off x="1676401" y="1431926"/>
              <a:ext cx="7938" cy="30163"/>
            </a:xfrm>
            <a:custGeom>
              <a:avLst/>
              <a:gdLst/>
              <a:ahLst/>
              <a:cxnLst>
                <a:cxn ang="0">
                  <a:pos x="0" y="19"/>
                </a:cxn>
                <a:cxn ang="0">
                  <a:pos x="5" y="12"/>
                </a:cxn>
                <a:cxn ang="0">
                  <a:pos x="0" y="0"/>
                </a:cxn>
                <a:cxn ang="0">
                  <a:pos x="0" y="0"/>
                </a:cxn>
                <a:cxn ang="0">
                  <a:pos x="0" y="19"/>
                </a:cxn>
              </a:cxnLst>
              <a:rect l="0" t="0" r="r" b="b"/>
              <a:pathLst>
                <a:path w="5" h="19">
                  <a:moveTo>
                    <a:pt x="0" y="19"/>
                  </a:moveTo>
                  <a:lnTo>
                    <a:pt x="5" y="12"/>
                  </a:lnTo>
                  <a:lnTo>
                    <a:pt x="0" y="0"/>
                  </a:lnTo>
                  <a:lnTo>
                    <a:pt x="0" y="0"/>
                  </a:lnTo>
                  <a:lnTo>
                    <a:pt x="0" y="19"/>
                  </a:lnTo>
                  <a:close/>
                </a:path>
              </a:pathLst>
            </a:custGeom>
            <a:solidFill>
              <a:srgbClr val="DCDDDE"/>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715" name="Freeform 261"/>
            <p:cNvSpPr>
              <a:spLocks/>
            </p:cNvSpPr>
            <p:nvPr/>
          </p:nvSpPr>
          <p:spPr bwMode="auto">
            <a:xfrm>
              <a:off x="1665288" y="1431926"/>
              <a:ext cx="11113" cy="30163"/>
            </a:xfrm>
            <a:custGeom>
              <a:avLst/>
              <a:gdLst/>
              <a:ahLst/>
              <a:cxnLst>
                <a:cxn ang="0">
                  <a:pos x="7" y="19"/>
                </a:cxn>
                <a:cxn ang="0">
                  <a:pos x="7" y="0"/>
                </a:cxn>
                <a:cxn ang="0">
                  <a:pos x="7" y="0"/>
                </a:cxn>
                <a:cxn ang="0">
                  <a:pos x="0" y="12"/>
                </a:cxn>
                <a:cxn ang="0">
                  <a:pos x="7" y="19"/>
                </a:cxn>
              </a:cxnLst>
              <a:rect l="0" t="0" r="r" b="b"/>
              <a:pathLst>
                <a:path w="7" h="19">
                  <a:moveTo>
                    <a:pt x="7" y="19"/>
                  </a:moveTo>
                  <a:lnTo>
                    <a:pt x="7" y="0"/>
                  </a:lnTo>
                  <a:lnTo>
                    <a:pt x="7" y="0"/>
                  </a:lnTo>
                  <a:lnTo>
                    <a:pt x="0" y="12"/>
                  </a:lnTo>
                  <a:lnTo>
                    <a:pt x="7" y="19"/>
                  </a:lnTo>
                  <a:close/>
                </a:path>
              </a:pathLst>
            </a:custGeom>
            <a:solidFill>
              <a:srgbClr val="DCDDDE"/>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716" name="Line 262"/>
            <p:cNvSpPr>
              <a:spLocks noChangeShapeType="1"/>
            </p:cNvSpPr>
            <p:nvPr/>
          </p:nvSpPr>
          <p:spPr bwMode="auto">
            <a:xfrm flipV="1">
              <a:off x="1676401" y="1349376"/>
              <a:ext cx="1588" cy="82550"/>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717" name="Freeform 263"/>
            <p:cNvSpPr>
              <a:spLocks/>
            </p:cNvSpPr>
            <p:nvPr/>
          </p:nvSpPr>
          <p:spPr bwMode="auto">
            <a:xfrm>
              <a:off x="1563688" y="1462089"/>
              <a:ext cx="150813" cy="176213"/>
            </a:xfrm>
            <a:custGeom>
              <a:avLst/>
              <a:gdLst/>
              <a:ahLst/>
              <a:cxnLst>
                <a:cxn ang="0">
                  <a:pos x="95" y="0"/>
                </a:cxn>
                <a:cxn ang="0">
                  <a:pos x="0" y="92"/>
                </a:cxn>
                <a:cxn ang="0">
                  <a:pos x="0" y="111"/>
                </a:cxn>
                <a:cxn ang="0">
                  <a:pos x="95" y="16"/>
                </a:cxn>
                <a:cxn ang="0">
                  <a:pos x="95" y="0"/>
                </a:cxn>
              </a:cxnLst>
              <a:rect l="0" t="0" r="r" b="b"/>
              <a:pathLst>
                <a:path w="95" h="111">
                  <a:moveTo>
                    <a:pt x="95" y="0"/>
                  </a:moveTo>
                  <a:lnTo>
                    <a:pt x="0" y="92"/>
                  </a:lnTo>
                  <a:lnTo>
                    <a:pt x="0" y="111"/>
                  </a:lnTo>
                  <a:lnTo>
                    <a:pt x="95" y="16"/>
                  </a:lnTo>
                  <a:lnTo>
                    <a:pt x="95" y="0"/>
                  </a:lnTo>
                  <a:close/>
                </a:path>
              </a:pathLst>
            </a:custGeom>
            <a:solidFill>
              <a:srgbClr val="DCDDDE"/>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720" name="Line 264"/>
            <p:cNvSpPr>
              <a:spLocks noChangeShapeType="1"/>
            </p:cNvSpPr>
            <p:nvPr/>
          </p:nvSpPr>
          <p:spPr bwMode="auto">
            <a:xfrm flipV="1">
              <a:off x="2625726" y="2497139"/>
              <a:ext cx="1588" cy="115888"/>
            </a:xfrm>
            <a:prstGeom prst="line">
              <a:avLst/>
            </a:prstGeom>
            <a:noFill/>
            <a:ln w="7938"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721" name="Freeform 265"/>
            <p:cNvSpPr>
              <a:spLocks/>
            </p:cNvSpPr>
            <p:nvPr/>
          </p:nvSpPr>
          <p:spPr bwMode="auto">
            <a:xfrm>
              <a:off x="1574801" y="1604964"/>
              <a:ext cx="157163" cy="165100"/>
            </a:xfrm>
            <a:custGeom>
              <a:avLst/>
              <a:gdLst/>
              <a:ahLst/>
              <a:cxnLst>
                <a:cxn ang="0">
                  <a:pos x="99" y="7"/>
                </a:cxn>
                <a:cxn ang="0">
                  <a:pos x="99" y="0"/>
                </a:cxn>
                <a:cxn ang="0">
                  <a:pos x="0" y="99"/>
                </a:cxn>
                <a:cxn ang="0">
                  <a:pos x="0" y="104"/>
                </a:cxn>
              </a:cxnLst>
              <a:rect l="0" t="0" r="r" b="b"/>
              <a:pathLst>
                <a:path w="99" h="104">
                  <a:moveTo>
                    <a:pt x="99" y="7"/>
                  </a:moveTo>
                  <a:lnTo>
                    <a:pt x="99" y="0"/>
                  </a:lnTo>
                  <a:lnTo>
                    <a:pt x="0" y="99"/>
                  </a:lnTo>
                  <a:lnTo>
                    <a:pt x="0" y="104"/>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722" name="Freeform 266"/>
            <p:cNvSpPr>
              <a:spLocks/>
            </p:cNvSpPr>
            <p:nvPr/>
          </p:nvSpPr>
          <p:spPr bwMode="auto">
            <a:xfrm>
              <a:off x="2505076" y="2538414"/>
              <a:ext cx="134938" cy="138113"/>
            </a:xfrm>
            <a:custGeom>
              <a:avLst/>
              <a:gdLst/>
              <a:ahLst/>
              <a:cxnLst>
                <a:cxn ang="0">
                  <a:pos x="85" y="4"/>
                </a:cxn>
                <a:cxn ang="0">
                  <a:pos x="85" y="0"/>
                </a:cxn>
                <a:cxn ang="0">
                  <a:pos x="0" y="82"/>
                </a:cxn>
                <a:cxn ang="0">
                  <a:pos x="0" y="87"/>
                </a:cxn>
              </a:cxnLst>
              <a:rect l="0" t="0" r="r" b="b"/>
              <a:pathLst>
                <a:path w="85" h="87">
                  <a:moveTo>
                    <a:pt x="85" y="4"/>
                  </a:moveTo>
                  <a:lnTo>
                    <a:pt x="85" y="0"/>
                  </a:lnTo>
                  <a:lnTo>
                    <a:pt x="0" y="82"/>
                  </a:lnTo>
                  <a:lnTo>
                    <a:pt x="0" y="87"/>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723" name="Freeform 267"/>
            <p:cNvSpPr>
              <a:spLocks/>
            </p:cNvSpPr>
            <p:nvPr/>
          </p:nvSpPr>
          <p:spPr bwMode="auto">
            <a:xfrm>
              <a:off x="2482851" y="2516189"/>
              <a:ext cx="131763" cy="138113"/>
            </a:xfrm>
            <a:custGeom>
              <a:avLst/>
              <a:gdLst/>
              <a:ahLst/>
              <a:cxnLst>
                <a:cxn ang="0">
                  <a:pos x="83" y="4"/>
                </a:cxn>
                <a:cxn ang="0">
                  <a:pos x="83" y="0"/>
                </a:cxn>
                <a:cxn ang="0">
                  <a:pos x="0" y="82"/>
                </a:cxn>
                <a:cxn ang="0">
                  <a:pos x="0" y="87"/>
                </a:cxn>
              </a:cxnLst>
              <a:rect l="0" t="0" r="r" b="b"/>
              <a:pathLst>
                <a:path w="83" h="87">
                  <a:moveTo>
                    <a:pt x="83" y="4"/>
                  </a:moveTo>
                  <a:lnTo>
                    <a:pt x="83" y="0"/>
                  </a:lnTo>
                  <a:lnTo>
                    <a:pt x="0" y="82"/>
                  </a:lnTo>
                  <a:lnTo>
                    <a:pt x="0" y="87"/>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724" name="Freeform 268"/>
            <p:cNvSpPr>
              <a:spLocks/>
            </p:cNvSpPr>
            <p:nvPr/>
          </p:nvSpPr>
          <p:spPr bwMode="auto">
            <a:xfrm>
              <a:off x="2460626" y="2492376"/>
              <a:ext cx="130175" cy="139700"/>
            </a:xfrm>
            <a:custGeom>
              <a:avLst/>
              <a:gdLst/>
              <a:ahLst/>
              <a:cxnLst>
                <a:cxn ang="0">
                  <a:pos x="82" y="5"/>
                </a:cxn>
                <a:cxn ang="0">
                  <a:pos x="82" y="0"/>
                </a:cxn>
                <a:cxn ang="0">
                  <a:pos x="0" y="83"/>
                </a:cxn>
                <a:cxn ang="0">
                  <a:pos x="0" y="88"/>
                </a:cxn>
              </a:cxnLst>
              <a:rect l="0" t="0" r="r" b="b"/>
              <a:pathLst>
                <a:path w="82" h="88">
                  <a:moveTo>
                    <a:pt x="82" y="5"/>
                  </a:moveTo>
                  <a:lnTo>
                    <a:pt x="82" y="0"/>
                  </a:lnTo>
                  <a:lnTo>
                    <a:pt x="0" y="83"/>
                  </a:lnTo>
                  <a:lnTo>
                    <a:pt x="0" y="88"/>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725" name="Oval 269"/>
            <p:cNvSpPr>
              <a:spLocks noChangeArrowheads="1"/>
            </p:cNvSpPr>
            <p:nvPr/>
          </p:nvSpPr>
          <p:spPr bwMode="auto">
            <a:xfrm>
              <a:off x="1624013" y="1657351"/>
              <a:ext cx="255588" cy="258763"/>
            </a:xfrm>
            <a:prstGeom prst="ellipse">
              <a:avLst/>
            </a:prstGeom>
            <a:solidFill>
              <a:srgbClr val="DCDDDE"/>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726" name="Oval 270"/>
            <p:cNvSpPr>
              <a:spLocks noChangeArrowheads="1"/>
            </p:cNvSpPr>
            <p:nvPr/>
          </p:nvSpPr>
          <p:spPr bwMode="auto">
            <a:xfrm>
              <a:off x="1792288" y="1825626"/>
              <a:ext cx="255588" cy="258763"/>
            </a:xfrm>
            <a:prstGeom prst="ellipse">
              <a:avLst/>
            </a:prstGeom>
            <a:solidFill>
              <a:srgbClr val="DCDDDE"/>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727" name="Oval 271"/>
            <p:cNvSpPr>
              <a:spLocks noChangeArrowheads="1"/>
            </p:cNvSpPr>
            <p:nvPr/>
          </p:nvSpPr>
          <p:spPr bwMode="auto">
            <a:xfrm>
              <a:off x="1960563" y="1993901"/>
              <a:ext cx="255588" cy="258763"/>
            </a:xfrm>
            <a:prstGeom prst="ellipse">
              <a:avLst/>
            </a:prstGeom>
            <a:solidFill>
              <a:srgbClr val="DCDDDE"/>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728" name="Oval 272"/>
            <p:cNvSpPr>
              <a:spLocks noChangeArrowheads="1"/>
            </p:cNvSpPr>
            <p:nvPr/>
          </p:nvSpPr>
          <p:spPr bwMode="auto">
            <a:xfrm>
              <a:off x="2130426" y="2163764"/>
              <a:ext cx="254000" cy="258763"/>
            </a:xfrm>
            <a:prstGeom prst="ellipse">
              <a:avLst/>
            </a:prstGeom>
            <a:solidFill>
              <a:srgbClr val="DCDDDE"/>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729" name="Oval 273"/>
            <p:cNvSpPr>
              <a:spLocks noChangeArrowheads="1"/>
            </p:cNvSpPr>
            <p:nvPr/>
          </p:nvSpPr>
          <p:spPr bwMode="auto">
            <a:xfrm>
              <a:off x="2298701" y="2335214"/>
              <a:ext cx="255588" cy="255588"/>
            </a:xfrm>
            <a:prstGeom prst="ellipse">
              <a:avLst/>
            </a:prstGeom>
            <a:solidFill>
              <a:srgbClr val="DCDDDE"/>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730" name="Oval 274"/>
            <p:cNvSpPr>
              <a:spLocks noChangeArrowheads="1"/>
            </p:cNvSpPr>
            <p:nvPr/>
          </p:nvSpPr>
          <p:spPr bwMode="auto">
            <a:xfrm>
              <a:off x="1720851" y="1679576"/>
              <a:ext cx="52388" cy="49213"/>
            </a:xfrm>
            <a:prstGeom prst="ellipse">
              <a:avLst/>
            </a:prstGeom>
            <a:solidFill>
              <a:srgbClr val="DCDDDE"/>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731" name="Oval 275"/>
            <p:cNvSpPr>
              <a:spLocks noChangeArrowheads="1"/>
            </p:cNvSpPr>
            <p:nvPr/>
          </p:nvSpPr>
          <p:spPr bwMode="auto">
            <a:xfrm>
              <a:off x="1893888" y="1847851"/>
              <a:ext cx="49213" cy="52388"/>
            </a:xfrm>
            <a:prstGeom prst="ellipse">
              <a:avLst/>
            </a:prstGeom>
            <a:solidFill>
              <a:srgbClr val="DCDDDE"/>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732" name="Oval 276"/>
            <p:cNvSpPr>
              <a:spLocks noChangeArrowheads="1"/>
            </p:cNvSpPr>
            <p:nvPr/>
          </p:nvSpPr>
          <p:spPr bwMode="auto">
            <a:xfrm>
              <a:off x="2062163" y="2016126"/>
              <a:ext cx="49213" cy="52388"/>
            </a:xfrm>
            <a:prstGeom prst="ellipse">
              <a:avLst/>
            </a:prstGeom>
            <a:solidFill>
              <a:srgbClr val="DCDDDE"/>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733" name="Oval 277"/>
            <p:cNvSpPr>
              <a:spLocks noChangeArrowheads="1"/>
            </p:cNvSpPr>
            <p:nvPr/>
          </p:nvSpPr>
          <p:spPr bwMode="auto">
            <a:xfrm>
              <a:off x="2232026" y="2185989"/>
              <a:ext cx="47625" cy="52388"/>
            </a:xfrm>
            <a:prstGeom prst="ellipse">
              <a:avLst/>
            </a:prstGeom>
            <a:solidFill>
              <a:srgbClr val="DCDDDE"/>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734" name="Oval 278"/>
            <p:cNvSpPr>
              <a:spLocks noChangeArrowheads="1"/>
            </p:cNvSpPr>
            <p:nvPr/>
          </p:nvSpPr>
          <p:spPr bwMode="auto">
            <a:xfrm>
              <a:off x="2400301" y="2354264"/>
              <a:ext cx="49213" cy="52388"/>
            </a:xfrm>
            <a:prstGeom prst="ellipse">
              <a:avLst/>
            </a:prstGeom>
            <a:solidFill>
              <a:srgbClr val="DCDDDE"/>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735" name="Freeform 279"/>
            <p:cNvSpPr>
              <a:spLocks/>
            </p:cNvSpPr>
            <p:nvPr/>
          </p:nvSpPr>
          <p:spPr bwMode="auto">
            <a:xfrm>
              <a:off x="1731963" y="1682751"/>
              <a:ext cx="709613" cy="709613"/>
            </a:xfrm>
            <a:custGeom>
              <a:avLst/>
              <a:gdLst/>
              <a:ahLst/>
              <a:cxnLst>
                <a:cxn ang="0">
                  <a:pos x="10" y="0"/>
                </a:cxn>
                <a:cxn ang="0">
                  <a:pos x="447" y="437"/>
                </a:cxn>
                <a:cxn ang="0">
                  <a:pos x="437" y="447"/>
                </a:cxn>
                <a:cxn ang="0">
                  <a:pos x="0" y="10"/>
                </a:cxn>
                <a:cxn ang="0">
                  <a:pos x="10" y="0"/>
                </a:cxn>
              </a:cxnLst>
              <a:rect l="0" t="0" r="r" b="b"/>
              <a:pathLst>
                <a:path w="447" h="447">
                  <a:moveTo>
                    <a:pt x="10" y="0"/>
                  </a:moveTo>
                  <a:lnTo>
                    <a:pt x="447" y="437"/>
                  </a:lnTo>
                  <a:lnTo>
                    <a:pt x="437" y="447"/>
                  </a:lnTo>
                  <a:lnTo>
                    <a:pt x="0" y="10"/>
                  </a:lnTo>
                  <a:lnTo>
                    <a:pt x="10" y="0"/>
                  </a:lnTo>
                  <a:close/>
                </a:path>
              </a:pathLst>
            </a:custGeom>
            <a:solidFill>
              <a:srgbClr val="DCDDDE"/>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grpSp>
      <p:grpSp>
        <p:nvGrpSpPr>
          <p:cNvPr id="3" name="Group 1457"/>
          <p:cNvGrpSpPr/>
          <p:nvPr/>
        </p:nvGrpSpPr>
        <p:grpSpPr>
          <a:xfrm>
            <a:off x="5174923" y="2381704"/>
            <a:ext cx="1040590" cy="966789"/>
            <a:chOff x="3390901" y="1330326"/>
            <a:chExt cx="1566863" cy="1455738"/>
          </a:xfrm>
        </p:grpSpPr>
        <p:sp>
          <p:nvSpPr>
            <p:cNvPr id="737" name="Freeform 733"/>
            <p:cNvSpPr>
              <a:spLocks/>
            </p:cNvSpPr>
            <p:nvPr/>
          </p:nvSpPr>
          <p:spPr bwMode="auto">
            <a:xfrm>
              <a:off x="3390901" y="1330326"/>
              <a:ext cx="1566863" cy="1455738"/>
            </a:xfrm>
            <a:custGeom>
              <a:avLst/>
              <a:gdLst/>
              <a:ahLst/>
              <a:cxnLst>
                <a:cxn ang="0">
                  <a:pos x="275" y="355"/>
                </a:cxn>
                <a:cxn ang="0">
                  <a:pos x="418" y="213"/>
                </a:cxn>
                <a:cxn ang="0">
                  <a:pos x="418" y="206"/>
                </a:cxn>
                <a:cxn ang="0">
                  <a:pos x="411" y="199"/>
                </a:cxn>
                <a:cxn ang="0">
                  <a:pos x="411" y="199"/>
                </a:cxn>
                <a:cxn ang="0">
                  <a:pos x="411" y="196"/>
                </a:cxn>
                <a:cxn ang="0">
                  <a:pos x="408" y="196"/>
                </a:cxn>
                <a:cxn ang="0">
                  <a:pos x="407" y="196"/>
                </a:cxn>
                <a:cxn ang="0">
                  <a:pos x="403" y="191"/>
                </a:cxn>
                <a:cxn ang="0">
                  <a:pos x="403" y="191"/>
                </a:cxn>
                <a:cxn ang="0">
                  <a:pos x="403" y="187"/>
                </a:cxn>
                <a:cxn ang="0">
                  <a:pos x="399" y="187"/>
                </a:cxn>
                <a:cxn ang="0">
                  <a:pos x="399" y="187"/>
                </a:cxn>
                <a:cxn ang="0">
                  <a:pos x="395" y="183"/>
                </a:cxn>
                <a:cxn ang="0">
                  <a:pos x="395" y="183"/>
                </a:cxn>
                <a:cxn ang="0">
                  <a:pos x="395" y="179"/>
                </a:cxn>
                <a:cxn ang="0">
                  <a:pos x="391" y="179"/>
                </a:cxn>
                <a:cxn ang="0">
                  <a:pos x="391" y="179"/>
                </a:cxn>
                <a:cxn ang="0">
                  <a:pos x="387" y="175"/>
                </a:cxn>
                <a:cxn ang="0">
                  <a:pos x="387" y="174"/>
                </a:cxn>
                <a:cxn ang="0">
                  <a:pos x="387" y="171"/>
                </a:cxn>
                <a:cxn ang="0">
                  <a:pos x="383" y="171"/>
                </a:cxn>
                <a:cxn ang="0">
                  <a:pos x="383" y="171"/>
                </a:cxn>
                <a:cxn ang="0">
                  <a:pos x="379" y="167"/>
                </a:cxn>
                <a:cxn ang="0">
                  <a:pos x="379" y="167"/>
                </a:cxn>
                <a:cxn ang="0">
                  <a:pos x="379" y="163"/>
                </a:cxn>
                <a:cxn ang="0">
                  <a:pos x="375" y="163"/>
                </a:cxn>
                <a:cxn ang="0">
                  <a:pos x="375" y="163"/>
                </a:cxn>
                <a:cxn ang="0">
                  <a:pos x="212" y="0"/>
                </a:cxn>
                <a:cxn ang="0">
                  <a:pos x="0" y="212"/>
                </a:cxn>
                <a:cxn ang="0">
                  <a:pos x="0" y="219"/>
                </a:cxn>
                <a:cxn ang="0">
                  <a:pos x="168" y="388"/>
                </a:cxn>
                <a:cxn ang="0">
                  <a:pos x="238" y="318"/>
                </a:cxn>
                <a:cxn ang="0">
                  <a:pos x="275" y="355"/>
                </a:cxn>
              </a:cxnLst>
              <a:rect l="0" t="0" r="r" b="b"/>
              <a:pathLst>
                <a:path w="418" h="388">
                  <a:moveTo>
                    <a:pt x="275" y="355"/>
                  </a:moveTo>
                  <a:cubicBezTo>
                    <a:pt x="418" y="213"/>
                    <a:pt x="418" y="213"/>
                    <a:pt x="418" y="213"/>
                  </a:cubicBezTo>
                  <a:cubicBezTo>
                    <a:pt x="418" y="206"/>
                    <a:pt x="418" y="206"/>
                    <a:pt x="418" y="206"/>
                  </a:cubicBezTo>
                  <a:cubicBezTo>
                    <a:pt x="411" y="199"/>
                    <a:pt x="411" y="199"/>
                    <a:pt x="411" y="199"/>
                  </a:cubicBezTo>
                  <a:cubicBezTo>
                    <a:pt x="411" y="199"/>
                    <a:pt x="411" y="199"/>
                    <a:pt x="411" y="199"/>
                  </a:cubicBezTo>
                  <a:cubicBezTo>
                    <a:pt x="412" y="198"/>
                    <a:pt x="412" y="197"/>
                    <a:pt x="411" y="196"/>
                  </a:cubicBezTo>
                  <a:cubicBezTo>
                    <a:pt x="410" y="195"/>
                    <a:pt x="409" y="195"/>
                    <a:pt x="408" y="196"/>
                  </a:cubicBezTo>
                  <a:cubicBezTo>
                    <a:pt x="408" y="196"/>
                    <a:pt x="407" y="196"/>
                    <a:pt x="407" y="196"/>
                  </a:cubicBezTo>
                  <a:cubicBezTo>
                    <a:pt x="403" y="191"/>
                    <a:pt x="403" y="191"/>
                    <a:pt x="403" y="191"/>
                  </a:cubicBezTo>
                  <a:cubicBezTo>
                    <a:pt x="403" y="191"/>
                    <a:pt x="403" y="191"/>
                    <a:pt x="403" y="191"/>
                  </a:cubicBezTo>
                  <a:cubicBezTo>
                    <a:pt x="404" y="190"/>
                    <a:pt x="404" y="188"/>
                    <a:pt x="403" y="187"/>
                  </a:cubicBezTo>
                  <a:cubicBezTo>
                    <a:pt x="402" y="186"/>
                    <a:pt x="400" y="186"/>
                    <a:pt x="399" y="187"/>
                  </a:cubicBezTo>
                  <a:cubicBezTo>
                    <a:pt x="399" y="187"/>
                    <a:pt x="399" y="187"/>
                    <a:pt x="399" y="187"/>
                  </a:cubicBezTo>
                  <a:cubicBezTo>
                    <a:pt x="395" y="183"/>
                    <a:pt x="395" y="183"/>
                    <a:pt x="395" y="183"/>
                  </a:cubicBezTo>
                  <a:cubicBezTo>
                    <a:pt x="395" y="183"/>
                    <a:pt x="395" y="183"/>
                    <a:pt x="395" y="183"/>
                  </a:cubicBezTo>
                  <a:cubicBezTo>
                    <a:pt x="396" y="182"/>
                    <a:pt x="396" y="180"/>
                    <a:pt x="395" y="179"/>
                  </a:cubicBezTo>
                  <a:cubicBezTo>
                    <a:pt x="394" y="178"/>
                    <a:pt x="392" y="178"/>
                    <a:pt x="391" y="179"/>
                  </a:cubicBezTo>
                  <a:cubicBezTo>
                    <a:pt x="391" y="179"/>
                    <a:pt x="391" y="179"/>
                    <a:pt x="391" y="179"/>
                  </a:cubicBezTo>
                  <a:cubicBezTo>
                    <a:pt x="387" y="175"/>
                    <a:pt x="387" y="175"/>
                    <a:pt x="387" y="175"/>
                  </a:cubicBezTo>
                  <a:cubicBezTo>
                    <a:pt x="387" y="174"/>
                    <a:pt x="387" y="174"/>
                    <a:pt x="387" y="174"/>
                  </a:cubicBezTo>
                  <a:cubicBezTo>
                    <a:pt x="388" y="173"/>
                    <a:pt x="388" y="172"/>
                    <a:pt x="387" y="171"/>
                  </a:cubicBezTo>
                  <a:cubicBezTo>
                    <a:pt x="386" y="170"/>
                    <a:pt x="384" y="170"/>
                    <a:pt x="383" y="171"/>
                  </a:cubicBezTo>
                  <a:cubicBezTo>
                    <a:pt x="383" y="171"/>
                    <a:pt x="383" y="171"/>
                    <a:pt x="383" y="171"/>
                  </a:cubicBezTo>
                  <a:cubicBezTo>
                    <a:pt x="379" y="167"/>
                    <a:pt x="379" y="167"/>
                    <a:pt x="379" y="167"/>
                  </a:cubicBezTo>
                  <a:cubicBezTo>
                    <a:pt x="379" y="167"/>
                    <a:pt x="379" y="167"/>
                    <a:pt x="379" y="167"/>
                  </a:cubicBezTo>
                  <a:cubicBezTo>
                    <a:pt x="380" y="166"/>
                    <a:pt x="380" y="164"/>
                    <a:pt x="379" y="163"/>
                  </a:cubicBezTo>
                  <a:cubicBezTo>
                    <a:pt x="378" y="162"/>
                    <a:pt x="376" y="162"/>
                    <a:pt x="375" y="163"/>
                  </a:cubicBezTo>
                  <a:cubicBezTo>
                    <a:pt x="375" y="163"/>
                    <a:pt x="375" y="163"/>
                    <a:pt x="375" y="163"/>
                  </a:cubicBezTo>
                  <a:cubicBezTo>
                    <a:pt x="212" y="0"/>
                    <a:pt x="212" y="0"/>
                    <a:pt x="212" y="0"/>
                  </a:cubicBezTo>
                  <a:cubicBezTo>
                    <a:pt x="0" y="212"/>
                    <a:pt x="0" y="212"/>
                    <a:pt x="0" y="212"/>
                  </a:cubicBezTo>
                  <a:cubicBezTo>
                    <a:pt x="0" y="219"/>
                    <a:pt x="0" y="219"/>
                    <a:pt x="0" y="219"/>
                  </a:cubicBezTo>
                  <a:cubicBezTo>
                    <a:pt x="168" y="388"/>
                    <a:pt x="168" y="388"/>
                    <a:pt x="168" y="388"/>
                  </a:cubicBezTo>
                  <a:cubicBezTo>
                    <a:pt x="238" y="318"/>
                    <a:pt x="238" y="318"/>
                    <a:pt x="238" y="318"/>
                  </a:cubicBezTo>
                  <a:lnTo>
                    <a:pt x="275" y="355"/>
                  </a:lnTo>
                  <a:close/>
                </a:path>
              </a:pathLst>
            </a:custGeom>
            <a:solidFill>
              <a:srgbClr val="CFD1D2"/>
            </a:solidFill>
            <a:ln w="19050"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738" name="Freeform 734"/>
            <p:cNvSpPr>
              <a:spLocks/>
            </p:cNvSpPr>
            <p:nvPr/>
          </p:nvSpPr>
          <p:spPr bwMode="auto">
            <a:xfrm>
              <a:off x="3390901" y="1330326"/>
              <a:ext cx="1566863" cy="1428750"/>
            </a:xfrm>
            <a:custGeom>
              <a:avLst/>
              <a:gdLst/>
              <a:ahLst/>
              <a:cxnLst>
                <a:cxn ang="0">
                  <a:pos x="987" y="487"/>
                </a:cxn>
                <a:cxn ang="0">
                  <a:pos x="649" y="822"/>
                </a:cxn>
                <a:cxn ang="0">
                  <a:pos x="562" y="735"/>
                </a:cxn>
                <a:cxn ang="0">
                  <a:pos x="396" y="900"/>
                </a:cxn>
                <a:cxn ang="0">
                  <a:pos x="0" y="501"/>
                </a:cxn>
                <a:cxn ang="0">
                  <a:pos x="500" y="0"/>
                </a:cxn>
                <a:cxn ang="0">
                  <a:pos x="987" y="487"/>
                </a:cxn>
              </a:cxnLst>
              <a:rect l="0" t="0" r="r" b="b"/>
              <a:pathLst>
                <a:path w="987" h="900">
                  <a:moveTo>
                    <a:pt x="987" y="487"/>
                  </a:moveTo>
                  <a:lnTo>
                    <a:pt x="649" y="822"/>
                  </a:lnTo>
                  <a:lnTo>
                    <a:pt x="562" y="735"/>
                  </a:lnTo>
                  <a:lnTo>
                    <a:pt x="396" y="900"/>
                  </a:lnTo>
                  <a:lnTo>
                    <a:pt x="0" y="501"/>
                  </a:lnTo>
                  <a:lnTo>
                    <a:pt x="500" y="0"/>
                  </a:lnTo>
                  <a:lnTo>
                    <a:pt x="987" y="487"/>
                  </a:lnTo>
                  <a:close/>
                </a:path>
              </a:pathLst>
            </a:custGeom>
            <a:solidFill>
              <a:srgbClr val="CFD1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739" name="Freeform 735"/>
            <p:cNvSpPr>
              <a:spLocks/>
            </p:cNvSpPr>
            <p:nvPr/>
          </p:nvSpPr>
          <p:spPr bwMode="auto">
            <a:xfrm>
              <a:off x="3390901" y="2125664"/>
              <a:ext cx="628650" cy="660400"/>
            </a:xfrm>
            <a:custGeom>
              <a:avLst/>
              <a:gdLst/>
              <a:ahLst/>
              <a:cxnLst>
                <a:cxn ang="0">
                  <a:pos x="396" y="399"/>
                </a:cxn>
                <a:cxn ang="0">
                  <a:pos x="396" y="416"/>
                </a:cxn>
                <a:cxn ang="0">
                  <a:pos x="0" y="16"/>
                </a:cxn>
                <a:cxn ang="0">
                  <a:pos x="0" y="0"/>
                </a:cxn>
                <a:cxn ang="0">
                  <a:pos x="396" y="399"/>
                </a:cxn>
              </a:cxnLst>
              <a:rect l="0" t="0" r="r" b="b"/>
              <a:pathLst>
                <a:path w="396" h="416">
                  <a:moveTo>
                    <a:pt x="396" y="399"/>
                  </a:moveTo>
                  <a:lnTo>
                    <a:pt x="396" y="416"/>
                  </a:lnTo>
                  <a:lnTo>
                    <a:pt x="0" y="16"/>
                  </a:lnTo>
                  <a:lnTo>
                    <a:pt x="0" y="0"/>
                  </a:lnTo>
                  <a:lnTo>
                    <a:pt x="396" y="399"/>
                  </a:lnTo>
                  <a:close/>
                </a:path>
              </a:pathLst>
            </a:custGeom>
            <a:solidFill>
              <a:srgbClr val="CFD1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740" name="Freeform 736"/>
            <p:cNvSpPr>
              <a:spLocks/>
            </p:cNvSpPr>
            <p:nvPr/>
          </p:nvSpPr>
          <p:spPr bwMode="auto">
            <a:xfrm>
              <a:off x="4421188" y="2103439"/>
              <a:ext cx="536575" cy="558800"/>
            </a:xfrm>
            <a:custGeom>
              <a:avLst/>
              <a:gdLst/>
              <a:ahLst/>
              <a:cxnLst>
                <a:cxn ang="0">
                  <a:pos x="338" y="16"/>
                </a:cxn>
                <a:cxn ang="0">
                  <a:pos x="0" y="352"/>
                </a:cxn>
                <a:cxn ang="0">
                  <a:pos x="0" y="335"/>
                </a:cxn>
                <a:cxn ang="0">
                  <a:pos x="338" y="0"/>
                </a:cxn>
                <a:cxn ang="0">
                  <a:pos x="338" y="16"/>
                </a:cxn>
              </a:cxnLst>
              <a:rect l="0" t="0" r="r" b="b"/>
              <a:pathLst>
                <a:path w="338" h="352">
                  <a:moveTo>
                    <a:pt x="338" y="16"/>
                  </a:moveTo>
                  <a:lnTo>
                    <a:pt x="0" y="352"/>
                  </a:lnTo>
                  <a:lnTo>
                    <a:pt x="0" y="335"/>
                  </a:lnTo>
                  <a:lnTo>
                    <a:pt x="338" y="0"/>
                  </a:lnTo>
                  <a:lnTo>
                    <a:pt x="338" y="16"/>
                  </a:lnTo>
                  <a:close/>
                </a:path>
              </a:pathLst>
            </a:custGeom>
            <a:solidFill>
              <a:srgbClr val="CFD1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741" name="Freeform 737"/>
            <p:cNvSpPr>
              <a:spLocks/>
            </p:cNvSpPr>
            <p:nvPr/>
          </p:nvSpPr>
          <p:spPr bwMode="auto">
            <a:xfrm>
              <a:off x="4283076" y="2497139"/>
              <a:ext cx="138113" cy="165100"/>
            </a:xfrm>
            <a:custGeom>
              <a:avLst/>
              <a:gdLst/>
              <a:ahLst/>
              <a:cxnLst>
                <a:cxn ang="0">
                  <a:pos x="0" y="16"/>
                </a:cxn>
                <a:cxn ang="0">
                  <a:pos x="0" y="0"/>
                </a:cxn>
                <a:cxn ang="0">
                  <a:pos x="87" y="87"/>
                </a:cxn>
                <a:cxn ang="0">
                  <a:pos x="87" y="104"/>
                </a:cxn>
                <a:cxn ang="0">
                  <a:pos x="0" y="16"/>
                </a:cxn>
              </a:cxnLst>
              <a:rect l="0" t="0" r="r" b="b"/>
              <a:pathLst>
                <a:path w="87" h="104">
                  <a:moveTo>
                    <a:pt x="0" y="16"/>
                  </a:moveTo>
                  <a:lnTo>
                    <a:pt x="0" y="0"/>
                  </a:lnTo>
                  <a:lnTo>
                    <a:pt x="87" y="87"/>
                  </a:lnTo>
                  <a:lnTo>
                    <a:pt x="87" y="104"/>
                  </a:lnTo>
                  <a:lnTo>
                    <a:pt x="0" y="16"/>
                  </a:lnTo>
                  <a:close/>
                </a:path>
              </a:pathLst>
            </a:custGeom>
            <a:solidFill>
              <a:srgbClr val="CFD1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742" name="Freeform 738"/>
            <p:cNvSpPr>
              <a:spLocks/>
            </p:cNvSpPr>
            <p:nvPr/>
          </p:nvSpPr>
          <p:spPr bwMode="auto">
            <a:xfrm>
              <a:off x="4019551" y="2497139"/>
              <a:ext cx="263525" cy="288925"/>
            </a:xfrm>
            <a:custGeom>
              <a:avLst/>
              <a:gdLst/>
              <a:ahLst/>
              <a:cxnLst>
                <a:cxn ang="0">
                  <a:pos x="0" y="165"/>
                </a:cxn>
                <a:cxn ang="0">
                  <a:pos x="166" y="0"/>
                </a:cxn>
                <a:cxn ang="0">
                  <a:pos x="166" y="16"/>
                </a:cxn>
                <a:cxn ang="0">
                  <a:pos x="0" y="182"/>
                </a:cxn>
                <a:cxn ang="0">
                  <a:pos x="0" y="165"/>
                </a:cxn>
              </a:cxnLst>
              <a:rect l="0" t="0" r="r" b="b"/>
              <a:pathLst>
                <a:path w="166" h="182">
                  <a:moveTo>
                    <a:pt x="0" y="165"/>
                  </a:moveTo>
                  <a:lnTo>
                    <a:pt x="166" y="0"/>
                  </a:lnTo>
                  <a:lnTo>
                    <a:pt x="166" y="16"/>
                  </a:lnTo>
                  <a:lnTo>
                    <a:pt x="0" y="182"/>
                  </a:lnTo>
                  <a:lnTo>
                    <a:pt x="0" y="165"/>
                  </a:lnTo>
                  <a:close/>
                </a:path>
              </a:pathLst>
            </a:custGeom>
            <a:solidFill>
              <a:srgbClr val="CFD1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743" name="Freeform 739"/>
            <p:cNvSpPr>
              <a:spLocks/>
            </p:cNvSpPr>
            <p:nvPr/>
          </p:nvSpPr>
          <p:spPr bwMode="auto">
            <a:xfrm>
              <a:off x="3933826" y="1627189"/>
              <a:ext cx="971550" cy="889000"/>
            </a:xfrm>
            <a:custGeom>
              <a:avLst/>
              <a:gdLst/>
              <a:ahLst/>
              <a:cxnLst>
                <a:cxn ang="0">
                  <a:pos x="258" y="108"/>
                </a:cxn>
                <a:cxn ang="0">
                  <a:pos x="254" y="108"/>
                </a:cxn>
                <a:cxn ang="0">
                  <a:pos x="132" y="231"/>
                </a:cxn>
                <a:cxn ang="0">
                  <a:pos x="53" y="152"/>
                </a:cxn>
                <a:cxn ang="0">
                  <a:pos x="53" y="136"/>
                </a:cxn>
                <a:cxn ang="0">
                  <a:pos x="52" y="134"/>
                </a:cxn>
                <a:cxn ang="0">
                  <a:pos x="37" y="119"/>
                </a:cxn>
                <a:cxn ang="0">
                  <a:pos x="34" y="119"/>
                </a:cxn>
                <a:cxn ang="0">
                  <a:pos x="32" y="121"/>
                </a:cxn>
                <a:cxn ang="0">
                  <a:pos x="32" y="131"/>
                </a:cxn>
                <a:cxn ang="0">
                  <a:pos x="6" y="105"/>
                </a:cxn>
                <a:cxn ang="0">
                  <a:pos x="107" y="5"/>
                </a:cxn>
                <a:cxn ang="0">
                  <a:pos x="106" y="0"/>
                </a:cxn>
                <a:cxn ang="0">
                  <a:pos x="104" y="0"/>
                </a:cxn>
                <a:cxn ang="0">
                  <a:pos x="1" y="103"/>
                </a:cxn>
                <a:cxn ang="0">
                  <a:pos x="0" y="105"/>
                </a:cxn>
                <a:cxn ang="0">
                  <a:pos x="1" y="107"/>
                </a:cxn>
                <a:cxn ang="0">
                  <a:pos x="1" y="107"/>
                </a:cxn>
                <a:cxn ang="0">
                  <a:pos x="1" y="107"/>
                </a:cxn>
                <a:cxn ang="0">
                  <a:pos x="33" y="139"/>
                </a:cxn>
                <a:cxn ang="0">
                  <a:pos x="36" y="140"/>
                </a:cxn>
                <a:cxn ang="0">
                  <a:pos x="37" y="137"/>
                </a:cxn>
                <a:cxn ang="0">
                  <a:pos x="37" y="127"/>
                </a:cxn>
                <a:cxn ang="0">
                  <a:pos x="47" y="137"/>
                </a:cxn>
                <a:cxn ang="0">
                  <a:pos x="47" y="153"/>
                </a:cxn>
                <a:cxn ang="0">
                  <a:pos x="48" y="155"/>
                </a:cxn>
                <a:cxn ang="0">
                  <a:pos x="130" y="236"/>
                </a:cxn>
                <a:cxn ang="0">
                  <a:pos x="132" y="237"/>
                </a:cxn>
                <a:cxn ang="0">
                  <a:pos x="134" y="236"/>
                </a:cxn>
                <a:cxn ang="0">
                  <a:pos x="258" y="112"/>
                </a:cxn>
                <a:cxn ang="0">
                  <a:pos x="258" y="108"/>
                </a:cxn>
              </a:cxnLst>
              <a:rect l="0" t="0" r="r" b="b"/>
              <a:pathLst>
                <a:path w="259" h="237">
                  <a:moveTo>
                    <a:pt x="258" y="108"/>
                  </a:moveTo>
                  <a:cubicBezTo>
                    <a:pt x="257" y="107"/>
                    <a:pt x="255" y="107"/>
                    <a:pt x="254" y="108"/>
                  </a:cubicBezTo>
                  <a:cubicBezTo>
                    <a:pt x="254" y="108"/>
                    <a:pt x="135" y="227"/>
                    <a:pt x="132" y="231"/>
                  </a:cubicBezTo>
                  <a:cubicBezTo>
                    <a:pt x="129" y="228"/>
                    <a:pt x="54" y="153"/>
                    <a:pt x="53" y="152"/>
                  </a:cubicBezTo>
                  <a:cubicBezTo>
                    <a:pt x="53" y="136"/>
                    <a:pt x="53" y="136"/>
                    <a:pt x="53" y="136"/>
                  </a:cubicBezTo>
                  <a:cubicBezTo>
                    <a:pt x="53" y="136"/>
                    <a:pt x="52" y="135"/>
                    <a:pt x="52" y="134"/>
                  </a:cubicBezTo>
                  <a:cubicBezTo>
                    <a:pt x="37" y="119"/>
                    <a:pt x="37" y="119"/>
                    <a:pt x="37" y="119"/>
                  </a:cubicBezTo>
                  <a:cubicBezTo>
                    <a:pt x="36" y="118"/>
                    <a:pt x="35" y="118"/>
                    <a:pt x="34" y="119"/>
                  </a:cubicBezTo>
                  <a:cubicBezTo>
                    <a:pt x="33" y="119"/>
                    <a:pt x="32" y="120"/>
                    <a:pt x="32" y="121"/>
                  </a:cubicBezTo>
                  <a:cubicBezTo>
                    <a:pt x="32" y="131"/>
                    <a:pt x="32" y="131"/>
                    <a:pt x="32" y="131"/>
                  </a:cubicBezTo>
                  <a:cubicBezTo>
                    <a:pt x="28" y="127"/>
                    <a:pt x="12" y="111"/>
                    <a:pt x="6" y="105"/>
                  </a:cubicBezTo>
                  <a:cubicBezTo>
                    <a:pt x="9" y="102"/>
                    <a:pt x="105" y="6"/>
                    <a:pt x="107" y="5"/>
                  </a:cubicBezTo>
                  <a:cubicBezTo>
                    <a:pt x="106" y="0"/>
                    <a:pt x="106" y="0"/>
                    <a:pt x="106" y="0"/>
                  </a:cubicBezTo>
                  <a:cubicBezTo>
                    <a:pt x="105" y="0"/>
                    <a:pt x="104" y="0"/>
                    <a:pt x="104" y="0"/>
                  </a:cubicBezTo>
                  <a:cubicBezTo>
                    <a:pt x="1" y="103"/>
                    <a:pt x="1" y="103"/>
                    <a:pt x="1" y="103"/>
                  </a:cubicBezTo>
                  <a:cubicBezTo>
                    <a:pt x="0" y="104"/>
                    <a:pt x="0" y="105"/>
                    <a:pt x="0" y="105"/>
                  </a:cubicBezTo>
                  <a:cubicBezTo>
                    <a:pt x="0" y="106"/>
                    <a:pt x="0" y="107"/>
                    <a:pt x="1" y="107"/>
                  </a:cubicBezTo>
                  <a:cubicBezTo>
                    <a:pt x="1" y="107"/>
                    <a:pt x="1" y="107"/>
                    <a:pt x="1" y="107"/>
                  </a:cubicBezTo>
                  <a:cubicBezTo>
                    <a:pt x="1" y="107"/>
                    <a:pt x="1" y="107"/>
                    <a:pt x="1" y="107"/>
                  </a:cubicBezTo>
                  <a:cubicBezTo>
                    <a:pt x="33" y="139"/>
                    <a:pt x="33" y="139"/>
                    <a:pt x="33" y="139"/>
                  </a:cubicBezTo>
                  <a:cubicBezTo>
                    <a:pt x="34" y="140"/>
                    <a:pt x="35" y="140"/>
                    <a:pt x="36" y="140"/>
                  </a:cubicBezTo>
                  <a:cubicBezTo>
                    <a:pt x="37" y="139"/>
                    <a:pt x="37" y="139"/>
                    <a:pt x="37" y="137"/>
                  </a:cubicBezTo>
                  <a:cubicBezTo>
                    <a:pt x="37" y="127"/>
                    <a:pt x="37" y="127"/>
                    <a:pt x="37" y="127"/>
                  </a:cubicBezTo>
                  <a:cubicBezTo>
                    <a:pt x="42" y="132"/>
                    <a:pt x="46" y="136"/>
                    <a:pt x="47" y="137"/>
                  </a:cubicBezTo>
                  <a:cubicBezTo>
                    <a:pt x="47" y="153"/>
                    <a:pt x="47" y="153"/>
                    <a:pt x="47" y="153"/>
                  </a:cubicBezTo>
                  <a:cubicBezTo>
                    <a:pt x="47" y="153"/>
                    <a:pt x="48" y="154"/>
                    <a:pt x="48" y="155"/>
                  </a:cubicBezTo>
                  <a:cubicBezTo>
                    <a:pt x="130" y="236"/>
                    <a:pt x="130" y="236"/>
                    <a:pt x="130" y="236"/>
                  </a:cubicBezTo>
                  <a:cubicBezTo>
                    <a:pt x="131" y="237"/>
                    <a:pt x="131" y="237"/>
                    <a:pt x="132" y="237"/>
                  </a:cubicBezTo>
                  <a:cubicBezTo>
                    <a:pt x="133" y="237"/>
                    <a:pt x="133" y="237"/>
                    <a:pt x="134" y="236"/>
                  </a:cubicBezTo>
                  <a:cubicBezTo>
                    <a:pt x="258" y="112"/>
                    <a:pt x="258" y="112"/>
                    <a:pt x="258" y="112"/>
                  </a:cubicBezTo>
                  <a:cubicBezTo>
                    <a:pt x="259" y="111"/>
                    <a:pt x="259" y="109"/>
                    <a:pt x="258" y="108"/>
                  </a:cubicBezTo>
                  <a:close/>
                </a:path>
              </a:pathLst>
            </a:custGeom>
            <a:solidFill>
              <a:srgbClr val="CFD1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744" name="Freeform 740"/>
            <p:cNvSpPr>
              <a:spLocks/>
            </p:cNvSpPr>
            <p:nvPr/>
          </p:nvSpPr>
          <p:spPr bwMode="auto">
            <a:xfrm>
              <a:off x="4481513" y="1866901"/>
              <a:ext cx="165100" cy="146050"/>
            </a:xfrm>
            <a:custGeom>
              <a:avLst/>
              <a:gdLst/>
              <a:ahLst/>
              <a:cxnLst>
                <a:cxn ang="0">
                  <a:pos x="44" y="17"/>
                </a:cxn>
                <a:cxn ang="0">
                  <a:pos x="22" y="39"/>
                </a:cxn>
                <a:cxn ang="0">
                  <a:pos x="0" y="17"/>
                </a:cxn>
                <a:cxn ang="0">
                  <a:pos x="0" y="0"/>
                </a:cxn>
                <a:cxn ang="0">
                  <a:pos x="22" y="22"/>
                </a:cxn>
                <a:cxn ang="0">
                  <a:pos x="44" y="0"/>
                </a:cxn>
                <a:cxn ang="0">
                  <a:pos x="44" y="17"/>
                </a:cxn>
              </a:cxnLst>
              <a:rect l="0" t="0" r="r" b="b"/>
              <a:pathLst>
                <a:path w="44" h="39">
                  <a:moveTo>
                    <a:pt x="44" y="17"/>
                  </a:moveTo>
                  <a:cubicBezTo>
                    <a:pt x="44" y="29"/>
                    <a:pt x="34" y="39"/>
                    <a:pt x="22" y="39"/>
                  </a:cubicBezTo>
                  <a:cubicBezTo>
                    <a:pt x="10" y="39"/>
                    <a:pt x="0" y="29"/>
                    <a:pt x="0" y="17"/>
                  </a:cubicBezTo>
                  <a:cubicBezTo>
                    <a:pt x="0" y="0"/>
                    <a:pt x="0" y="0"/>
                    <a:pt x="0" y="0"/>
                  </a:cubicBezTo>
                  <a:cubicBezTo>
                    <a:pt x="0" y="12"/>
                    <a:pt x="10" y="22"/>
                    <a:pt x="22" y="22"/>
                  </a:cubicBezTo>
                  <a:cubicBezTo>
                    <a:pt x="34" y="22"/>
                    <a:pt x="44" y="12"/>
                    <a:pt x="44" y="0"/>
                  </a:cubicBezTo>
                  <a:lnTo>
                    <a:pt x="44" y="17"/>
                  </a:lnTo>
                  <a:close/>
                </a:path>
              </a:pathLst>
            </a:custGeom>
            <a:solidFill>
              <a:srgbClr val="9D9FA2"/>
            </a:solidFill>
            <a:ln w="11113"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745" name="Freeform 741"/>
            <p:cNvSpPr>
              <a:spLocks/>
            </p:cNvSpPr>
            <p:nvPr/>
          </p:nvSpPr>
          <p:spPr bwMode="auto">
            <a:xfrm>
              <a:off x="4478338" y="1938339"/>
              <a:ext cx="336550" cy="190500"/>
            </a:xfrm>
            <a:custGeom>
              <a:avLst/>
              <a:gdLst/>
              <a:ahLst/>
              <a:cxnLst>
                <a:cxn ang="0">
                  <a:pos x="5" y="8"/>
                </a:cxn>
                <a:cxn ang="0">
                  <a:pos x="18" y="21"/>
                </a:cxn>
                <a:cxn ang="0">
                  <a:pos x="18" y="11"/>
                </a:cxn>
                <a:cxn ang="0">
                  <a:pos x="20" y="9"/>
                </a:cxn>
                <a:cxn ang="0">
                  <a:pos x="22" y="9"/>
                </a:cxn>
                <a:cxn ang="0">
                  <a:pos x="38" y="24"/>
                </a:cxn>
                <a:cxn ang="0">
                  <a:pos x="38" y="26"/>
                </a:cxn>
                <a:cxn ang="0">
                  <a:pos x="38" y="42"/>
                </a:cxn>
                <a:cxn ang="0">
                  <a:pos x="42" y="45"/>
                </a:cxn>
                <a:cxn ang="0">
                  <a:pos x="85" y="1"/>
                </a:cxn>
                <a:cxn ang="0">
                  <a:pos x="89" y="1"/>
                </a:cxn>
                <a:cxn ang="0">
                  <a:pos x="89" y="5"/>
                </a:cxn>
                <a:cxn ang="0">
                  <a:pos x="44" y="50"/>
                </a:cxn>
                <a:cxn ang="0">
                  <a:pos x="42" y="51"/>
                </a:cxn>
                <a:cxn ang="0">
                  <a:pos x="40" y="50"/>
                </a:cxn>
                <a:cxn ang="0">
                  <a:pos x="34" y="45"/>
                </a:cxn>
                <a:cxn ang="0">
                  <a:pos x="33" y="43"/>
                </a:cxn>
                <a:cxn ang="0">
                  <a:pos x="33" y="27"/>
                </a:cxn>
                <a:cxn ang="0">
                  <a:pos x="23" y="17"/>
                </a:cxn>
                <a:cxn ang="0">
                  <a:pos x="23" y="27"/>
                </a:cxn>
                <a:cxn ang="0">
                  <a:pos x="22" y="30"/>
                </a:cxn>
                <a:cxn ang="0">
                  <a:pos x="19" y="29"/>
                </a:cxn>
                <a:cxn ang="0">
                  <a:pos x="1" y="12"/>
                </a:cxn>
                <a:cxn ang="0">
                  <a:pos x="1" y="8"/>
                </a:cxn>
                <a:cxn ang="0">
                  <a:pos x="5" y="8"/>
                </a:cxn>
              </a:cxnLst>
              <a:rect l="0" t="0" r="r" b="b"/>
              <a:pathLst>
                <a:path w="90" h="51">
                  <a:moveTo>
                    <a:pt x="5" y="8"/>
                  </a:moveTo>
                  <a:cubicBezTo>
                    <a:pt x="5" y="8"/>
                    <a:pt x="13" y="16"/>
                    <a:pt x="18" y="21"/>
                  </a:cubicBezTo>
                  <a:cubicBezTo>
                    <a:pt x="18" y="11"/>
                    <a:pt x="18" y="11"/>
                    <a:pt x="18" y="11"/>
                  </a:cubicBezTo>
                  <a:cubicBezTo>
                    <a:pt x="18" y="10"/>
                    <a:pt x="19" y="9"/>
                    <a:pt x="20" y="9"/>
                  </a:cubicBezTo>
                  <a:cubicBezTo>
                    <a:pt x="21" y="8"/>
                    <a:pt x="22" y="8"/>
                    <a:pt x="22" y="9"/>
                  </a:cubicBezTo>
                  <a:cubicBezTo>
                    <a:pt x="38" y="24"/>
                    <a:pt x="38" y="24"/>
                    <a:pt x="38" y="24"/>
                  </a:cubicBezTo>
                  <a:cubicBezTo>
                    <a:pt x="38" y="25"/>
                    <a:pt x="38" y="26"/>
                    <a:pt x="38" y="26"/>
                  </a:cubicBezTo>
                  <a:cubicBezTo>
                    <a:pt x="38" y="42"/>
                    <a:pt x="38" y="42"/>
                    <a:pt x="38" y="42"/>
                  </a:cubicBezTo>
                  <a:cubicBezTo>
                    <a:pt x="39" y="42"/>
                    <a:pt x="40" y="43"/>
                    <a:pt x="42" y="45"/>
                  </a:cubicBezTo>
                  <a:cubicBezTo>
                    <a:pt x="45" y="42"/>
                    <a:pt x="85" y="1"/>
                    <a:pt x="85" y="1"/>
                  </a:cubicBezTo>
                  <a:cubicBezTo>
                    <a:pt x="86" y="0"/>
                    <a:pt x="88" y="0"/>
                    <a:pt x="89" y="1"/>
                  </a:cubicBezTo>
                  <a:cubicBezTo>
                    <a:pt x="90" y="2"/>
                    <a:pt x="90" y="4"/>
                    <a:pt x="89" y="5"/>
                  </a:cubicBezTo>
                  <a:cubicBezTo>
                    <a:pt x="44" y="50"/>
                    <a:pt x="44" y="50"/>
                    <a:pt x="44" y="50"/>
                  </a:cubicBezTo>
                  <a:cubicBezTo>
                    <a:pt x="43" y="51"/>
                    <a:pt x="42" y="51"/>
                    <a:pt x="42" y="51"/>
                  </a:cubicBezTo>
                  <a:cubicBezTo>
                    <a:pt x="41" y="51"/>
                    <a:pt x="40" y="51"/>
                    <a:pt x="40" y="50"/>
                  </a:cubicBezTo>
                  <a:cubicBezTo>
                    <a:pt x="34" y="45"/>
                    <a:pt x="34" y="45"/>
                    <a:pt x="34" y="45"/>
                  </a:cubicBezTo>
                  <a:cubicBezTo>
                    <a:pt x="33" y="44"/>
                    <a:pt x="33" y="43"/>
                    <a:pt x="33" y="43"/>
                  </a:cubicBezTo>
                  <a:cubicBezTo>
                    <a:pt x="33" y="27"/>
                    <a:pt x="33" y="27"/>
                    <a:pt x="33" y="27"/>
                  </a:cubicBezTo>
                  <a:cubicBezTo>
                    <a:pt x="32" y="26"/>
                    <a:pt x="27" y="22"/>
                    <a:pt x="23" y="17"/>
                  </a:cubicBezTo>
                  <a:cubicBezTo>
                    <a:pt x="23" y="27"/>
                    <a:pt x="23" y="27"/>
                    <a:pt x="23" y="27"/>
                  </a:cubicBezTo>
                  <a:cubicBezTo>
                    <a:pt x="23" y="28"/>
                    <a:pt x="23" y="29"/>
                    <a:pt x="22" y="30"/>
                  </a:cubicBezTo>
                  <a:cubicBezTo>
                    <a:pt x="21" y="30"/>
                    <a:pt x="19" y="30"/>
                    <a:pt x="19" y="29"/>
                  </a:cubicBezTo>
                  <a:cubicBezTo>
                    <a:pt x="1" y="12"/>
                    <a:pt x="1" y="12"/>
                    <a:pt x="1" y="12"/>
                  </a:cubicBezTo>
                  <a:cubicBezTo>
                    <a:pt x="0" y="11"/>
                    <a:pt x="0" y="9"/>
                    <a:pt x="1" y="8"/>
                  </a:cubicBezTo>
                  <a:cubicBezTo>
                    <a:pt x="2" y="7"/>
                    <a:pt x="4" y="7"/>
                    <a:pt x="5" y="8"/>
                  </a:cubicBezTo>
                  <a:close/>
                </a:path>
              </a:pathLst>
            </a:custGeom>
            <a:solidFill>
              <a:srgbClr val="CFD1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746" name="Freeform 742"/>
            <p:cNvSpPr>
              <a:spLocks/>
            </p:cNvSpPr>
            <p:nvPr/>
          </p:nvSpPr>
          <p:spPr bwMode="auto">
            <a:xfrm>
              <a:off x="4357688" y="1990726"/>
              <a:ext cx="165100" cy="146050"/>
            </a:xfrm>
            <a:custGeom>
              <a:avLst/>
              <a:gdLst/>
              <a:ahLst/>
              <a:cxnLst>
                <a:cxn ang="0">
                  <a:pos x="44" y="18"/>
                </a:cxn>
                <a:cxn ang="0">
                  <a:pos x="22" y="39"/>
                </a:cxn>
                <a:cxn ang="0">
                  <a:pos x="0" y="18"/>
                </a:cxn>
                <a:cxn ang="0">
                  <a:pos x="0" y="0"/>
                </a:cxn>
                <a:cxn ang="0">
                  <a:pos x="22" y="22"/>
                </a:cxn>
                <a:cxn ang="0">
                  <a:pos x="44" y="0"/>
                </a:cxn>
                <a:cxn ang="0">
                  <a:pos x="44" y="18"/>
                </a:cxn>
              </a:cxnLst>
              <a:rect l="0" t="0" r="r" b="b"/>
              <a:pathLst>
                <a:path w="44" h="39">
                  <a:moveTo>
                    <a:pt x="44" y="18"/>
                  </a:moveTo>
                  <a:cubicBezTo>
                    <a:pt x="44" y="30"/>
                    <a:pt x="34" y="39"/>
                    <a:pt x="22" y="39"/>
                  </a:cubicBezTo>
                  <a:cubicBezTo>
                    <a:pt x="10" y="39"/>
                    <a:pt x="0" y="30"/>
                    <a:pt x="0" y="18"/>
                  </a:cubicBezTo>
                  <a:cubicBezTo>
                    <a:pt x="0" y="0"/>
                    <a:pt x="0" y="0"/>
                    <a:pt x="0" y="0"/>
                  </a:cubicBezTo>
                  <a:cubicBezTo>
                    <a:pt x="0" y="12"/>
                    <a:pt x="10" y="22"/>
                    <a:pt x="22" y="22"/>
                  </a:cubicBezTo>
                  <a:cubicBezTo>
                    <a:pt x="34" y="22"/>
                    <a:pt x="44" y="12"/>
                    <a:pt x="44" y="0"/>
                  </a:cubicBezTo>
                  <a:lnTo>
                    <a:pt x="44" y="18"/>
                  </a:lnTo>
                  <a:close/>
                </a:path>
              </a:pathLst>
            </a:custGeom>
            <a:solidFill>
              <a:srgbClr val="9D9FA2"/>
            </a:solidFill>
            <a:ln w="11113"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747" name="Freeform 743"/>
            <p:cNvSpPr>
              <a:spLocks/>
            </p:cNvSpPr>
            <p:nvPr/>
          </p:nvSpPr>
          <p:spPr bwMode="auto">
            <a:xfrm>
              <a:off x="4346576" y="1968501"/>
              <a:ext cx="498475" cy="322263"/>
            </a:xfrm>
            <a:custGeom>
              <a:avLst/>
              <a:gdLst/>
              <a:ahLst/>
              <a:cxnLst>
                <a:cxn ang="0">
                  <a:pos x="132" y="1"/>
                </a:cxn>
                <a:cxn ang="0">
                  <a:pos x="132" y="4"/>
                </a:cxn>
                <a:cxn ang="0">
                  <a:pos x="51" y="85"/>
                </a:cxn>
                <a:cxn ang="0">
                  <a:pos x="50" y="86"/>
                </a:cxn>
                <a:cxn ang="0">
                  <a:pos x="48" y="85"/>
                </a:cxn>
                <a:cxn ang="0">
                  <a:pos x="34" y="71"/>
                </a:cxn>
                <a:cxn ang="0">
                  <a:pos x="33" y="69"/>
                </a:cxn>
                <a:cxn ang="0">
                  <a:pos x="33" y="54"/>
                </a:cxn>
                <a:cxn ang="0">
                  <a:pos x="23" y="44"/>
                </a:cxn>
                <a:cxn ang="0">
                  <a:pos x="23" y="54"/>
                </a:cxn>
                <a:cxn ang="0">
                  <a:pos x="22" y="57"/>
                </a:cxn>
                <a:cxn ang="0">
                  <a:pos x="19" y="56"/>
                </a:cxn>
                <a:cxn ang="0">
                  <a:pos x="1" y="38"/>
                </a:cxn>
                <a:cxn ang="0">
                  <a:pos x="1" y="35"/>
                </a:cxn>
                <a:cxn ang="0">
                  <a:pos x="5" y="35"/>
                </a:cxn>
                <a:cxn ang="0">
                  <a:pos x="18" y="48"/>
                </a:cxn>
                <a:cxn ang="0">
                  <a:pos x="18" y="38"/>
                </a:cxn>
                <a:cxn ang="0">
                  <a:pos x="20" y="35"/>
                </a:cxn>
                <a:cxn ang="0">
                  <a:pos x="22" y="36"/>
                </a:cxn>
                <a:cxn ang="0">
                  <a:pos x="38" y="51"/>
                </a:cxn>
                <a:cxn ang="0">
                  <a:pos x="39" y="53"/>
                </a:cxn>
                <a:cxn ang="0">
                  <a:pos x="39" y="68"/>
                </a:cxn>
                <a:cxn ang="0">
                  <a:pos x="50" y="79"/>
                </a:cxn>
                <a:cxn ang="0">
                  <a:pos x="128" y="1"/>
                </a:cxn>
                <a:cxn ang="0">
                  <a:pos x="132" y="1"/>
                </a:cxn>
              </a:cxnLst>
              <a:rect l="0" t="0" r="r" b="b"/>
              <a:pathLst>
                <a:path w="133" h="86">
                  <a:moveTo>
                    <a:pt x="132" y="1"/>
                  </a:moveTo>
                  <a:cubicBezTo>
                    <a:pt x="133" y="2"/>
                    <a:pt x="133" y="3"/>
                    <a:pt x="132" y="4"/>
                  </a:cubicBezTo>
                  <a:cubicBezTo>
                    <a:pt x="51" y="85"/>
                    <a:pt x="51" y="85"/>
                    <a:pt x="51" y="85"/>
                  </a:cubicBezTo>
                  <a:cubicBezTo>
                    <a:pt x="51" y="86"/>
                    <a:pt x="50" y="86"/>
                    <a:pt x="50" y="86"/>
                  </a:cubicBezTo>
                  <a:cubicBezTo>
                    <a:pt x="49" y="86"/>
                    <a:pt x="48" y="86"/>
                    <a:pt x="48" y="85"/>
                  </a:cubicBezTo>
                  <a:cubicBezTo>
                    <a:pt x="34" y="71"/>
                    <a:pt x="34" y="71"/>
                    <a:pt x="34" y="71"/>
                  </a:cubicBezTo>
                  <a:cubicBezTo>
                    <a:pt x="34" y="71"/>
                    <a:pt x="33" y="70"/>
                    <a:pt x="33" y="69"/>
                  </a:cubicBezTo>
                  <a:cubicBezTo>
                    <a:pt x="33" y="54"/>
                    <a:pt x="33" y="54"/>
                    <a:pt x="33" y="54"/>
                  </a:cubicBezTo>
                  <a:cubicBezTo>
                    <a:pt x="32" y="53"/>
                    <a:pt x="27" y="48"/>
                    <a:pt x="23" y="44"/>
                  </a:cubicBezTo>
                  <a:cubicBezTo>
                    <a:pt x="23" y="54"/>
                    <a:pt x="23" y="54"/>
                    <a:pt x="23" y="54"/>
                  </a:cubicBezTo>
                  <a:cubicBezTo>
                    <a:pt x="23" y="55"/>
                    <a:pt x="23" y="56"/>
                    <a:pt x="22" y="57"/>
                  </a:cubicBezTo>
                  <a:cubicBezTo>
                    <a:pt x="21" y="57"/>
                    <a:pt x="19" y="57"/>
                    <a:pt x="19" y="56"/>
                  </a:cubicBezTo>
                  <a:cubicBezTo>
                    <a:pt x="1" y="38"/>
                    <a:pt x="1" y="38"/>
                    <a:pt x="1" y="38"/>
                  </a:cubicBezTo>
                  <a:cubicBezTo>
                    <a:pt x="0" y="37"/>
                    <a:pt x="0" y="36"/>
                    <a:pt x="1" y="35"/>
                  </a:cubicBezTo>
                  <a:cubicBezTo>
                    <a:pt x="2" y="34"/>
                    <a:pt x="4" y="34"/>
                    <a:pt x="5" y="35"/>
                  </a:cubicBezTo>
                  <a:cubicBezTo>
                    <a:pt x="5" y="35"/>
                    <a:pt x="13" y="43"/>
                    <a:pt x="18" y="48"/>
                  </a:cubicBezTo>
                  <a:cubicBezTo>
                    <a:pt x="18" y="38"/>
                    <a:pt x="18" y="38"/>
                    <a:pt x="18" y="38"/>
                  </a:cubicBezTo>
                  <a:cubicBezTo>
                    <a:pt x="18" y="37"/>
                    <a:pt x="19" y="36"/>
                    <a:pt x="20" y="35"/>
                  </a:cubicBezTo>
                  <a:cubicBezTo>
                    <a:pt x="21" y="35"/>
                    <a:pt x="22" y="35"/>
                    <a:pt x="22" y="36"/>
                  </a:cubicBezTo>
                  <a:cubicBezTo>
                    <a:pt x="38" y="51"/>
                    <a:pt x="38" y="51"/>
                    <a:pt x="38" y="51"/>
                  </a:cubicBezTo>
                  <a:cubicBezTo>
                    <a:pt x="38" y="52"/>
                    <a:pt x="39" y="52"/>
                    <a:pt x="39" y="53"/>
                  </a:cubicBezTo>
                  <a:cubicBezTo>
                    <a:pt x="39" y="68"/>
                    <a:pt x="39" y="68"/>
                    <a:pt x="39" y="68"/>
                  </a:cubicBezTo>
                  <a:cubicBezTo>
                    <a:pt x="40" y="70"/>
                    <a:pt x="47" y="77"/>
                    <a:pt x="50" y="79"/>
                  </a:cubicBezTo>
                  <a:cubicBezTo>
                    <a:pt x="53" y="76"/>
                    <a:pt x="128" y="1"/>
                    <a:pt x="128" y="1"/>
                  </a:cubicBezTo>
                  <a:cubicBezTo>
                    <a:pt x="129" y="0"/>
                    <a:pt x="131" y="0"/>
                    <a:pt x="132" y="1"/>
                  </a:cubicBezTo>
                  <a:close/>
                </a:path>
              </a:pathLst>
            </a:custGeom>
            <a:solidFill>
              <a:srgbClr val="CFD1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748" name="Freeform 744"/>
            <p:cNvSpPr>
              <a:spLocks/>
            </p:cNvSpPr>
            <p:nvPr/>
          </p:nvSpPr>
          <p:spPr bwMode="auto">
            <a:xfrm>
              <a:off x="4233863" y="2114551"/>
              <a:ext cx="165100" cy="146050"/>
            </a:xfrm>
            <a:custGeom>
              <a:avLst/>
              <a:gdLst/>
              <a:ahLst/>
              <a:cxnLst>
                <a:cxn ang="0">
                  <a:pos x="44" y="18"/>
                </a:cxn>
                <a:cxn ang="0">
                  <a:pos x="22" y="39"/>
                </a:cxn>
                <a:cxn ang="0">
                  <a:pos x="0" y="18"/>
                </a:cxn>
                <a:cxn ang="0">
                  <a:pos x="0" y="0"/>
                </a:cxn>
                <a:cxn ang="0">
                  <a:pos x="22" y="22"/>
                </a:cxn>
                <a:cxn ang="0">
                  <a:pos x="44" y="0"/>
                </a:cxn>
                <a:cxn ang="0">
                  <a:pos x="44" y="18"/>
                </a:cxn>
              </a:cxnLst>
              <a:rect l="0" t="0" r="r" b="b"/>
              <a:pathLst>
                <a:path w="44" h="39">
                  <a:moveTo>
                    <a:pt x="44" y="18"/>
                  </a:moveTo>
                  <a:cubicBezTo>
                    <a:pt x="44" y="30"/>
                    <a:pt x="34" y="39"/>
                    <a:pt x="22" y="39"/>
                  </a:cubicBezTo>
                  <a:cubicBezTo>
                    <a:pt x="10" y="39"/>
                    <a:pt x="0" y="30"/>
                    <a:pt x="0" y="18"/>
                  </a:cubicBezTo>
                  <a:cubicBezTo>
                    <a:pt x="0" y="0"/>
                    <a:pt x="0" y="0"/>
                    <a:pt x="0" y="0"/>
                  </a:cubicBezTo>
                  <a:cubicBezTo>
                    <a:pt x="0" y="12"/>
                    <a:pt x="10" y="22"/>
                    <a:pt x="22" y="22"/>
                  </a:cubicBezTo>
                  <a:cubicBezTo>
                    <a:pt x="34" y="22"/>
                    <a:pt x="44" y="12"/>
                    <a:pt x="44" y="0"/>
                  </a:cubicBezTo>
                  <a:lnTo>
                    <a:pt x="44" y="18"/>
                  </a:lnTo>
                  <a:close/>
                </a:path>
              </a:pathLst>
            </a:custGeom>
            <a:solidFill>
              <a:srgbClr val="9D9FA2"/>
            </a:solidFill>
            <a:ln w="11113"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749" name="Oval 745"/>
            <p:cNvSpPr>
              <a:spLocks noChangeArrowheads="1"/>
            </p:cNvSpPr>
            <p:nvPr/>
          </p:nvSpPr>
          <p:spPr bwMode="auto">
            <a:xfrm>
              <a:off x="4302126" y="1604964"/>
              <a:ext cx="160338" cy="160338"/>
            </a:xfrm>
            <a:prstGeom prst="ellipse">
              <a:avLst/>
            </a:prstGeom>
            <a:solidFill>
              <a:srgbClr val="CFD1D2"/>
            </a:solidFill>
            <a:ln w="11113"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750" name="Freeform 746"/>
            <p:cNvSpPr>
              <a:spLocks/>
            </p:cNvSpPr>
            <p:nvPr/>
          </p:nvSpPr>
          <p:spPr bwMode="auto">
            <a:xfrm>
              <a:off x="4302126" y="1682751"/>
              <a:ext cx="160338" cy="150813"/>
            </a:xfrm>
            <a:custGeom>
              <a:avLst/>
              <a:gdLst/>
              <a:ahLst/>
              <a:cxnLst>
                <a:cxn ang="0">
                  <a:pos x="43" y="18"/>
                </a:cxn>
                <a:cxn ang="0">
                  <a:pos x="22" y="40"/>
                </a:cxn>
                <a:cxn ang="0">
                  <a:pos x="0" y="18"/>
                </a:cxn>
                <a:cxn ang="0">
                  <a:pos x="0" y="0"/>
                </a:cxn>
                <a:cxn ang="0">
                  <a:pos x="22" y="22"/>
                </a:cxn>
                <a:cxn ang="0">
                  <a:pos x="43" y="0"/>
                </a:cxn>
                <a:cxn ang="0">
                  <a:pos x="43" y="18"/>
                </a:cxn>
              </a:cxnLst>
              <a:rect l="0" t="0" r="r" b="b"/>
              <a:pathLst>
                <a:path w="43" h="40">
                  <a:moveTo>
                    <a:pt x="43" y="18"/>
                  </a:moveTo>
                  <a:cubicBezTo>
                    <a:pt x="43" y="30"/>
                    <a:pt x="34" y="40"/>
                    <a:pt x="22" y="40"/>
                  </a:cubicBezTo>
                  <a:cubicBezTo>
                    <a:pt x="10" y="40"/>
                    <a:pt x="0" y="30"/>
                    <a:pt x="0" y="18"/>
                  </a:cubicBezTo>
                  <a:cubicBezTo>
                    <a:pt x="0" y="0"/>
                    <a:pt x="0" y="0"/>
                    <a:pt x="0" y="0"/>
                  </a:cubicBezTo>
                  <a:cubicBezTo>
                    <a:pt x="0" y="12"/>
                    <a:pt x="10" y="22"/>
                    <a:pt x="22" y="22"/>
                  </a:cubicBezTo>
                  <a:cubicBezTo>
                    <a:pt x="34" y="22"/>
                    <a:pt x="43" y="12"/>
                    <a:pt x="43" y="0"/>
                  </a:cubicBezTo>
                  <a:lnTo>
                    <a:pt x="43" y="18"/>
                  </a:lnTo>
                  <a:close/>
                </a:path>
              </a:pathLst>
            </a:custGeom>
            <a:solidFill>
              <a:srgbClr val="9D9FA2"/>
            </a:solidFill>
            <a:ln w="11113"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751" name="Oval 747"/>
            <p:cNvSpPr>
              <a:spLocks noChangeArrowheads="1"/>
            </p:cNvSpPr>
            <p:nvPr/>
          </p:nvSpPr>
          <p:spPr bwMode="auto">
            <a:xfrm>
              <a:off x="4178301" y="1728789"/>
              <a:ext cx="160338" cy="160338"/>
            </a:xfrm>
            <a:prstGeom prst="ellipse">
              <a:avLst/>
            </a:prstGeom>
            <a:solidFill>
              <a:srgbClr val="CFD1D2"/>
            </a:solidFill>
            <a:ln w="11113"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752" name="Freeform 748"/>
            <p:cNvSpPr>
              <a:spLocks/>
            </p:cNvSpPr>
            <p:nvPr/>
          </p:nvSpPr>
          <p:spPr bwMode="auto">
            <a:xfrm>
              <a:off x="4178301" y="1809751"/>
              <a:ext cx="160338" cy="147638"/>
            </a:xfrm>
            <a:custGeom>
              <a:avLst/>
              <a:gdLst/>
              <a:ahLst/>
              <a:cxnLst>
                <a:cxn ang="0">
                  <a:pos x="43" y="17"/>
                </a:cxn>
                <a:cxn ang="0">
                  <a:pos x="21" y="39"/>
                </a:cxn>
                <a:cxn ang="0">
                  <a:pos x="0" y="17"/>
                </a:cxn>
                <a:cxn ang="0">
                  <a:pos x="0" y="0"/>
                </a:cxn>
                <a:cxn ang="0">
                  <a:pos x="21" y="21"/>
                </a:cxn>
                <a:cxn ang="0">
                  <a:pos x="43" y="0"/>
                </a:cxn>
                <a:cxn ang="0">
                  <a:pos x="43" y="17"/>
                </a:cxn>
              </a:cxnLst>
              <a:rect l="0" t="0" r="r" b="b"/>
              <a:pathLst>
                <a:path w="43" h="39">
                  <a:moveTo>
                    <a:pt x="43" y="17"/>
                  </a:moveTo>
                  <a:cubicBezTo>
                    <a:pt x="43" y="29"/>
                    <a:pt x="33" y="39"/>
                    <a:pt x="21" y="39"/>
                  </a:cubicBezTo>
                  <a:cubicBezTo>
                    <a:pt x="9" y="39"/>
                    <a:pt x="0" y="29"/>
                    <a:pt x="0" y="17"/>
                  </a:cubicBezTo>
                  <a:cubicBezTo>
                    <a:pt x="0" y="0"/>
                    <a:pt x="0" y="0"/>
                    <a:pt x="0" y="0"/>
                  </a:cubicBezTo>
                  <a:cubicBezTo>
                    <a:pt x="0" y="11"/>
                    <a:pt x="9" y="21"/>
                    <a:pt x="21" y="21"/>
                  </a:cubicBezTo>
                  <a:cubicBezTo>
                    <a:pt x="33" y="21"/>
                    <a:pt x="43" y="11"/>
                    <a:pt x="43" y="0"/>
                  </a:cubicBezTo>
                  <a:lnTo>
                    <a:pt x="43" y="17"/>
                  </a:lnTo>
                  <a:close/>
                </a:path>
              </a:pathLst>
            </a:custGeom>
            <a:solidFill>
              <a:srgbClr val="9D9FA2"/>
            </a:solidFill>
            <a:ln w="11113"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753" name="Oval 749"/>
            <p:cNvSpPr>
              <a:spLocks noChangeArrowheads="1"/>
            </p:cNvSpPr>
            <p:nvPr/>
          </p:nvSpPr>
          <p:spPr bwMode="auto">
            <a:xfrm>
              <a:off x="4054476" y="1851026"/>
              <a:ext cx="160338" cy="161925"/>
            </a:xfrm>
            <a:prstGeom prst="ellipse">
              <a:avLst/>
            </a:prstGeom>
            <a:solidFill>
              <a:srgbClr val="CFD1D2"/>
            </a:solidFill>
            <a:ln w="11113"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754" name="Freeform 750"/>
            <p:cNvSpPr>
              <a:spLocks/>
            </p:cNvSpPr>
            <p:nvPr/>
          </p:nvSpPr>
          <p:spPr bwMode="auto">
            <a:xfrm>
              <a:off x="4054476" y="1933576"/>
              <a:ext cx="160338" cy="147638"/>
            </a:xfrm>
            <a:custGeom>
              <a:avLst/>
              <a:gdLst/>
              <a:ahLst/>
              <a:cxnLst>
                <a:cxn ang="0">
                  <a:pos x="43" y="17"/>
                </a:cxn>
                <a:cxn ang="0">
                  <a:pos x="21" y="39"/>
                </a:cxn>
                <a:cxn ang="0">
                  <a:pos x="0" y="17"/>
                </a:cxn>
                <a:cxn ang="0">
                  <a:pos x="0" y="0"/>
                </a:cxn>
                <a:cxn ang="0">
                  <a:pos x="21" y="21"/>
                </a:cxn>
                <a:cxn ang="0">
                  <a:pos x="43" y="0"/>
                </a:cxn>
                <a:cxn ang="0">
                  <a:pos x="43" y="17"/>
                </a:cxn>
              </a:cxnLst>
              <a:rect l="0" t="0" r="r" b="b"/>
              <a:pathLst>
                <a:path w="43" h="39">
                  <a:moveTo>
                    <a:pt x="43" y="17"/>
                  </a:moveTo>
                  <a:cubicBezTo>
                    <a:pt x="43" y="29"/>
                    <a:pt x="33" y="39"/>
                    <a:pt x="21" y="39"/>
                  </a:cubicBezTo>
                  <a:cubicBezTo>
                    <a:pt x="9" y="39"/>
                    <a:pt x="0" y="29"/>
                    <a:pt x="0" y="17"/>
                  </a:cubicBezTo>
                  <a:cubicBezTo>
                    <a:pt x="0" y="0"/>
                    <a:pt x="0" y="0"/>
                    <a:pt x="0" y="0"/>
                  </a:cubicBezTo>
                  <a:cubicBezTo>
                    <a:pt x="0" y="12"/>
                    <a:pt x="9" y="21"/>
                    <a:pt x="21" y="21"/>
                  </a:cubicBezTo>
                  <a:cubicBezTo>
                    <a:pt x="33" y="21"/>
                    <a:pt x="43" y="12"/>
                    <a:pt x="43" y="0"/>
                  </a:cubicBezTo>
                  <a:lnTo>
                    <a:pt x="43" y="17"/>
                  </a:lnTo>
                  <a:close/>
                </a:path>
              </a:pathLst>
            </a:custGeom>
            <a:solidFill>
              <a:srgbClr val="9D9FA2"/>
            </a:solidFill>
            <a:ln w="11113"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755" name="Freeform 751"/>
            <p:cNvSpPr>
              <a:spLocks/>
            </p:cNvSpPr>
            <p:nvPr/>
          </p:nvSpPr>
          <p:spPr bwMode="auto">
            <a:xfrm>
              <a:off x="4148138" y="1806576"/>
              <a:ext cx="727075" cy="649288"/>
            </a:xfrm>
            <a:custGeom>
              <a:avLst/>
              <a:gdLst/>
              <a:ahLst/>
              <a:cxnLst>
                <a:cxn ang="0">
                  <a:pos x="193" y="52"/>
                </a:cxn>
                <a:cxn ang="0">
                  <a:pos x="189" y="52"/>
                </a:cxn>
                <a:cxn ang="0">
                  <a:pos x="75" y="166"/>
                </a:cxn>
                <a:cxn ang="0">
                  <a:pos x="56" y="148"/>
                </a:cxn>
                <a:cxn ang="0">
                  <a:pos x="56" y="132"/>
                </a:cxn>
                <a:cxn ang="0">
                  <a:pos x="55" y="130"/>
                </a:cxn>
                <a:cxn ang="0">
                  <a:pos x="40" y="115"/>
                </a:cxn>
                <a:cxn ang="0">
                  <a:pos x="37" y="115"/>
                </a:cxn>
                <a:cxn ang="0">
                  <a:pos x="36" y="117"/>
                </a:cxn>
                <a:cxn ang="0">
                  <a:pos x="36" y="127"/>
                </a:cxn>
                <a:cxn ang="0">
                  <a:pos x="13" y="104"/>
                </a:cxn>
                <a:cxn ang="0">
                  <a:pos x="13" y="104"/>
                </a:cxn>
                <a:cxn ang="0">
                  <a:pos x="12" y="104"/>
                </a:cxn>
                <a:cxn ang="0">
                  <a:pos x="8" y="99"/>
                </a:cxn>
                <a:cxn ang="0">
                  <a:pos x="8" y="99"/>
                </a:cxn>
                <a:cxn ang="0">
                  <a:pos x="6" y="98"/>
                </a:cxn>
                <a:cxn ang="0">
                  <a:pos x="98" y="5"/>
                </a:cxn>
                <a:cxn ang="0">
                  <a:pos x="98" y="1"/>
                </a:cxn>
                <a:cxn ang="0">
                  <a:pos x="95" y="1"/>
                </a:cxn>
                <a:cxn ang="0">
                  <a:pos x="0" y="96"/>
                </a:cxn>
                <a:cxn ang="0">
                  <a:pos x="0" y="98"/>
                </a:cxn>
                <a:cxn ang="0">
                  <a:pos x="0" y="99"/>
                </a:cxn>
                <a:cxn ang="0">
                  <a:pos x="4" y="103"/>
                </a:cxn>
                <a:cxn ang="0">
                  <a:pos x="4" y="103"/>
                </a:cxn>
                <a:cxn ang="0">
                  <a:pos x="36" y="135"/>
                </a:cxn>
                <a:cxn ang="0">
                  <a:pos x="39" y="136"/>
                </a:cxn>
                <a:cxn ang="0">
                  <a:pos x="41" y="133"/>
                </a:cxn>
                <a:cxn ang="0">
                  <a:pos x="41" y="123"/>
                </a:cxn>
                <a:cxn ang="0">
                  <a:pos x="51" y="133"/>
                </a:cxn>
                <a:cxn ang="0">
                  <a:pos x="51" y="149"/>
                </a:cxn>
                <a:cxn ang="0">
                  <a:pos x="52" y="151"/>
                </a:cxn>
                <a:cxn ang="0">
                  <a:pos x="73" y="172"/>
                </a:cxn>
                <a:cxn ang="0">
                  <a:pos x="75" y="173"/>
                </a:cxn>
                <a:cxn ang="0">
                  <a:pos x="77" y="172"/>
                </a:cxn>
                <a:cxn ang="0">
                  <a:pos x="193" y="56"/>
                </a:cxn>
                <a:cxn ang="0">
                  <a:pos x="193" y="52"/>
                </a:cxn>
              </a:cxnLst>
              <a:rect l="0" t="0" r="r" b="b"/>
              <a:pathLst>
                <a:path w="194" h="173">
                  <a:moveTo>
                    <a:pt x="193" y="52"/>
                  </a:moveTo>
                  <a:cubicBezTo>
                    <a:pt x="192" y="51"/>
                    <a:pt x="190" y="51"/>
                    <a:pt x="189" y="52"/>
                  </a:cubicBezTo>
                  <a:cubicBezTo>
                    <a:pt x="189" y="52"/>
                    <a:pt x="78" y="163"/>
                    <a:pt x="75" y="166"/>
                  </a:cubicBezTo>
                  <a:cubicBezTo>
                    <a:pt x="72" y="163"/>
                    <a:pt x="58" y="149"/>
                    <a:pt x="56" y="148"/>
                  </a:cubicBezTo>
                  <a:cubicBezTo>
                    <a:pt x="56" y="132"/>
                    <a:pt x="56" y="132"/>
                    <a:pt x="56" y="132"/>
                  </a:cubicBezTo>
                  <a:cubicBezTo>
                    <a:pt x="56" y="132"/>
                    <a:pt x="56" y="131"/>
                    <a:pt x="55" y="130"/>
                  </a:cubicBezTo>
                  <a:cubicBezTo>
                    <a:pt x="40" y="115"/>
                    <a:pt x="40" y="115"/>
                    <a:pt x="40" y="115"/>
                  </a:cubicBezTo>
                  <a:cubicBezTo>
                    <a:pt x="39" y="114"/>
                    <a:pt x="38" y="114"/>
                    <a:pt x="37" y="115"/>
                  </a:cubicBezTo>
                  <a:cubicBezTo>
                    <a:pt x="36" y="115"/>
                    <a:pt x="36" y="116"/>
                    <a:pt x="36" y="117"/>
                  </a:cubicBezTo>
                  <a:cubicBezTo>
                    <a:pt x="36" y="127"/>
                    <a:pt x="36" y="127"/>
                    <a:pt x="36" y="127"/>
                  </a:cubicBezTo>
                  <a:cubicBezTo>
                    <a:pt x="32" y="124"/>
                    <a:pt x="20" y="111"/>
                    <a:pt x="13" y="104"/>
                  </a:cubicBezTo>
                  <a:cubicBezTo>
                    <a:pt x="13" y="104"/>
                    <a:pt x="13" y="104"/>
                    <a:pt x="13" y="104"/>
                  </a:cubicBezTo>
                  <a:cubicBezTo>
                    <a:pt x="13" y="104"/>
                    <a:pt x="13" y="104"/>
                    <a:pt x="12" y="104"/>
                  </a:cubicBezTo>
                  <a:cubicBezTo>
                    <a:pt x="10" y="101"/>
                    <a:pt x="8" y="99"/>
                    <a:pt x="8" y="99"/>
                  </a:cubicBezTo>
                  <a:cubicBezTo>
                    <a:pt x="8" y="99"/>
                    <a:pt x="8" y="99"/>
                    <a:pt x="8" y="99"/>
                  </a:cubicBezTo>
                  <a:cubicBezTo>
                    <a:pt x="7" y="99"/>
                    <a:pt x="7" y="98"/>
                    <a:pt x="6" y="98"/>
                  </a:cubicBezTo>
                  <a:cubicBezTo>
                    <a:pt x="9" y="95"/>
                    <a:pt x="98" y="5"/>
                    <a:pt x="98" y="5"/>
                  </a:cubicBezTo>
                  <a:cubicBezTo>
                    <a:pt x="99" y="4"/>
                    <a:pt x="99" y="2"/>
                    <a:pt x="98" y="1"/>
                  </a:cubicBezTo>
                  <a:cubicBezTo>
                    <a:pt x="97" y="0"/>
                    <a:pt x="96" y="0"/>
                    <a:pt x="95" y="1"/>
                  </a:cubicBezTo>
                  <a:cubicBezTo>
                    <a:pt x="0" y="96"/>
                    <a:pt x="0" y="96"/>
                    <a:pt x="0" y="96"/>
                  </a:cubicBezTo>
                  <a:cubicBezTo>
                    <a:pt x="0" y="96"/>
                    <a:pt x="0" y="97"/>
                    <a:pt x="0" y="98"/>
                  </a:cubicBezTo>
                  <a:cubicBezTo>
                    <a:pt x="0" y="98"/>
                    <a:pt x="0" y="99"/>
                    <a:pt x="0" y="99"/>
                  </a:cubicBezTo>
                  <a:cubicBezTo>
                    <a:pt x="4" y="103"/>
                    <a:pt x="4" y="103"/>
                    <a:pt x="4" y="103"/>
                  </a:cubicBezTo>
                  <a:cubicBezTo>
                    <a:pt x="4" y="103"/>
                    <a:pt x="4" y="103"/>
                    <a:pt x="4" y="103"/>
                  </a:cubicBezTo>
                  <a:cubicBezTo>
                    <a:pt x="36" y="135"/>
                    <a:pt x="36" y="135"/>
                    <a:pt x="36" y="135"/>
                  </a:cubicBezTo>
                  <a:cubicBezTo>
                    <a:pt x="37" y="136"/>
                    <a:pt x="38" y="136"/>
                    <a:pt x="39" y="136"/>
                  </a:cubicBezTo>
                  <a:cubicBezTo>
                    <a:pt x="40" y="135"/>
                    <a:pt x="41" y="135"/>
                    <a:pt x="41" y="133"/>
                  </a:cubicBezTo>
                  <a:cubicBezTo>
                    <a:pt x="41" y="123"/>
                    <a:pt x="41" y="123"/>
                    <a:pt x="41" y="123"/>
                  </a:cubicBezTo>
                  <a:cubicBezTo>
                    <a:pt x="45" y="128"/>
                    <a:pt x="50" y="132"/>
                    <a:pt x="51" y="133"/>
                  </a:cubicBezTo>
                  <a:cubicBezTo>
                    <a:pt x="51" y="149"/>
                    <a:pt x="51" y="149"/>
                    <a:pt x="51" y="149"/>
                  </a:cubicBezTo>
                  <a:cubicBezTo>
                    <a:pt x="51" y="149"/>
                    <a:pt x="51" y="150"/>
                    <a:pt x="52" y="151"/>
                  </a:cubicBezTo>
                  <a:cubicBezTo>
                    <a:pt x="73" y="172"/>
                    <a:pt x="73" y="172"/>
                    <a:pt x="73" y="172"/>
                  </a:cubicBezTo>
                  <a:cubicBezTo>
                    <a:pt x="74" y="172"/>
                    <a:pt x="74" y="173"/>
                    <a:pt x="75" y="173"/>
                  </a:cubicBezTo>
                  <a:cubicBezTo>
                    <a:pt x="76" y="173"/>
                    <a:pt x="76" y="172"/>
                    <a:pt x="77" y="172"/>
                  </a:cubicBezTo>
                  <a:cubicBezTo>
                    <a:pt x="193" y="56"/>
                    <a:pt x="193" y="56"/>
                    <a:pt x="193" y="56"/>
                  </a:cubicBezTo>
                  <a:cubicBezTo>
                    <a:pt x="194" y="55"/>
                    <a:pt x="194" y="53"/>
                    <a:pt x="193" y="52"/>
                  </a:cubicBezTo>
                  <a:close/>
                </a:path>
              </a:pathLst>
            </a:custGeom>
            <a:solidFill>
              <a:srgbClr val="CFD1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756" name="Oval 752"/>
            <p:cNvSpPr>
              <a:spLocks noChangeArrowheads="1"/>
            </p:cNvSpPr>
            <p:nvPr/>
          </p:nvSpPr>
          <p:spPr bwMode="auto">
            <a:xfrm>
              <a:off x="4481513" y="1784351"/>
              <a:ext cx="165100" cy="165100"/>
            </a:xfrm>
            <a:prstGeom prst="ellipse">
              <a:avLst/>
            </a:prstGeom>
            <a:solidFill>
              <a:srgbClr val="CFD1D2"/>
            </a:solidFill>
            <a:ln w="11113"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757" name="Oval 753"/>
            <p:cNvSpPr>
              <a:spLocks noChangeArrowheads="1"/>
            </p:cNvSpPr>
            <p:nvPr/>
          </p:nvSpPr>
          <p:spPr bwMode="auto">
            <a:xfrm>
              <a:off x="4357688" y="1908176"/>
              <a:ext cx="165100" cy="165100"/>
            </a:xfrm>
            <a:prstGeom prst="ellipse">
              <a:avLst/>
            </a:prstGeom>
            <a:solidFill>
              <a:srgbClr val="CFD1D2"/>
            </a:solidFill>
            <a:ln w="11113"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758" name="Oval 754"/>
            <p:cNvSpPr>
              <a:spLocks noChangeArrowheads="1"/>
            </p:cNvSpPr>
            <p:nvPr/>
          </p:nvSpPr>
          <p:spPr bwMode="auto">
            <a:xfrm>
              <a:off x="4233863" y="2032001"/>
              <a:ext cx="165100" cy="165100"/>
            </a:xfrm>
            <a:prstGeom prst="ellipse">
              <a:avLst/>
            </a:prstGeom>
            <a:solidFill>
              <a:srgbClr val="CFD1D2"/>
            </a:solidFill>
            <a:ln w="11113"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759" name="Freeform 755"/>
            <p:cNvSpPr>
              <a:spLocks/>
            </p:cNvSpPr>
            <p:nvPr/>
          </p:nvSpPr>
          <p:spPr bwMode="auto">
            <a:xfrm>
              <a:off x="3443288" y="1390651"/>
              <a:ext cx="1492250" cy="1189038"/>
            </a:xfrm>
            <a:custGeom>
              <a:avLst/>
              <a:gdLst/>
              <a:ahLst/>
              <a:cxnLst>
                <a:cxn ang="0">
                  <a:pos x="263" y="310"/>
                </a:cxn>
                <a:cxn ang="0">
                  <a:pos x="124" y="155"/>
                </a:cxn>
                <a:cxn ang="0">
                  <a:pos x="104" y="142"/>
                </a:cxn>
                <a:cxn ang="0">
                  <a:pos x="85" y="132"/>
                </a:cxn>
                <a:cxn ang="0">
                  <a:pos x="83" y="130"/>
                </a:cxn>
                <a:cxn ang="0">
                  <a:pos x="190" y="13"/>
                </a:cxn>
                <a:cxn ang="0">
                  <a:pos x="234" y="43"/>
                </a:cxn>
                <a:cxn ang="0">
                  <a:pos x="236" y="46"/>
                </a:cxn>
                <a:cxn ang="0">
                  <a:pos x="155" y="127"/>
                </a:cxn>
                <a:cxn ang="0">
                  <a:pos x="141" y="124"/>
                </a:cxn>
                <a:cxn ang="0">
                  <a:pos x="153" y="136"/>
                </a:cxn>
                <a:cxn ang="0">
                  <a:pos x="161" y="128"/>
                </a:cxn>
                <a:cxn ang="0">
                  <a:pos x="165" y="125"/>
                </a:cxn>
                <a:cxn ang="0">
                  <a:pos x="242" y="44"/>
                </a:cxn>
                <a:cxn ang="0">
                  <a:pos x="238" y="40"/>
                </a:cxn>
                <a:cxn ang="0">
                  <a:pos x="195" y="1"/>
                </a:cxn>
                <a:cxn ang="0">
                  <a:pos x="72" y="124"/>
                </a:cxn>
                <a:cxn ang="0">
                  <a:pos x="79" y="134"/>
                </a:cxn>
                <a:cxn ang="0">
                  <a:pos x="108" y="161"/>
                </a:cxn>
                <a:cxn ang="0">
                  <a:pos x="120" y="158"/>
                </a:cxn>
                <a:cxn ang="0">
                  <a:pos x="170" y="225"/>
                </a:cxn>
                <a:cxn ang="0">
                  <a:pos x="50" y="225"/>
                </a:cxn>
                <a:cxn ang="0">
                  <a:pos x="31" y="207"/>
                </a:cxn>
                <a:cxn ang="0">
                  <a:pos x="13" y="203"/>
                </a:cxn>
                <a:cxn ang="0">
                  <a:pos x="11" y="201"/>
                </a:cxn>
                <a:cxn ang="0">
                  <a:pos x="55" y="148"/>
                </a:cxn>
                <a:cxn ang="0">
                  <a:pos x="62" y="141"/>
                </a:cxn>
                <a:cxn ang="0">
                  <a:pos x="100" y="178"/>
                </a:cxn>
                <a:cxn ang="0">
                  <a:pos x="94" y="188"/>
                </a:cxn>
                <a:cxn ang="0">
                  <a:pos x="78" y="191"/>
                </a:cxn>
                <a:cxn ang="0">
                  <a:pos x="83" y="203"/>
                </a:cxn>
                <a:cxn ang="0">
                  <a:pos x="90" y="199"/>
                </a:cxn>
                <a:cxn ang="0">
                  <a:pos x="90" y="199"/>
                </a:cxn>
                <a:cxn ang="0">
                  <a:pos x="108" y="180"/>
                </a:cxn>
                <a:cxn ang="0">
                  <a:pos x="103" y="175"/>
                </a:cxn>
                <a:cxn ang="0">
                  <a:pos x="62" y="134"/>
                </a:cxn>
                <a:cxn ang="0">
                  <a:pos x="59" y="136"/>
                </a:cxn>
                <a:cxn ang="0">
                  <a:pos x="1" y="198"/>
                </a:cxn>
                <a:cxn ang="0">
                  <a:pos x="31" y="228"/>
                </a:cxn>
                <a:cxn ang="0">
                  <a:pos x="35" y="216"/>
                </a:cxn>
                <a:cxn ang="0">
                  <a:pos x="46" y="243"/>
                </a:cxn>
                <a:cxn ang="0">
                  <a:pos x="104" y="298"/>
                </a:cxn>
                <a:cxn ang="0">
                  <a:pos x="263" y="317"/>
                </a:cxn>
                <a:cxn ang="0">
                  <a:pos x="397" y="180"/>
                </a:cxn>
              </a:cxnLst>
              <a:rect l="0" t="0" r="r" b="b"/>
              <a:pathLst>
                <a:path w="398" h="317">
                  <a:moveTo>
                    <a:pt x="397" y="180"/>
                  </a:moveTo>
                  <a:cubicBezTo>
                    <a:pt x="396" y="179"/>
                    <a:pt x="395" y="179"/>
                    <a:pt x="394" y="180"/>
                  </a:cubicBezTo>
                  <a:cubicBezTo>
                    <a:pt x="394" y="180"/>
                    <a:pt x="266" y="307"/>
                    <a:pt x="263" y="310"/>
                  </a:cubicBezTo>
                  <a:cubicBezTo>
                    <a:pt x="260" y="307"/>
                    <a:pt x="126" y="174"/>
                    <a:pt x="125" y="172"/>
                  </a:cubicBezTo>
                  <a:cubicBezTo>
                    <a:pt x="125" y="157"/>
                    <a:pt x="125" y="157"/>
                    <a:pt x="125" y="157"/>
                  </a:cubicBezTo>
                  <a:cubicBezTo>
                    <a:pt x="125" y="156"/>
                    <a:pt x="125" y="156"/>
                    <a:pt x="124" y="155"/>
                  </a:cubicBezTo>
                  <a:cubicBezTo>
                    <a:pt x="109" y="140"/>
                    <a:pt x="109" y="140"/>
                    <a:pt x="109" y="140"/>
                  </a:cubicBezTo>
                  <a:cubicBezTo>
                    <a:pt x="108" y="139"/>
                    <a:pt x="107" y="139"/>
                    <a:pt x="106" y="139"/>
                  </a:cubicBezTo>
                  <a:cubicBezTo>
                    <a:pt x="105" y="140"/>
                    <a:pt x="104" y="141"/>
                    <a:pt x="104" y="142"/>
                  </a:cubicBezTo>
                  <a:cubicBezTo>
                    <a:pt x="104" y="152"/>
                    <a:pt x="104" y="152"/>
                    <a:pt x="104" y="152"/>
                  </a:cubicBezTo>
                  <a:cubicBezTo>
                    <a:pt x="100" y="148"/>
                    <a:pt x="91" y="138"/>
                    <a:pt x="85" y="132"/>
                  </a:cubicBezTo>
                  <a:cubicBezTo>
                    <a:pt x="85" y="132"/>
                    <a:pt x="85" y="132"/>
                    <a:pt x="85" y="132"/>
                  </a:cubicBezTo>
                  <a:cubicBezTo>
                    <a:pt x="85" y="132"/>
                    <a:pt x="85" y="132"/>
                    <a:pt x="85" y="132"/>
                  </a:cubicBezTo>
                  <a:cubicBezTo>
                    <a:pt x="83" y="131"/>
                    <a:pt x="83" y="130"/>
                    <a:pt x="83" y="130"/>
                  </a:cubicBezTo>
                  <a:cubicBezTo>
                    <a:pt x="83" y="130"/>
                    <a:pt x="83" y="130"/>
                    <a:pt x="83" y="130"/>
                  </a:cubicBezTo>
                  <a:cubicBezTo>
                    <a:pt x="81" y="129"/>
                    <a:pt x="80" y="127"/>
                    <a:pt x="78" y="125"/>
                  </a:cubicBezTo>
                  <a:cubicBezTo>
                    <a:pt x="81" y="123"/>
                    <a:pt x="162" y="41"/>
                    <a:pt x="190" y="13"/>
                  </a:cubicBezTo>
                  <a:cubicBezTo>
                    <a:pt x="190" y="13"/>
                    <a:pt x="190" y="13"/>
                    <a:pt x="190" y="13"/>
                  </a:cubicBezTo>
                  <a:cubicBezTo>
                    <a:pt x="190" y="13"/>
                    <a:pt x="192" y="12"/>
                    <a:pt x="194" y="9"/>
                  </a:cubicBezTo>
                  <a:cubicBezTo>
                    <a:pt x="196" y="8"/>
                    <a:pt x="197" y="7"/>
                    <a:pt x="197" y="6"/>
                  </a:cubicBezTo>
                  <a:cubicBezTo>
                    <a:pt x="200" y="10"/>
                    <a:pt x="232" y="42"/>
                    <a:pt x="234" y="43"/>
                  </a:cubicBezTo>
                  <a:cubicBezTo>
                    <a:pt x="234" y="43"/>
                    <a:pt x="234" y="43"/>
                    <a:pt x="234" y="43"/>
                  </a:cubicBezTo>
                  <a:cubicBezTo>
                    <a:pt x="234" y="44"/>
                    <a:pt x="234" y="44"/>
                    <a:pt x="234" y="44"/>
                  </a:cubicBezTo>
                  <a:cubicBezTo>
                    <a:pt x="235" y="44"/>
                    <a:pt x="236" y="45"/>
                    <a:pt x="236" y="46"/>
                  </a:cubicBezTo>
                  <a:cubicBezTo>
                    <a:pt x="234" y="48"/>
                    <a:pt x="192" y="90"/>
                    <a:pt x="166" y="116"/>
                  </a:cubicBezTo>
                  <a:cubicBezTo>
                    <a:pt x="166" y="116"/>
                    <a:pt x="166" y="116"/>
                    <a:pt x="166" y="116"/>
                  </a:cubicBezTo>
                  <a:cubicBezTo>
                    <a:pt x="166" y="116"/>
                    <a:pt x="157" y="125"/>
                    <a:pt x="155" y="127"/>
                  </a:cubicBezTo>
                  <a:cubicBezTo>
                    <a:pt x="154" y="128"/>
                    <a:pt x="153" y="129"/>
                    <a:pt x="153" y="129"/>
                  </a:cubicBezTo>
                  <a:cubicBezTo>
                    <a:pt x="150" y="126"/>
                    <a:pt x="148" y="124"/>
                    <a:pt x="146" y="123"/>
                  </a:cubicBezTo>
                  <a:cubicBezTo>
                    <a:pt x="141" y="124"/>
                    <a:pt x="141" y="124"/>
                    <a:pt x="141" y="124"/>
                  </a:cubicBezTo>
                  <a:cubicBezTo>
                    <a:pt x="141" y="125"/>
                    <a:pt x="141" y="125"/>
                    <a:pt x="142" y="126"/>
                  </a:cubicBezTo>
                  <a:cubicBezTo>
                    <a:pt x="151" y="135"/>
                    <a:pt x="151" y="135"/>
                    <a:pt x="151" y="135"/>
                  </a:cubicBezTo>
                  <a:cubicBezTo>
                    <a:pt x="151" y="135"/>
                    <a:pt x="152" y="136"/>
                    <a:pt x="153" y="136"/>
                  </a:cubicBezTo>
                  <a:cubicBezTo>
                    <a:pt x="153" y="136"/>
                    <a:pt x="154" y="135"/>
                    <a:pt x="155" y="135"/>
                  </a:cubicBezTo>
                  <a:cubicBezTo>
                    <a:pt x="161" y="128"/>
                    <a:pt x="161" y="128"/>
                    <a:pt x="161" y="128"/>
                  </a:cubicBezTo>
                  <a:cubicBezTo>
                    <a:pt x="161" y="128"/>
                    <a:pt x="161" y="128"/>
                    <a:pt x="161" y="128"/>
                  </a:cubicBezTo>
                  <a:cubicBezTo>
                    <a:pt x="161" y="128"/>
                    <a:pt x="161" y="128"/>
                    <a:pt x="161" y="128"/>
                  </a:cubicBezTo>
                  <a:cubicBezTo>
                    <a:pt x="161" y="128"/>
                    <a:pt x="161" y="128"/>
                    <a:pt x="161" y="128"/>
                  </a:cubicBezTo>
                  <a:cubicBezTo>
                    <a:pt x="161" y="128"/>
                    <a:pt x="163" y="126"/>
                    <a:pt x="165" y="125"/>
                  </a:cubicBezTo>
                  <a:cubicBezTo>
                    <a:pt x="242" y="48"/>
                    <a:pt x="242" y="48"/>
                    <a:pt x="242" y="48"/>
                  </a:cubicBezTo>
                  <a:cubicBezTo>
                    <a:pt x="242" y="47"/>
                    <a:pt x="243" y="46"/>
                    <a:pt x="243" y="46"/>
                  </a:cubicBezTo>
                  <a:cubicBezTo>
                    <a:pt x="243" y="45"/>
                    <a:pt x="242" y="44"/>
                    <a:pt x="242" y="44"/>
                  </a:cubicBezTo>
                  <a:cubicBezTo>
                    <a:pt x="238" y="40"/>
                    <a:pt x="238" y="40"/>
                    <a:pt x="238" y="40"/>
                  </a:cubicBezTo>
                  <a:cubicBezTo>
                    <a:pt x="238" y="40"/>
                    <a:pt x="238" y="40"/>
                    <a:pt x="238" y="40"/>
                  </a:cubicBezTo>
                  <a:cubicBezTo>
                    <a:pt x="238" y="40"/>
                    <a:pt x="238" y="40"/>
                    <a:pt x="238" y="40"/>
                  </a:cubicBezTo>
                  <a:cubicBezTo>
                    <a:pt x="199" y="1"/>
                    <a:pt x="199" y="1"/>
                    <a:pt x="199" y="1"/>
                  </a:cubicBezTo>
                  <a:cubicBezTo>
                    <a:pt x="198" y="0"/>
                    <a:pt x="198" y="0"/>
                    <a:pt x="197" y="0"/>
                  </a:cubicBezTo>
                  <a:cubicBezTo>
                    <a:pt x="196" y="0"/>
                    <a:pt x="196" y="0"/>
                    <a:pt x="195" y="1"/>
                  </a:cubicBezTo>
                  <a:cubicBezTo>
                    <a:pt x="194" y="2"/>
                    <a:pt x="194" y="2"/>
                    <a:pt x="194" y="2"/>
                  </a:cubicBezTo>
                  <a:cubicBezTo>
                    <a:pt x="194" y="2"/>
                    <a:pt x="194" y="2"/>
                    <a:pt x="194" y="2"/>
                  </a:cubicBezTo>
                  <a:cubicBezTo>
                    <a:pt x="72" y="124"/>
                    <a:pt x="72" y="124"/>
                    <a:pt x="72" y="124"/>
                  </a:cubicBezTo>
                  <a:cubicBezTo>
                    <a:pt x="72" y="124"/>
                    <a:pt x="72" y="125"/>
                    <a:pt x="72" y="125"/>
                  </a:cubicBezTo>
                  <a:cubicBezTo>
                    <a:pt x="72" y="126"/>
                    <a:pt x="72" y="127"/>
                    <a:pt x="72" y="127"/>
                  </a:cubicBezTo>
                  <a:cubicBezTo>
                    <a:pt x="79" y="134"/>
                    <a:pt x="79" y="134"/>
                    <a:pt x="79" y="134"/>
                  </a:cubicBezTo>
                  <a:cubicBezTo>
                    <a:pt x="79" y="134"/>
                    <a:pt x="79" y="134"/>
                    <a:pt x="79" y="134"/>
                  </a:cubicBezTo>
                  <a:cubicBezTo>
                    <a:pt x="105" y="160"/>
                    <a:pt x="105" y="160"/>
                    <a:pt x="105" y="160"/>
                  </a:cubicBezTo>
                  <a:cubicBezTo>
                    <a:pt x="106" y="161"/>
                    <a:pt x="107" y="161"/>
                    <a:pt x="108" y="161"/>
                  </a:cubicBezTo>
                  <a:cubicBezTo>
                    <a:pt x="109" y="160"/>
                    <a:pt x="110" y="159"/>
                    <a:pt x="110" y="158"/>
                  </a:cubicBezTo>
                  <a:cubicBezTo>
                    <a:pt x="110" y="148"/>
                    <a:pt x="110" y="148"/>
                    <a:pt x="110" y="148"/>
                  </a:cubicBezTo>
                  <a:cubicBezTo>
                    <a:pt x="114" y="152"/>
                    <a:pt x="119" y="157"/>
                    <a:pt x="120" y="158"/>
                  </a:cubicBezTo>
                  <a:cubicBezTo>
                    <a:pt x="120" y="174"/>
                    <a:pt x="120" y="174"/>
                    <a:pt x="120" y="174"/>
                  </a:cubicBezTo>
                  <a:cubicBezTo>
                    <a:pt x="120" y="174"/>
                    <a:pt x="120" y="175"/>
                    <a:pt x="121" y="175"/>
                  </a:cubicBezTo>
                  <a:cubicBezTo>
                    <a:pt x="170" y="225"/>
                    <a:pt x="170" y="225"/>
                    <a:pt x="170" y="225"/>
                  </a:cubicBezTo>
                  <a:cubicBezTo>
                    <a:pt x="162" y="232"/>
                    <a:pt x="106" y="289"/>
                    <a:pt x="102" y="292"/>
                  </a:cubicBezTo>
                  <a:cubicBezTo>
                    <a:pt x="99" y="289"/>
                    <a:pt x="52" y="242"/>
                    <a:pt x="50" y="240"/>
                  </a:cubicBezTo>
                  <a:cubicBezTo>
                    <a:pt x="50" y="225"/>
                    <a:pt x="50" y="225"/>
                    <a:pt x="50" y="225"/>
                  </a:cubicBezTo>
                  <a:cubicBezTo>
                    <a:pt x="50" y="224"/>
                    <a:pt x="50" y="224"/>
                    <a:pt x="50" y="223"/>
                  </a:cubicBezTo>
                  <a:cubicBezTo>
                    <a:pt x="34" y="208"/>
                    <a:pt x="34" y="208"/>
                    <a:pt x="34" y="208"/>
                  </a:cubicBezTo>
                  <a:cubicBezTo>
                    <a:pt x="34" y="207"/>
                    <a:pt x="32" y="207"/>
                    <a:pt x="31" y="207"/>
                  </a:cubicBezTo>
                  <a:cubicBezTo>
                    <a:pt x="30" y="208"/>
                    <a:pt x="30" y="209"/>
                    <a:pt x="30" y="210"/>
                  </a:cubicBezTo>
                  <a:cubicBezTo>
                    <a:pt x="30" y="220"/>
                    <a:pt x="30" y="220"/>
                    <a:pt x="30" y="220"/>
                  </a:cubicBezTo>
                  <a:cubicBezTo>
                    <a:pt x="26" y="216"/>
                    <a:pt x="19" y="209"/>
                    <a:pt x="13" y="203"/>
                  </a:cubicBezTo>
                  <a:cubicBezTo>
                    <a:pt x="13" y="203"/>
                    <a:pt x="13" y="203"/>
                    <a:pt x="13" y="203"/>
                  </a:cubicBezTo>
                  <a:cubicBezTo>
                    <a:pt x="13" y="203"/>
                    <a:pt x="13" y="203"/>
                    <a:pt x="13" y="203"/>
                  </a:cubicBezTo>
                  <a:cubicBezTo>
                    <a:pt x="12" y="201"/>
                    <a:pt x="11" y="201"/>
                    <a:pt x="11" y="201"/>
                  </a:cubicBezTo>
                  <a:cubicBezTo>
                    <a:pt x="11" y="201"/>
                    <a:pt x="11" y="201"/>
                    <a:pt x="11" y="201"/>
                  </a:cubicBezTo>
                  <a:cubicBezTo>
                    <a:pt x="10" y="200"/>
                    <a:pt x="8" y="198"/>
                    <a:pt x="6" y="196"/>
                  </a:cubicBezTo>
                  <a:cubicBezTo>
                    <a:pt x="9" y="193"/>
                    <a:pt x="27" y="175"/>
                    <a:pt x="55" y="148"/>
                  </a:cubicBezTo>
                  <a:cubicBezTo>
                    <a:pt x="55" y="147"/>
                    <a:pt x="55" y="147"/>
                    <a:pt x="55" y="147"/>
                  </a:cubicBezTo>
                  <a:cubicBezTo>
                    <a:pt x="55" y="147"/>
                    <a:pt x="57" y="146"/>
                    <a:pt x="59" y="143"/>
                  </a:cubicBezTo>
                  <a:cubicBezTo>
                    <a:pt x="61" y="142"/>
                    <a:pt x="62" y="141"/>
                    <a:pt x="62" y="141"/>
                  </a:cubicBezTo>
                  <a:cubicBezTo>
                    <a:pt x="65" y="144"/>
                    <a:pt x="97" y="176"/>
                    <a:pt x="99" y="178"/>
                  </a:cubicBezTo>
                  <a:cubicBezTo>
                    <a:pt x="99" y="178"/>
                    <a:pt x="99" y="178"/>
                    <a:pt x="99" y="178"/>
                  </a:cubicBezTo>
                  <a:cubicBezTo>
                    <a:pt x="99" y="178"/>
                    <a:pt x="100" y="178"/>
                    <a:pt x="100" y="178"/>
                  </a:cubicBezTo>
                  <a:cubicBezTo>
                    <a:pt x="100" y="179"/>
                    <a:pt x="101" y="180"/>
                    <a:pt x="101" y="180"/>
                  </a:cubicBezTo>
                  <a:cubicBezTo>
                    <a:pt x="94" y="188"/>
                    <a:pt x="94" y="188"/>
                    <a:pt x="94" y="188"/>
                  </a:cubicBezTo>
                  <a:cubicBezTo>
                    <a:pt x="94" y="188"/>
                    <a:pt x="94" y="188"/>
                    <a:pt x="94" y="188"/>
                  </a:cubicBezTo>
                  <a:cubicBezTo>
                    <a:pt x="94" y="188"/>
                    <a:pt x="89" y="193"/>
                    <a:pt x="87" y="195"/>
                  </a:cubicBezTo>
                  <a:cubicBezTo>
                    <a:pt x="86" y="196"/>
                    <a:pt x="85" y="197"/>
                    <a:pt x="84" y="197"/>
                  </a:cubicBezTo>
                  <a:cubicBezTo>
                    <a:pt x="81" y="194"/>
                    <a:pt x="79" y="192"/>
                    <a:pt x="78" y="191"/>
                  </a:cubicBezTo>
                  <a:cubicBezTo>
                    <a:pt x="73" y="192"/>
                    <a:pt x="73" y="192"/>
                    <a:pt x="73" y="192"/>
                  </a:cubicBezTo>
                  <a:cubicBezTo>
                    <a:pt x="73" y="193"/>
                    <a:pt x="73" y="194"/>
                    <a:pt x="74" y="194"/>
                  </a:cubicBezTo>
                  <a:cubicBezTo>
                    <a:pt x="83" y="203"/>
                    <a:pt x="83" y="203"/>
                    <a:pt x="83" y="203"/>
                  </a:cubicBezTo>
                  <a:cubicBezTo>
                    <a:pt x="83" y="203"/>
                    <a:pt x="84" y="204"/>
                    <a:pt x="84" y="204"/>
                  </a:cubicBezTo>
                  <a:cubicBezTo>
                    <a:pt x="85" y="204"/>
                    <a:pt x="86" y="203"/>
                    <a:pt x="86" y="203"/>
                  </a:cubicBezTo>
                  <a:cubicBezTo>
                    <a:pt x="90" y="199"/>
                    <a:pt x="90" y="199"/>
                    <a:pt x="90" y="199"/>
                  </a:cubicBezTo>
                  <a:cubicBezTo>
                    <a:pt x="90" y="199"/>
                    <a:pt x="90" y="199"/>
                    <a:pt x="90" y="199"/>
                  </a:cubicBezTo>
                  <a:cubicBezTo>
                    <a:pt x="90" y="199"/>
                    <a:pt x="90" y="199"/>
                    <a:pt x="90" y="199"/>
                  </a:cubicBezTo>
                  <a:cubicBezTo>
                    <a:pt x="90" y="199"/>
                    <a:pt x="90" y="199"/>
                    <a:pt x="90" y="199"/>
                  </a:cubicBezTo>
                  <a:cubicBezTo>
                    <a:pt x="90" y="199"/>
                    <a:pt x="92" y="198"/>
                    <a:pt x="93" y="196"/>
                  </a:cubicBezTo>
                  <a:cubicBezTo>
                    <a:pt x="107" y="182"/>
                    <a:pt x="107" y="182"/>
                    <a:pt x="107" y="182"/>
                  </a:cubicBezTo>
                  <a:cubicBezTo>
                    <a:pt x="108" y="182"/>
                    <a:pt x="108" y="181"/>
                    <a:pt x="108" y="180"/>
                  </a:cubicBezTo>
                  <a:cubicBezTo>
                    <a:pt x="108" y="180"/>
                    <a:pt x="108" y="179"/>
                    <a:pt x="107" y="178"/>
                  </a:cubicBezTo>
                  <a:cubicBezTo>
                    <a:pt x="103" y="175"/>
                    <a:pt x="103" y="175"/>
                    <a:pt x="103" y="175"/>
                  </a:cubicBezTo>
                  <a:cubicBezTo>
                    <a:pt x="103" y="175"/>
                    <a:pt x="103" y="175"/>
                    <a:pt x="103" y="175"/>
                  </a:cubicBezTo>
                  <a:cubicBezTo>
                    <a:pt x="103" y="175"/>
                    <a:pt x="103" y="175"/>
                    <a:pt x="103" y="175"/>
                  </a:cubicBezTo>
                  <a:cubicBezTo>
                    <a:pt x="64" y="135"/>
                    <a:pt x="64" y="135"/>
                    <a:pt x="64" y="135"/>
                  </a:cubicBezTo>
                  <a:cubicBezTo>
                    <a:pt x="63" y="134"/>
                    <a:pt x="62" y="134"/>
                    <a:pt x="62" y="134"/>
                  </a:cubicBezTo>
                  <a:cubicBezTo>
                    <a:pt x="61" y="134"/>
                    <a:pt x="60" y="134"/>
                    <a:pt x="60" y="135"/>
                  </a:cubicBezTo>
                  <a:cubicBezTo>
                    <a:pt x="59" y="136"/>
                    <a:pt x="59" y="136"/>
                    <a:pt x="59" y="136"/>
                  </a:cubicBezTo>
                  <a:cubicBezTo>
                    <a:pt x="59" y="136"/>
                    <a:pt x="59" y="136"/>
                    <a:pt x="59" y="136"/>
                  </a:cubicBezTo>
                  <a:cubicBezTo>
                    <a:pt x="1" y="194"/>
                    <a:pt x="1" y="194"/>
                    <a:pt x="1" y="194"/>
                  </a:cubicBezTo>
                  <a:cubicBezTo>
                    <a:pt x="0" y="195"/>
                    <a:pt x="0" y="195"/>
                    <a:pt x="0" y="196"/>
                  </a:cubicBezTo>
                  <a:cubicBezTo>
                    <a:pt x="0" y="197"/>
                    <a:pt x="0" y="197"/>
                    <a:pt x="1" y="198"/>
                  </a:cubicBezTo>
                  <a:cubicBezTo>
                    <a:pt x="7" y="204"/>
                    <a:pt x="7" y="204"/>
                    <a:pt x="7" y="204"/>
                  </a:cubicBezTo>
                  <a:cubicBezTo>
                    <a:pt x="7" y="205"/>
                    <a:pt x="7" y="205"/>
                    <a:pt x="7" y="205"/>
                  </a:cubicBezTo>
                  <a:cubicBezTo>
                    <a:pt x="31" y="228"/>
                    <a:pt x="31" y="228"/>
                    <a:pt x="31" y="228"/>
                  </a:cubicBezTo>
                  <a:cubicBezTo>
                    <a:pt x="31" y="229"/>
                    <a:pt x="32" y="229"/>
                    <a:pt x="33" y="229"/>
                  </a:cubicBezTo>
                  <a:cubicBezTo>
                    <a:pt x="34" y="228"/>
                    <a:pt x="35" y="227"/>
                    <a:pt x="35" y="226"/>
                  </a:cubicBezTo>
                  <a:cubicBezTo>
                    <a:pt x="35" y="216"/>
                    <a:pt x="35" y="216"/>
                    <a:pt x="35" y="216"/>
                  </a:cubicBezTo>
                  <a:cubicBezTo>
                    <a:pt x="39" y="220"/>
                    <a:pt x="44" y="225"/>
                    <a:pt x="45" y="226"/>
                  </a:cubicBezTo>
                  <a:cubicBezTo>
                    <a:pt x="45" y="241"/>
                    <a:pt x="45" y="241"/>
                    <a:pt x="45" y="241"/>
                  </a:cubicBezTo>
                  <a:cubicBezTo>
                    <a:pt x="45" y="242"/>
                    <a:pt x="45" y="243"/>
                    <a:pt x="46" y="243"/>
                  </a:cubicBezTo>
                  <a:cubicBezTo>
                    <a:pt x="100" y="298"/>
                    <a:pt x="100" y="298"/>
                    <a:pt x="100" y="298"/>
                  </a:cubicBezTo>
                  <a:cubicBezTo>
                    <a:pt x="101" y="298"/>
                    <a:pt x="101" y="298"/>
                    <a:pt x="102" y="298"/>
                  </a:cubicBezTo>
                  <a:cubicBezTo>
                    <a:pt x="103" y="298"/>
                    <a:pt x="104" y="298"/>
                    <a:pt x="104" y="298"/>
                  </a:cubicBezTo>
                  <a:cubicBezTo>
                    <a:pt x="173" y="228"/>
                    <a:pt x="173" y="228"/>
                    <a:pt x="173" y="228"/>
                  </a:cubicBezTo>
                  <a:cubicBezTo>
                    <a:pt x="261" y="316"/>
                    <a:pt x="261" y="316"/>
                    <a:pt x="261" y="316"/>
                  </a:cubicBezTo>
                  <a:cubicBezTo>
                    <a:pt x="262" y="316"/>
                    <a:pt x="262" y="317"/>
                    <a:pt x="263" y="317"/>
                  </a:cubicBezTo>
                  <a:cubicBezTo>
                    <a:pt x="264" y="317"/>
                    <a:pt x="264" y="316"/>
                    <a:pt x="265" y="316"/>
                  </a:cubicBezTo>
                  <a:cubicBezTo>
                    <a:pt x="397" y="183"/>
                    <a:pt x="397" y="183"/>
                    <a:pt x="397" y="183"/>
                  </a:cubicBezTo>
                  <a:cubicBezTo>
                    <a:pt x="398" y="182"/>
                    <a:pt x="398" y="181"/>
                    <a:pt x="397" y="180"/>
                  </a:cubicBezTo>
                  <a:close/>
                </a:path>
              </a:pathLst>
            </a:custGeom>
            <a:solidFill>
              <a:srgbClr val="CFD1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760" name="Oval 756"/>
            <p:cNvSpPr>
              <a:spLocks noChangeArrowheads="1"/>
            </p:cNvSpPr>
            <p:nvPr/>
          </p:nvSpPr>
          <p:spPr bwMode="auto">
            <a:xfrm>
              <a:off x="3603626" y="1911351"/>
              <a:ext cx="161925" cy="165100"/>
            </a:xfrm>
            <a:prstGeom prst="ellipse">
              <a:avLst/>
            </a:prstGeom>
            <a:solidFill>
              <a:srgbClr val="CFD1D2"/>
            </a:solidFill>
            <a:ln w="11113"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761" name="Freeform 757"/>
            <p:cNvSpPr>
              <a:spLocks/>
            </p:cNvSpPr>
            <p:nvPr/>
          </p:nvSpPr>
          <p:spPr bwMode="auto">
            <a:xfrm>
              <a:off x="3603626" y="1993901"/>
              <a:ext cx="161925" cy="146050"/>
            </a:xfrm>
            <a:custGeom>
              <a:avLst/>
              <a:gdLst/>
              <a:ahLst/>
              <a:cxnLst>
                <a:cxn ang="0">
                  <a:pos x="43" y="17"/>
                </a:cxn>
                <a:cxn ang="0">
                  <a:pos x="22" y="39"/>
                </a:cxn>
                <a:cxn ang="0">
                  <a:pos x="0" y="17"/>
                </a:cxn>
                <a:cxn ang="0">
                  <a:pos x="0" y="0"/>
                </a:cxn>
                <a:cxn ang="0">
                  <a:pos x="22" y="22"/>
                </a:cxn>
                <a:cxn ang="0">
                  <a:pos x="43" y="0"/>
                </a:cxn>
                <a:cxn ang="0">
                  <a:pos x="43" y="17"/>
                </a:cxn>
              </a:cxnLst>
              <a:rect l="0" t="0" r="r" b="b"/>
              <a:pathLst>
                <a:path w="43" h="39">
                  <a:moveTo>
                    <a:pt x="43" y="17"/>
                  </a:moveTo>
                  <a:cubicBezTo>
                    <a:pt x="43" y="29"/>
                    <a:pt x="34" y="39"/>
                    <a:pt x="22" y="39"/>
                  </a:cubicBezTo>
                  <a:cubicBezTo>
                    <a:pt x="10" y="39"/>
                    <a:pt x="0" y="29"/>
                    <a:pt x="0" y="17"/>
                  </a:cubicBezTo>
                  <a:cubicBezTo>
                    <a:pt x="0" y="0"/>
                    <a:pt x="0" y="0"/>
                    <a:pt x="0" y="0"/>
                  </a:cubicBezTo>
                  <a:cubicBezTo>
                    <a:pt x="0" y="12"/>
                    <a:pt x="10" y="22"/>
                    <a:pt x="22" y="22"/>
                  </a:cubicBezTo>
                  <a:cubicBezTo>
                    <a:pt x="34" y="22"/>
                    <a:pt x="43" y="12"/>
                    <a:pt x="43" y="0"/>
                  </a:cubicBezTo>
                  <a:lnTo>
                    <a:pt x="43" y="17"/>
                  </a:lnTo>
                  <a:close/>
                </a:path>
              </a:pathLst>
            </a:custGeom>
            <a:solidFill>
              <a:srgbClr val="9D9FA2"/>
            </a:solidFill>
            <a:ln w="11113"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762" name="Oval 758"/>
            <p:cNvSpPr>
              <a:spLocks noChangeArrowheads="1"/>
            </p:cNvSpPr>
            <p:nvPr/>
          </p:nvSpPr>
          <p:spPr bwMode="auto">
            <a:xfrm>
              <a:off x="3713163" y="2114551"/>
              <a:ext cx="223838" cy="228600"/>
            </a:xfrm>
            <a:prstGeom prst="ellipse">
              <a:avLst/>
            </a:prstGeom>
            <a:solidFill>
              <a:srgbClr val="CFD1D2"/>
            </a:solidFill>
            <a:ln w="11113"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763" name="Freeform 759"/>
            <p:cNvSpPr>
              <a:spLocks/>
            </p:cNvSpPr>
            <p:nvPr/>
          </p:nvSpPr>
          <p:spPr bwMode="auto">
            <a:xfrm>
              <a:off x="3713163" y="2230439"/>
              <a:ext cx="223838" cy="176213"/>
            </a:xfrm>
            <a:custGeom>
              <a:avLst/>
              <a:gdLst/>
              <a:ahLst/>
              <a:cxnLst>
                <a:cxn ang="0">
                  <a:pos x="60" y="17"/>
                </a:cxn>
                <a:cxn ang="0">
                  <a:pos x="30" y="47"/>
                </a:cxn>
                <a:cxn ang="0">
                  <a:pos x="0" y="17"/>
                </a:cxn>
                <a:cxn ang="0">
                  <a:pos x="0" y="0"/>
                </a:cxn>
                <a:cxn ang="0">
                  <a:pos x="30" y="30"/>
                </a:cxn>
                <a:cxn ang="0">
                  <a:pos x="60" y="0"/>
                </a:cxn>
                <a:cxn ang="0">
                  <a:pos x="60" y="17"/>
                </a:cxn>
              </a:cxnLst>
              <a:rect l="0" t="0" r="r" b="b"/>
              <a:pathLst>
                <a:path w="60" h="47">
                  <a:moveTo>
                    <a:pt x="60" y="17"/>
                  </a:moveTo>
                  <a:cubicBezTo>
                    <a:pt x="60" y="34"/>
                    <a:pt x="47" y="47"/>
                    <a:pt x="30" y="47"/>
                  </a:cubicBezTo>
                  <a:cubicBezTo>
                    <a:pt x="13" y="47"/>
                    <a:pt x="0" y="34"/>
                    <a:pt x="0" y="17"/>
                  </a:cubicBezTo>
                  <a:cubicBezTo>
                    <a:pt x="0" y="0"/>
                    <a:pt x="0" y="0"/>
                    <a:pt x="0" y="0"/>
                  </a:cubicBezTo>
                  <a:cubicBezTo>
                    <a:pt x="0" y="16"/>
                    <a:pt x="13" y="30"/>
                    <a:pt x="30" y="30"/>
                  </a:cubicBezTo>
                  <a:cubicBezTo>
                    <a:pt x="47" y="30"/>
                    <a:pt x="60" y="16"/>
                    <a:pt x="60" y="0"/>
                  </a:cubicBezTo>
                  <a:lnTo>
                    <a:pt x="60" y="17"/>
                  </a:lnTo>
                  <a:close/>
                </a:path>
              </a:pathLst>
            </a:custGeom>
            <a:solidFill>
              <a:srgbClr val="9D9FA2"/>
            </a:solidFill>
            <a:ln w="11113"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764" name="Oval 760"/>
            <p:cNvSpPr>
              <a:spLocks noChangeArrowheads="1"/>
            </p:cNvSpPr>
            <p:nvPr/>
          </p:nvSpPr>
          <p:spPr bwMode="auto">
            <a:xfrm>
              <a:off x="3933826" y="2301876"/>
              <a:ext cx="228600" cy="228600"/>
            </a:xfrm>
            <a:prstGeom prst="ellipse">
              <a:avLst/>
            </a:prstGeom>
            <a:solidFill>
              <a:srgbClr val="CFD1D2"/>
            </a:solidFill>
            <a:ln w="11113"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765" name="Freeform 761"/>
            <p:cNvSpPr>
              <a:spLocks/>
            </p:cNvSpPr>
            <p:nvPr/>
          </p:nvSpPr>
          <p:spPr bwMode="auto">
            <a:xfrm>
              <a:off x="3933826" y="2414589"/>
              <a:ext cx="228600" cy="179388"/>
            </a:xfrm>
            <a:custGeom>
              <a:avLst/>
              <a:gdLst/>
              <a:ahLst/>
              <a:cxnLst>
                <a:cxn ang="0">
                  <a:pos x="61" y="18"/>
                </a:cxn>
                <a:cxn ang="0">
                  <a:pos x="31" y="48"/>
                </a:cxn>
                <a:cxn ang="0">
                  <a:pos x="0" y="18"/>
                </a:cxn>
                <a:cxn ang="0">
                  <a:pos x="0" y="0"/>
                </a:cxn>
                <a:cxn ang="0">
                  <a:pos x="31" y="31"/>
                </a:cxn>
                <a:cxn ang="0">
                  <a:pos x="61" y="0"/>
                </a:cxn>
                <a:cxn ang="0">
                  <a:pos x="61" y="18"/>
                </a:cxn>
              </a:cxnLst>
              <a:rect l="0" t="0" r="r" b="b"/>
              <a:pathLst>
                <a:path w="61" h="48">
                  <a:moveTo>
                    <a:pt x="61" y="18"/>
                  </a:moveTo>
                  <a:cubicBezTo>
                    <a:pt x="61" y="35"/>
                    <a:pt x="47" y="48"/>
                    <a:pt x="31" y="48"/>
                  </a:cubicBezTo>
                  <a:cubicBezTo>
                    <a:pt x="14" y="48"/>
                    <a:pt x="0" y="35"/>
                    <a:pt x="0" y="18"/>
                  </a:cubicBezTo>
                  <a:cubicBezTo>
                    <a:pt x="0" y="0"/>
                    <a:pt x="0" y="0"/>
                    <a:pt x="0" y="0"/>
                  </a:cubicBezTo>
                  <a:cubicBezTo>
                    <a:pt x="0" y="17"/>
                    <a:pt x="14" y="31"/>
                    <a:pt x="31" y="31"/>
                  </a:cubicBezTo>
                  <a:cubicBezTo>
                    <a:pt x="47" y="31"/>
                    <a:pt x="61" y="17"/>
                    <a:pt x="61" y="0"/>
                  </a:cubicBezTo>
                  <a:lnTo>
                    <a:pt x="61" y="18"/>
                  </a:lnTo>
                  <a:close/>
                </a:path>
              </a:pathLst>
            </a:custGeom>
            <a:solidFill>
              <a:srgbClr val="9D9FA2"/>
            </a:solidFill>
            <a:ln w="11113"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766" name="Freeform 762"/>
            <p:cNvSpPr>
              <a:spLocks/>
            </p:cNvSpPr>
            <p:nvPr/>
          </p:nvSpPr>
          <p:spPr bwMode="auto">
            <a:xfrm>
              <a:off x="4110038" y="1492251"/>
              <a:ext cx="161925" cy="149225"/>
            </a:xfrm>
            <a:custGeom>
              <a:avLst/>
              <a:gdLst/>
              <a:ahLst/>
              <a:cxnLst>
                <a:cxn ang="0">
                  <a:pos x="43" y="18"/>
                </a:cxn>
                <a:cxn ang="0">
                  <a:pos x="22" y="40"/>
                </a:cxn>
                <a:cxn ang="0">
                  <a:pos x="0" y="18"/>
                </a:cxn>
                <a:cxn ang="0">
                  <a:pos x="0" y="0"/>
                </a:cxn>
                <a:cxn ang="0">
                  <a:pos x="22" y="22"/>
                </a:cxn>
                <a:cxn ang="0">
                  <a:pos x="43" y="0"/>
                </a:cxn>
                <a:cxn ang="0">
                  <a:pos x="43" y="18"/>
                </a:cxn>
              </a:cxnLst>
              <a:rect l="0" t="0" r="r" b="b"/>
              <a:pathLst>
                <a:path w="43" h="40">
                  <a:moveTo>
                    <a:pt x="43" y="18"/>
                  </a:moveTo>
                  <a:cubicBezTo>
                    <a:pt x="43" y="30"/>
                    <a:pt x="34" y="40"/>
                    <a:pt x="22" y="40"/>
                  </a:cubicBezTo>
                  <a:cubicBezTo>
                    <a:pt x="10" y="40"/>
                    <a:pt x="0" y="30"/>
                    <a:pt x="0" y="18"/>
                  </a:cubicBezTo>
                  <a:cubicBezTo>
                    <a:pt x="0" y="0"/>
                    <a:pt x="0" y="0"/>
                    <a:pt x="0" y="0"/>
                  </a:cubicBezTo>
                  <a:cubicBezTo>
                    <a:pt x="0" y="12"/>
                    <a:pt x="10" y="22"/>
                    <a:pt x="22" y="22"/>
                  </a:cubicBezTo>
                  <a:cubicBezTo>
                    <a:pt x="34" y="22"/>
                    <a:pt x="43" y="12"/>
                    <a:pt x="43" y="0"/>
                  </a:cubicBezTo>
                  <a:lnTo>
                    <a:pt x="43" y="18"/>
                  </a:lnTo>
                  <a:close/>
                </a:path>
              </a:pathLst>
            </a:custGeom>
            <a:solidFill>
              <a:srgbClr val="9D9FA2"/>
            </a:solidFill>
            <a:ln w="11113"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767" name="Freeform 763"/>
            <p:cNvSpPr>
              <a:spLocks/>
            </p:cNvSpPr>
            <p:nvPr/>
          </p:nvSpPr>
          <p:spPr bwMode="auto">
            <a:xfrm>
              <a:off x="3986213" y="1616076"/>
              <a:ext cx="161925" cy="149225"/>
            </a:xfrm>
            <a:custGeom>
              <a:avLst/>
              <a:gdLst/>
              <a:ahLst/>
              <a:cxnLst>
                <a:cxn ang="0">
                  <a:pos x="43" y="18"/>
                </a:cxn>
                <a:cxn ang="0">
                  <a:pos x="22" y="40"/>
                </a:cxn>
                <a:cxn ang="0">
                  <a:pos x="0" y="18"/>
                </a:cxn>
                <a:cxn ang="0">
                  <a:pos x="0" y="0"/>
                </a:cxn>
                <a:cxn ang="0">
                  <a:pos x="22" y="22"/>
                </a:cxn>
                <a:cxn ang="0">
                  <a:pos x="43" y="0"/>
                </a:cxn>
                <a:cxn ang="0">
                  <a:pos x="43" y="18"/>
                </a:cxn>
              </a:cxnLst>
              <a:rect l="0" t="0" r="r" b="b"/>
              <a:pathLst>
                <a:path w="43" h="40">
                  <a:moveTo>
                    <a:pt x="43" y="18"/>
                  </a:moveTo>
                  <a:cubicBezTo>
                    <a:pt x="43" y="30"/>
                    <a:pt x="33" y="40"/>
                    <a:pt x="22" y="40"/>
                  </a:cubicBezTo>
                  <a:cubicBezTo>
                    <a:pt x="10" y="40"/>
                    <a:pt x="0" y="30"/>
                    <a:pt x="0" y="18"/>
                  </a:cubicBezTo>
                  <a:cubicBezTo>
                    <a:pt x="0" y="0"/>
                    <a:pt x="0" y="0"/>
                    <a:pt x="0" y="0"/>
                  </a:cubicBezTo>
                  <a:cubicBezTo>
                    <a:pt x="0" y="12"/>
                    <a:pt x="10" y="22"/>
                    <a:pt x="22" y="22"/>
                  </a:cubicBezTo>
                  <a:cubicBezTo>
                    <a:pt x="33" y="22"/>
                    <a:pt x="43" y="12"/>
                    <a:pt x="43" y="0"/>
                  </a:cubicBezTo>
                  <a:lnTo>
                    <a:pt x="43" y="18"/>
                  </a:lnTo>
                  <a:close/>
                </a:path>
              </a:pathLst>
            </a:custGeom>
            <a:solidFill>
              <a:srgbClr val="9D9FA2"/>
            </a:solidFill>
            <a:ln w="11113"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768" name="Oval 764"/>
            <p:cNvSpPr>
              <a:spLocks noChangeArrowheads="1"/>
            </p:cNvSpPr>
            <p:nvPr/>
          </p:nvSpPr>
          <p:spPr bwMode="auto">
            <a:xfrm>
              <a:off x="3862388" y="1660526"/>
              <a:ext cx="161925" cy="161925"/>
            </a:xfrm>
            <a:prstGeom prst="ellipse">
              <a:avLst/>
            </a:prstGeom>
            <a:solidFill>
              <a:srgbClr val="CFD1D2"/>
            </a:solidFill>
            <a:ln w="11113"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769" name="Freeform 765"/>
            <p:cNvSpPr>
              <a:spLocks/>
            </p:cNvSpPr>
            <p:nvPr/>
          </p:nvSpPr>
          <p:spPr bwMode="auto">
            <a:xfrm>
              <a:off x="3862388" y="1739901"/>
              <a:ext cx="161925" cy="149225"/>
            </a:xfrm>
            <a:custGeom>
              <a:avLst/>
              <a:gdLst/>
              <a:ahLst/>
              <a:cxnLst>
                <a:cxn ang="0">
                  <a:pos x="43" y="18"/>
                </a:cxn>
                <a:cxn ang="0">
                  <a:pos x="21" y="40"/>
                </a:cxn>
                <a:cxn ang="0">
                  <a:pos x="0" y="18"/>
                </a:cxn>
                <a:cxn ang="0">
                  <a:pos x="0" y="0"/>
                </a:cxn>
                <a:cxn ang="0">
                  <a:pos x="21" y="22"/>
                </a:cxn>
                <a:cxn ang="0">
                  <a:pos x="43" y="0"/>
                </a:cxn>
                <a:cxn ang="0">
                  <a:pos x="43" y="18"/>
                </a:cxn>
              </a:cxnLst>
              <a:rect l="0" t="0" r="r" b="b"/>
              <a:pathLst>
                <a:path w="43" h="40">
                  <a:moveTo>
                    <a:pt x="43" y="18"/>
                  </a:moveTo>
                  <a:cubicBezTo>
                    <a:pt x="43" y="30"/>
                    <a:pt x="33" y="40"/>
                    <a:pt x="21" y="40"/>
                  </a:cubicBezTo>
                  <a:cubicBezTo>
                    <a:pt x="9" y="40"/>
                    <a:pt x="0" y="30"/>
                    <a:pt x="0" y="18"/>
                  </a:cubicBezTo>
                  <a:cubicBezTo>
                    <a:pt x="0" y="0"/>
                    <a:pt x="0" y="0"/>
                    <a:pt x="0" y="0"/>
                  </a:cubicBezTo>
                  <a:cubicBezTo>
                    <a:pt x="0" y="12"/>
                    <a:pt x="9" y="22"/>
                    <a:pt x="21" y="22"/>
                  </a:cubicBezTo>
                  <a:cubicBezTo>
                    <a:pt x="33" y="22"/>
                    <a:pt x="43" y="12"/>
                    <a:pt x="43" y="0"/>
                  </a:cubicBezTo>
                  <a:lnTo>
                    <a:pt x="43" y="18"/>
                  </a:lnTo>
                  <a:close/>
                </a:path>
              </a:pathLst>
            </a:custGeom>
            <a:solidFill>
              <a:srgbClr val="9D9FA2"/>
            </a:solidFill>
            <a:ln w="11113"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770" name="Oval 766"/>
            <p:cNvSpPr>
              <a:spLocks noChangeArrowheads="1"/>
            </p:cNvSpPr>
            <p:nvPr/>
          </p:nvSpPr>
          <p:spPr bwMode="auto">
            <a:xfrm>
              <a:off x="4110038" y="1412876"/>
              <a:ext cx="161925" cy="161925"/>
            </a:xfrm>
            <a:prstGeom prst="ellipse">
              <a:avLst/>
            </a:prstGeom>
            <a:solidFill>
              <a:srgbClr val="CFD1D2"/>
            </a:solidFill>
            <a:ln w="11113"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771" name="Oval 767"/>
            <p:cNvSpPr>
              <a:spLocks noChangeArrowheads="1"/>
            </p:cNvSpPr>
            <p:nvPr/>
          </p:nvSpPr>
          <p:spPr bwMode="auto">
            <a:xfrm>
              <a:off x="3986213" y="1536701"/>
              <a:ext cx="161925" cy="161925"/>
            </a:xfrm>
            <a:prstGeom prst="ellipse">
              <a:avLst/>
            </a:prstGeom>
            <a:solidFill>
              <a:srgbClr val="CFD1D2"/>
            </a:solidFill>
            <a:ln w="11113"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grpSp>
      <p:grpSp>
        <p:nvGrpSpPr>
          <p:cNvPr id="4" name="Group 1475"/>
          <p:cNvGrpSpPr/>
          <p:nvPr/>
        </p:nvGrpSpPr>
        <p:grpSpPr>
          <a:xfrm>
            <a:off x="7001324" y="2392564"/>
            <a:ext cx="723900" cy="900367"/>
            <a:chOff x="6375400" y="1439863"/>
            <a:chExt cx="892175" cy="1109663"/>
          </a:xfrm>
        </p:grpSpPr>
        <p:sp>
          <p:nvSpPr>
            <p:cNvPr id="793" name="Freeform 1156"/>
            <p:cNvSpPr>
              <a:spLocks/>
            </p:cNvSpPr>
            <p:nvPr/>
          </p:nvSpPr>
          <p:spPr bwMode="auto">
            <a:xfrm>
              <a:off x="6375400" y="1641476"/>
              <a:ext cx="892175" cy="892175"/>
            </a:xfrm>
            <a:custGeom>
              <a:avLst/>
              <a:gdLst/>
              <a:ahLst/>
              <a:cxnLst>
                <a:cxn ang="0">
                  <a:pos x="305" y="0"/>
                </a:cxn>
                <a:cxn ang="0">
                  <a:pos x="562" y="260"/>
                </a:cxn>
                <a:cxn ang="0">
                  <a:pos x="260" y="562"/>
                </a:cxn>
                <a:cxn ang="0">
                  <a:pos x="0" y="303"/>
                </a:cxn>
                <a:cxn ang="0">
                  <a:pos x="305" y="0"/>
                </a:cxn>
              </a:cxnLst>
              <a:rect l="0" t="0" r="r" b="b"/>
              <a:pathLst>
                <a:path w="562" h="562">
                  <a:moveTo>
                    <a:pt x="305" y="0"/>
                  </a:moveTo>
                  <a:lnTo>
                    <a:pt x="562" y="260"/>
                  </a:lnTo>
                  <a:lnTo>
                    <a:pt x="260" y="562"/>
                  </a:lnTo>
                  <a:lnTo>
                    <a:pt x="0" y="303"/>
                  </a:lnTo>
                  <a:lnTo>
                    <a:pt x="305" y="0"/>
                  </a:lnTo>
                  <a:close/>
                </a:path>
              </a:pathLst>
            </a:custGeom>
            <a:solidFill>
              <a:schemeClr val="bg1"/>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794" name="Freeform 1157"/>
            <p:cNvSpPr>
              <a:spLocks/>
            </p:cNvSpPr>
            <p:nvPr/>
          </p:nvSpPr>
          <p:spPr bwMode="auto">
            <a:xfrm>
              <a:off x="6375400" y="1641476"/>
              <a:ext cx="892175" cy="892175"/>
            </a:xfrm>
            <a:custGeom>
              <a:avLst/>
              <a:gdLst/>
              <a:ahLst/>
              <a:cxnLst>
                <a:cxn ang="0">
                  <a:pos x="305" y="0"/>
                </a:cxn>
                <a:cxn ang="0">
                  <a:pos x="562" y="260"/>
                </a:cxn>
                <a:cxn ang="0">
                  <a:pos x="260" y="562"/>
                </a:cxn>
                <a:cxn ang="0">
                  <a:pos x="0" y="303"/>
                </a:cxn>
                <a:cxn ang="0">
                  <a:pos x="305" y="0"/>
                </a:cxn>
              </a:cxnLst>
              <a:rect l="0" t="0" r="r" b="b"/>
              <a:pathLst>
                <a:path w="562" h="562">
                  <a:moveTo>
                    <a:pt x="305" y="0"/>
                  </a:moveTo>
                  <a:lnTo>
                    <a:pt x="562" y="260"/>
                  </a:lnTo>
                  <a:lnTo>
                    <a:pt x="260" y="562"/>
                  </a:lnTo>
                  <a:lnTo>
                    <a:pt x="0" y="303"/>
                  </a:lnTo>
                  <a:lnTo>
                    <a:pt x="305" y="0"/>
                  </a:lnTo>
                  <a:close/>
                </a:path>
              </a:pathLst>
            </a:custGeom>
            <a:solidFill>
              <a:srgbClr val="CFD1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795" name="Freeform 1158"/>
            <p:cNvSpPr>
              <a:spLocks/>
            </p:cNvSpPr>
            <p:nvPr/>
          </p:nvSpPr>
          <p:spPr bwMode="auto">
            <a:xfrm>
              <a:off x="6375400" y="1641476"/>
              <a:ext cx="892175" cy="908050"/>
            </a:xfrm>
            <a:custGeom>
              <a:avLst/>
              <a:gdLst/>
              <a:ahLst/>
              <a:cxnLst>
                <a:cxn ang="0">
                  <a:pos x="305" y="0"/>
                </a:cxn>
                <a:cxn ang="0">
                  <a:pos x="0" y="303"/>
                </a:cxn>
                <a:cxn ang="0">
                  <a:pos x="0" y="312"/>
                </a:cxn>
                <a:cxn ang="0">
                  <a:pos x="260" y="572"/>
                </a:cxn>
                <a:cxn ang="0">
                  <a:pos x="562" y="269"/>
                </a:cxn>
                <a:cxn ang="0">
                  <a:pos x="562" y="260"/>
                </a:cxn>
                <a:cxn ang="0">
                  <a:pos x="305" y="0"/>
                </a:cxn>
              </a:cxnLst>
              <a:rect l="0" t="0" r="r" b="b"/>
              <a:pathLst>
                <a:path w="562" h="572">
                  <a:moveTo>
                    <a:pt x="305" y="0"/>
                  </a:moveTo>
                  <a:lnTo>
                    <a:pt x="0" y="303"/>
                  </a:lnTo>
                  <a:lnTo>
                    <a:pt x="0" y="312"/>
                  </a:lnTo>
                  <a:lnTo>
                    <a:pt x="260" y="572"/>
                  </a:lnTo>
                  <a:lnTo>
                    <a:pt x="562" y="269"/>
                  </a:lnTo>
                  <a:lnTo>
                    <a:pt x="562" y="260"/>
                  </a:lnTo>
                  <a:lnTo>
                    <a:pt x="305" y="0"/>
                  </a:lnTo>
                  <a:close/>
                </a:path>
              </a:pathLst>
            </a:custGeom>
            <a:solidFill>
              <a:schemeClr val="bg1"/>
            </a:solidFill>
            <a:ln w="19050"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796" name="Freeform 1159"/>
            <p:cNvSpPr>
              <a:spLocks/>
            </p:cNvSpPr>
            <p:nvPr/>
          </p:nvSpPr>
          <p:spPr bwMode="auto">
            <a:xfrm>
              <a:off x="6375400" y="1641476"/>
              <a:ext cx="892175" cy="892175"/>
            </a:xfrm>
            <a:custGeom>
              <a:avLst/>
              <a:gdLst/>
              <a:ahLst/>
              <a:cxnLst>
                <a:cxn ang="0">
                  <a:pos x="305" y="0"/>
                </a:cxn>
                <a:cxn ang="0">
                  <a:pos x="562" y="260"/>
                </a:cxn>
                <a:cxn ang="0">
                  <a:pos x="260" y="562"/>
                </a:cxn>
                <a:cxn ang="0">
                  <a:pos x="0" y="303"/>
                </a:cxn>
                <a:cxn ang="0">
                  <a:pos x="305" y="0"/>
                </a:cxn>
              </a:cxnLst>
              <a:rect l="0" t="0" r="r" b="b"/>
              <a:pathLst>
                <a:path w="562" h="562">
                  <a:moveTo>
                    <a:pt x="305" y="0"/>
                  </a:moveTo>
                  <a:lnTo>
                    <a:pt x="562" y="260"/>
                  </a:lnTo>
                  <a:lnTo>
                    <a:pt x="260" y="562"/>
                  </a:lnTo>
                  <a:lnTo>
                    <a:pt x="0" y="303"/>
                  </a:lnTo>
                  <a:lnTo>
                    <a:pt x="305" y="0"/>
                  </a:lnTo>
                  <a:close/>
                </a:path>
              </a:pathLst>
            </a:custGeom>
            <a:solidFill>
              <a:srgbClr val="CFD1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797" name="Freeform 1160"/>
            <p:cNvSpPr>
              <a:spLocks/>
            </p:cNvSpPr>
            <p:nvPr/>
          </p:nvSpPr>
          <p:spPr bwMode="auto">
            <a:xfrm>
              <a:off x="6788150" y="2054226"/>
              <a:ext cx="479425" cy="495300"/>
            </a:xfrm>
            <a:custGeom>
              <a:avLst/>
              <a:gdLst/>
              <a:ahLst/>
              <a:cxnLst>
                <a:cxn ang="0">
                  <a:pos x="302" y="9"/>
                </a:cxn>
                <a:cxn ang="0">
                  <a:pos x="302" y="0"/>
                </a:cxn>
                <a:cxn ang="0">
                  <a:pos x="0" y="302"/>
                </a:cxn>
                <a:cxn ang="0">
                  <a:pos x="0" y="312"/>
                </a:cxn>
                <a:cxn ang="0">
                  <a:pos x="302" y="9"/>
                </a:cxn>
              </a:cxnLst>
              <a:rect l="0" t="0" r="r" b="b"/>
              <a:pathLst>
                <a:path w="302" h="312">
                  <a:moveTo>
                    <a:pt x="302" y="9"/>
                  </a:moveTo>
                  <a:lnTo>
                    <a:pt x="302" y="0"/>
                  </a:lnTo>
                  <a:lnTo>
                    <a:pt x="0" y="302"/>
                  </a:lnTo>
                  <a:lnTo>
                    <a:pt x="0" y="312"/>
                  </a:lnTo>
                  <a:lnTo>
                    <a:pt x="302" y="9"/>
                  </a:lnTo>
                  <a:close/>
                </a:path>
              </a:pathLst>
            </a:custGeom>
            <a:solidFill>
              <a:schemeClr val="bg1"/>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798" name="Freeform 1161"/>
            <p:cNvSpPr>
              <a:spLocks/>
            </p:cNvSpPr>
            <p:nvPr/>
          </p:nvSpPr>
          <p:spPr bwMode="auto">
            <a:xfrm>
              <a:off x="6788150" y="2054226"/>
              <a:ext cx="479425" cy="495300"/>
            </a:xfrm>
            <a:custGeom>
              <a:avLst/>
              <a:gdLst/>
              <a:ahLst/>
              <a:cxnLst>
                <a:cxn ang="0">
                  <a:pos x="302" y="9"/>
                </a:cxn>
                <a:cxn ang="0">
                  <a:pos x="302" y="0"/>
                </a:cxn>
                <a:cxn ang="0">
                  <a:pos x="0" y="302"/>
                </a:cxn>
                <a:cxn ang="0">
                  <a:pos x="0" y="312"/>
                </a:cxn>
                <a:cxn ang="0">
                  <a:pos x="302" y="9"/>
                </a:cxn>
              </a:cxnLst>
              <a:rect l="0" t="0" r="r" b="b"/>
              <a:pathLst>
                <a:path w="302" h="312">
                  <a:moveTo>
                    <a:pt x="302" y="9"/>
                  </a:moveTo>
                  <a:lnTo>
                    <a:pt x="302" y="0"/>
                  </a:lnTo>
                  <a:lnTo>
                    <a:pt x="0" y="302"/>
                  </a:lnTo>
                  <a:lnTo>
                    <a:pt x="0" y="312"/>
                  </a:lnTo>
                  <a:lnTo>
                    <a:pt x="302" y="9"/>
                  </a:lnTo>
                  <a:close/>
                </a:path>
              </a:pathLst>
            </a:custGeom>
            <a:solidFill>
              <a:schemeClr val="bg1"/>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799" name="Freeform 1162"/>
            <p:cNvSpPr>
              <a:spLocks/>
            </p:cNvSpPr>
            <p:nvPr/>
          </p:nvSpPr>
          <p:spPr bwMode="auto">
            <a:xfrm>
              <a:off x="6788150" y="2054226"/>
              <a:ext cx="479425" cy="495300"/>
            </a:xfrm>
            <a:custGeom>
              <a:avLst/>
              <a:gdLst/>
              <a:ahLst/>
              <a:cxnLst>
                <a:cxn ang="0">
                  <a:pos x="302" y="9"/>
                </a:cxn>
                <a:cxn ang="0">
                  <a:pos x="302" y="0"/>
                </a:cxn>
                <a:cxn ang="0">
                  <a:pos x="0" y="302"/>
                </a:cxn>
                <a:cxn ang="0">
                  <a:pos x="0" y="312"/>
                </a:cxn>
                <a:cxn ang="0">
                  <a:pos x="302" y="9"/>
                </a:cxn>
              </a:cxnLst>
              <a:rect l="0" t="0" r="r" b="b"/>
              <a:pathLst>
                <a:path w="302" h="312">
                  <a:moveTo>
                    <a:pt x="302" y="9"/>
                  </a:moveTo>
                  <a:lnTo>
                    <a:pt x="302" y="0"/>
                  </a:lnTo>
                  <a:lnTo>
                    <a:pt x="0" y="302"/>
                  </a:lnTo>
                  <a:lnTo>
                    <a:pt x="0" y="312"/>
                  </a:lnTo>
                  <a:lnTo>
                    <a:pt x="302" y="9"/>
                  </a:lnTo>
                  <a:close/>
                </a:path>
              </a:pathLst>
            </a:custGeom>
            <a:solidFill>
              <a:srgbClr val="CFD1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800" name="Freeform 1163"/>
            <p:cNvSpPr>
              <a:spLocks/>
            </p:cNvSpPr>
            <p:nvPr/>
          </p:nvSpPr>
          <p:spPr bwMode="auto">
            <a:xfrm>
              <a:off x="6716713" y="1547813"/>
              <a:ext cx="360363" cy="528638"/>
            </a:xfrm>
            <a:custGeom>
              <a:avLst/>
              <a:gdLst/>
              <a:ahLst/>
              <a:cxnLst>
                <a:cxn ang="0">
                  <a:pos x="198" y="156"/>
                </a:cxn>
                <a:cxn ang="0">
                  <a:pos x="198" y="144"/>
                </a:cxn>
                <a:cxn ang="0">
                  <a:pos x="151" y="76"/>
                </a:cxn>
                <a:cxn ang="0">
                  <a:pos x="151" y="40"/>
                </a:cxn>
                <a:cxn ang="0">
                  <a:pos x="109" y="0"/>
                </a:cxn>
                <a:cxn ang="0">
                  <a:pos x="0" y="106"/>
                </a:cxn>
                <a:cxn ang="0">
                  <a:pos x="0" y="213"/>
                </a:cxn>
                <a:cxn ang="0">
                  <a:pos x="118" y="333"/>
                </a:cxn>
                <a:cxn ang="0">
                  <a:pos x="227" y="225"/>
                </a:cxn>
                <a:cxn ang="0">
                  <a:pos x="227" y="201"/>
                </a:cxn>
                <a:cxn ang="0">
                  <a:pos x="198" y="156"/>
                </a:cxn>
              </a:cxnLst>
              <a:rect l="0" t="0" r="r" b="b"/>
              <a:pathLst>
                <a:path w="227" h="333">
                  <a:moveTo>
                    <a:pt x="198" y="156"/>
                  </a:moveTo>
                  <a:lnTo>
                    <a:pt x="198" y="144"/>
                  </a:lnTo>
                  <a:lnTo>
                    <a:pt x="151" y="76"/>
                  </a:lnTo>
                  <a:lnTo>
                    <a:pt x="151" y="40"/>
                  </a:lnTo>
                  <a:lnTo>
                    <a:pt x="109" y="0"/>
                  </a:lnTo>
                  <a:lnTo>
                    <a:pt x="0" y="106"/>
                  </a:lnTo>
                  <a:lnTo>
                    <a:pt x="0" y="213"/>
                  </a:lnTo>
                  <a:lnTo>
                    <a:pt x="118" y="333"/>
                  </a:lnTo>
                  <a:lnTo>
                    <a:pt x="227" y="225"/>
                  </a:lnTo>
                  <a:lnTo>
                    <a:pt x="227" y="201"/>
                  </a:lnTo>
                  <a:lnTo>
                    <a:pt x="198" y="156"/>
                  </a:lnTo>
                  <a:close/>
                </a:path>
              </a:pathLst>
            </a:custGeom>
            <a:solidFill>
              <a:schemeClr val="bg1"/>
            </a:solidFill>
            <a:ln w="19050" cap="flat">
              <a:solidFill>
                <a:srgbClr val="58595B"/>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801" name="Freeform 1164"/>
            <p:cNvSpPr>
              <a:spLocks/>
            </p:cNvSpPr>
            <p:nvPr/>
          </p:nvSpPr>
          <p:spPr bwMode="auto">
            <a:xfrm>
              <a:off x="6904038" y="1855788"/>
              <a:ext cx="173038" cy="220663"/>
            </a:xfrm>
            <a:custGeom>
              <a:avLst/>
              <a:gdLst/>
              <a:ahLst/>
              <a:cxnLst>
                <a:cxn ang="0">
                  <a:pos x="109" y="0"/>
                </a:cxn>
                <a:cxn ang="0">
                  <a:pos x="109" y="31"/>
                </a:cxn>
                <a:cxn ang="0">
                  <a:pos x="0" y="139"/>
                </a:cxn>
                <a:cxn ang="0">
                  <a:pos x="0" y="108"/>
                </a:cxn>
                <a:cxn ang="0">
                  <a:pos x="109" y="0"/>
                </a:cxn>
              </a:cxnLst>
              <a:rect l="0" t="0" r="r" b="b"/>
              <a:pathLst>
                <a:path w="109" h="139">
                  <a:moveTo>
                    <a:pt x="109" y="0"/>
                  </a:moveTo>
                  <a:lnTo>
                    <a:pt x="109" y="31"/>
                  </a:lnTo>
                  <a:lnTo>
                    <a:pt x="0" y="139"/>
                  </a:lnTo>
                  <a:lnTo>
                    <a:pt x="0" y="108"/>
                  </a:lnTo>
                  <a:lnTo>
                    <a:pt x="109" y="0"/>
                  </a:lnTo>
                  <a:close/>
                </a:path>
              </a:pathLst>
            </a:custGeom>
            <a:solidFill>
              <a:srgbClr val="CFD1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802" name="Freeform 1165"/>
            <p:cNvSpPr>
              <a:spLocks/>
            </p:cNvSpPr>
            <p:nvPr/>
          </p:nvSpPr>
          <p:spPr bwMode="auto">
            <a:xfrm>
              <a:off x="6716713" y="1547813"/>
              <a:ext cx="239713" cy="236538"/>
            </a:xfrm>
            <a:custGeom>
              <a:avLst/>
              <a:gdLst/>
              <a:ahLst/>
              <a:cxnLst>
                <a:cxn ang="0">
                  <a:pos x="109" y="0"/>
                </a:cxn>
                <a:cxn ang="0">
                  <a:pos x="151" y="40"/>
                </a:cxn>
                <a:cxn ang="0">
                  <a:pos x="42" y="149"/>
                </a:cxn>
                <a:cxn ang="0">
                  <a:pos x="0" y="106"/>
                </a:cxn>
                <a:cxn ang="0">
                  <a:pos x="109" y="0"/>
                </a:cxn>
              </a:cxnLst>
              <a:rect l="0" t="0" r="r" b="b"/>
              <a:pathLst>
                <a:path w="151" h="149">
                  <a:moveTo>
                    <a:pt x="109" y="0"/>
                  </a:moveTo>
                  <a:lnTo>
                    <a:pt x="151" y="40"/>
                  </a:lnTo>
                  <a:lnTo>
                    <a:pt x="42" y="149"/>
                  </a:lnTo>
                  <a:lnTo>
                    <a:pt x="0" y="106"/>
                  </a:lnTo>
                  <a:lnTo>
                    <a:pt x="109" y="0"/>
                  </a:lnTo>
                  <a:close/>
                </a:path>
              </a:pathLst>
            </a:custGeom>
            <a:solidFill>
              <a:srgbClr val="CFD1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803" name="Freeform 1166"/>
            <p:cNvSpPr>
              <a:spLocks/>
            </p:cNvSpPr>
            <p:nvPr/>
          </p:nvSpPr>
          <p:spPr bwMode="auto">
            <a:xfrm>
              <a:off x="6783388" y="1611313"/>
              <a:ext cx="173038" cy="228600"/>
            </a:xfrm>
            <a:custGeom>
              <a:avLst/>
              <a:gdLst/>
              <a:ahLst/>
              <a:cxnLst>
                <a:cxn ang="0">
                  <a:pos x="109" y="0"/>
                </a:cxn>
                <a:cxn ang="0">
                  <a:pos x="109" y="36"/>
                </a:cxn>
                <a:cxn ang="0">
                  <a:pos x="0" y="144"/>
                </a:cxn>
                <a:cxn ang="0">
                  <a:pos x="0" y="109"/>
                </a:cxn>
                <a:cxn ang="0">
                  <a:pos x="109" y="0"/>
                </a:cxn>
              </a:cxnLst>
              <a:rect l="0" t="0" r="r" b="b"/>
              <a:pathLst>
                <a:path w="109" h="144">
                  <a:moveTo>
                    <a:pt x="109" y="0"/>
                  </a:moveTo>
                  <a:lnTo>
                    <a:pt x="109" y="36"/>
                  </a:lnTo>
                  <a:lnTo>
                    <a:pt x="0" y="144"/>
                  </a:lnTo>
                  <a:lnTo>
                    <a:pt x="0" y="109"/>
                  </a:lnTo>
                  <a:lnTo>
                    <a:pt x="109" y="0"/>
                  </a:lnTo>
                  <a:close/>
                </a:path>
              </a:pathLst>
            </a:custGeom>
            <a:solidFill>
              <a:srgbClr val="CFD1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804" name="Freeform 1167"/>
            <p:cNvSpPr>
              <a:spLocks/>
            </p:cNvSpPr>
            <p:nvPr/>
          </p:nvSpPr>
          <p:spPr bwMode="auto">
            <a:xfrm>
              <a:off x="6859588" y="1776413"/>
              <a:ext cx="171450" cy="192088"/>
            </a:xfrm>
            <a:custGeom>
              <a:avLst/>
              <a:gdLst/>
              <a:ahLst/>
              <a:cxnLst>
                <a:cxn ang="0">
                  <a:pos x="108" y="0"/>
                </a:cxn>
                <a:cxn ang="0">
                  <a:pos x="108" y="12"/>
                </a:cxn>
                <a:cxn ang="0">
                  <a:pos x="0" y="121"/>
                </a:cxn>
                <a:cxn ang="0">
                  <a:pos x="0" y="107"/>
                </a:cxn>
                <a:cxn ang="0">
                  <a:pos x="108" y="0"/>
                </a:cxn>
              </a:cxnLst>
              <a:rect l="0" t="0" r="r" b="b"/>
              <a:pathLst>
                <a:path w="108" h="121">
                  <a:moveTo>
                    <a:pt x="108" y="0"/>
                  </a:moveTo>
                  <a:lnTo>
                    <a:pt x="108" y="12"/>
                  </a:lnTo>
                  <a:lnTo>
                    <a:pt x="0" y="121"/>
                  </a:lnTo>
                  <a:lnTo>
                    <a:pt x="0" y="107"/>
                  </a:lnTo>
                  <a:lnTo>
                    <a:pt x="108" y="0"/>
                  </a:lnTo>
                  <a:close/>
                </a:path>
              </a:pathLst>
            </a:custGeom>
            <a:solidFill>
              <a:srgbClr val="CFD1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805" name="Freeform 1168"/>
            <p:cNvSpPr>
              <a:spLocks/>
            </p:cNvSpPr>
            <p:nvPr/>
          </p:nvSpPr>
          <p:spPr bwMode="auto">
            <a:xfrm>
              <a:off x="6859588" y="1795463"/>
              <a:ext cx="217488" cy="244475"/>
            </a:xfrm>
            <a:custGeom>
              <a:avLst/>
              <a:gdLst/>
              <a:ahLst/>
              <a:cxnLst>
                <a:cxn ang="0">
                  <a:pos x="108" y="0"/>
                </a:cxn>
                <a:cxn ang="0">
                  <a:pos x="137" y="45"/>
                </a:cxn>
                <a:cxn ang="0">
                  <a:pos x="28" y="154"/>
                </a:cxn>
                <a:cxn ang="0">
                  <a:pos x="0" y="109"/>
                </a:cxn>
                <a:cxn ang="0">
                  <a:pos x="108" y="0"/>
                </a:cxn>
              </a:cxnLst>
              <a:rect l="0" t="0" r="r" b="b"/>
              <a:pathLst>
                <a:path w="137" h="154">
                  <a:moveTo>
                    <a:pt x="108" y="0"/>
                  </a:moveTo>
                  <a:lnTo>
                    <a:pt x="137" y="45"/>
                  </a:lnTo>
                  <a:lnTo>
                    <a:pt x="28" y="154"/>
                  </a:lnTo>
                  <a:lnTo>
                    <a:pt x="0" y="109"/>
                  </a:lnTo>
                  <a:lnTo>
                    <a:pt x="108" y="0"/>
                  </a:lnTo>
                  <a:close/>
                </a:path>
              </a:pathLst>
            </a:custGeom>
            <a:solidFill>
              <a:srgbClr val="CFD1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806" name="Freeform 1169"/>
            <p:cNvSpPr>
              <a:spLocks/>
            </p:cNvSpPr>
            <p:nvPr/>
          </p:nvSpPr>
          <p:spPr bwMode="auto">
            <a:xfrm>
              <a:off x="6783388" y="1668463"/>
              <a:ext cx="247650" cy="277813"/>
            </a:xfrm>
            <a:custGeom>
              <a:avLst/>
              <a:gdLst/>
              <a:ahLst/>
              <a:cxnLst>
                <a:cxn ang="0">
                  <a:pos x="109" y="0"/>
                </a:cxn>
                <a:cxn ang="0">
                  <a:pos x="156" y="68"/>
                </a:cxn>
                <a:cxn ang="0">
                  <a:pos x="48" y="175"/>
                </a:cxn>
                <a:cxn ang="0">
                  <a:pos x="0" y="108"/>
                </a:cxn>
                <a:cxn ang="0">
                  <a:pos x="109" y="0"/>
                </a:cxn>
              </a:cxnLst>
              <a:rect l="0" t="0" r="r" b="b"/>
              <a:pathLst>
                <a:path w="156" h="175">
                  <a:moveTo>
                    <a:pt x="109" y="0"/>
                  </a:moveTo>
                  <a:lnTo>
                    <a:pt x="156" y="68"/>
                  </a:lnTo>
                  <a:lnTo>
                    <a:pt x="48" y="175"/>
                  </a:lnTo>
                  <a:lnTo>
                    <a:pt x="0" y="108"/>
                  </a:lnTo>
                  <a:lnTo>
                    <a:pt x="109" y="0"/>
                  </a:lnTo>
                  <a:close/>
                </a:path>
              </a:pathLst>
            </a:custGeom>
            <a:solidFill>
              <a:srgbClr val="CFD1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807" name="Line 1170"/>
            <p:cNvSpPr>
              <a:spLocks noChangeShapeType="1"/>
            </p:cNvSpPr>
            <p:nvPr/>
          </p:nvSpPr>
          <p:spPr bwMode="auto">
            <a:xfrm>
              <a:off x="7035800" y="2016126"/>
              <a:ext cx="36513" cy="169863"/>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808" name="Freeform 1171"/>
            <p:cNvSpPr>
              <a:spLocks/>
            </p:cNvSpPr>
            <p:nvPr/>
          </p:nvSpPr>
          <p:spPr bwMode="auto">
            <a:xfrm>
              <a:off x="7099300" y="1809751"/>
              <a:ext cx="71438" cy="282575"/>
            </a:xfrm>
            <a:custGeom>
              <a:avLst/>
              <a:gdLst/>
              <a:ahLst/>
              <a:cxnLst>
                <a:cxn ang="0">
                  <a:pos x="0" y="0"/>
                </a:cxn>
                <a:cxn ang="0">
                  <a:pos x="45" y="178"/>
                </a:cxn>
                <a:cxn ang="0">
                  <a:pos x="14" y="126"/>
                </a:cxn>
              </a:cxnLst>
              <a:rect l="0" t="0" r="r" b="b"/>
              <a:pathLst>
                <a:path w="45" h="178">
                  <a:moveTo>
                    <a:pt x="0" y="0"/>
                  </a:moveTo>
                  <a:lnTo>
                    <a:pt x="45" y="178"/>
                  </a:lnTo>
                  <a:lnTo>
                    <a:pt x="14" y="126"/>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809" name="Oval 1172"/>
            <p:cNvSpPr>
              <a:spLocks noChangeArrowheads="1"/>
            </p:cNvSpPr>
            <p:nvPr/>
          </p:nvSpPr>
          <p:spPr bwMode="auto">
            <a:xfrm>
              <a:off x="6683375" y="1889126"/>
              <a:ext cx="36513" cy="33338"/>
            </a:xfrm>
            <a:prstGeom prst="ellipse">
              <a:avLst/>
            </a:prstGeom>
            <a:no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810" name="Freeform 1173"/>
            <p:cNvSpPr>
              <a:spLocks/>
            </p:cNvSpPr>
            <p:nvPr/>
          </p:nvSpPr>
          <p:spPr bwMode="auto">
            <a:xfrm>
              <a:off x="6375400" y="2122488"/>
              <a:ext cx="412750" cy="427038"/>
            </a:xfrm>
            <a:custGeom>
              <a:avLst/>
              <a:gdLst/>
              <a:ahLst/>
              <a:cxnLst>
                <a:cxn ang="0">
                  <a:pos x="0" y="9"/>
                </a:cxn>
                <a:cxn ang="0">
                  <a:pos x="0" y="0"/>
                </a:cxn>
                <a:cxn ang="0">
                  <a:pos x="260" y="259"/>
                </a:cxn>
                <a:cxn ang="0">
                  <a:pos x="260" y="269"/>
                </a:cxn>
                <a:cxn ang="0">
                  <a:pos x="0" y="9"/>
                </a:cxn>
              </a:cxnLst>
              <a:rect l="0" t="0" r="r" b="b"/>
              <a:pathLst>
                <a:path w="260" h="269">
                  <a:moveTo>
                    <a:pt x="0" y="9"/>
                  </a:moveTo>
                  <a:lnTo>
                    <a:pt x="0" y="0"/>
                  </a:lnTo>
                  <a:lnTo>
                    <a:pt x="260" y="259"/>
                  </a:lnTo>
                  <a:lnTo>
                    <a:pt x="260" y="269"/>
                  </a:lnTo>
                  <a:lnTo>
                    <a:pt x="0" y="9"/>
                  </a:lnTo>
                  <a:close/>
                </a:path>
              </a:pathLst>
            </a:custGeom>
            <a:solidFill>
              <a:srgbClr val="CFD1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811" name="Freeform 1174"/>
            <p:cNvSpPr>
              <a:spLocks/>
            </p:cNvSpPr>
            <p:nvPr/>
          </p:nvSpPr>
          <p:spPr bwMode="auto">
            <a:xfrm>
              <a:off x="6716713" y="1716088"/>
              <a:ext cx="187325" cy="360363"/>
            </a:xfrm>
            <a:custGeom>
              <a:avLst/>
              <a:gdLst/>
              <a:ahLst/>
              <a:cxnLst>
                <a:cxn ang="0">
                  <a:pos x="0" y="0"/>
                </a:cxn>
                <a:cxn ang="0">
                  <a:pos x="42" y="43"/>
                </a:cxn>
                <a:cxn ang="0">
                  <a:pos x="42" y="78"/>
                </a:cxn>
                <a:cxn ang="0">
                  <a:pos x="90" y="145"/>
                </a:cxn>
                <a:cxn ang="0">
                  <a:pos x="90" y="159"/>
                </a:cxn>
                <a:cxn ang="0">
                  <a:pos x="118" y="204"/>
                </a:cxn>
                <a:cxn ang="0">
                  <a:pos x="118" y="227"/>
                </a:cxn>
                <a:cxn ang="0">
                  <a:pos x="0" y="107"/>
                </a:cxn>
                <a:cxn ang="0">
                  <a:pos x="0" y="0"/>
                </a:cxn>
              </a:cxnLst>
              <a:rect l="0" t="0" r="r" b="b"/>
              <a:pathLst>
                <a:path w="118" h="227">
                  <a:moveTo>
                    <a:pt x="0" y="0"/>
                  </a:moveTo>
                  <a:lnTo>
                    <a:pt x="42" y="43"/>
                  </a:lnTo>
                  <a:lnTo>
                    <a:pt x="42" y="78"/>
                  </a:lnTo>
                  <a:lnTo>
                    <a:pt x="90" y="145"/>
                  </a:lnTo>
                  <a:lnTo>
                    <a:pt x="90" y="159"/>
                  </a:lnTo>
                  <a:lnTo>
                    <a:pt x="118" y="204"/>
                  </a:lnTo>
                  <a:lnTo>
                    <a:pt x="118" y="227"/>
                  </a:lnTo>
                  <a:lnTo>
                    <a:pt x="0" y="107"/>
                  </a:lnTo>
                  <a:lnTo>
                    <a:pt x="0" y="0"/>
                  </a:lnTo>
                  <a:close/>
                </a:path>
              </a:pathLst>
            </a:custGeom>
            <a:solidFill>
              <a:srgbClr val="CFD1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812" name="Oval 1175"/>
            <p:cNvSpPr>
              <a:spLocks noChangeArrowheads="1"/>
            </p:cNvSpPr>
            <p:nvPr/>
          </p:nvSpPr>
          <p:spPr bwMode="auto">
            <a:xfrm>
              <a:off x="6735763" y="1938338"/>
              <a:ext cx="36513" cy="36513"/>
            </a:xfrm>
            <a:prstGeom prst="ellipse">
              <a:avLst/>
            </a:prstGeom>
            <a:no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813" name="Freeform 1176"/>
            <p:cNvSpPr>
              <a:spLocks/>
            </p:cNvSpPr>
            <p:nvPr/>
          </p:nvSpPr>
          <p:spPr bwMode="auto">
            <a:xfrm>
              <a:off x="6683375" y="1439863"/>
              <a:ext cx="36513" cy="482600"/>
            </a:xfrm>
            <a:custGeom>
              <a:avLst/>
              <a:gdLst/>
              <a:ahLst/>
              <a:cxnLst>
                <a:cxn ang="0">
                  <a:pos x="10" y="89"/>
                </a:cxn>
                <a:cxn ang="0">
                  <a:pos x="10" y="89"/>
                </a:cxn>
                <a:cxn ang="0">
                  <a:pos x="10" y="89"/>
                </a:cxn>
                <a:cxn ang="0">
                  <a:pos x="10" y="89"/>
                </a:cxn>
                <a:cxn ang="0">
                  <a:pos x="8" y="85"/>
                </a:cxn>
                <a:cxn ang="0">
                  <a:pos x="8" y="2"/>
                </a:cxn>
                <a:cxn ang="0">
                  <a:pos x="5" y="0"/>
                </a:cxn>
                <a:cxn ang="0">
                  <a:pos x="3" y="2"/>
                </a:cxn>
                <a:cxn ang="0">
                  <a:pos x="2" y="85"/>
                </a:cxn>
                <a:cxn ang="0">
                  <a:pos x="0" y="89"/>
                </a:cxn>
                <a:cxn ang="0">
                  <a:pos x="0" y="89"/>
                </a:cxn>
                <a:cxn ang="0">
                  <a:pos x="0" y="89"/>
                </a:cxn>
                <a:cxn ang="0">
                  <a:pos x="0" y="89"/>
                </a:cxn>
                <a:cxn ang="0">
                  <a:pos x="0" y="89"/>
                </a:cxn>
                <a:cxn ang="0">
                  <a:pos x="0" y="89"/>
                </a:cxn>
                <a:cxn ang="0">
                  <a:pos x="0" y="89"/>
                </a:cxn>
                <a:cxn ang="0">
                  <a:pos x="0" y="125"/>
                </a:cxn>
                <a:cxn ang="0">
                  <a:pos x="5" y="129"/>
                </a:cxn>
                <a:cxn ang="0">
                  <a:pos x="10" y="125"/>
                </a:cxn>
                <a:cxn ang="0">
                  <a:pos x="10" y="89"/>
                </a:cxn>
              </a:cxnLst>
              <a:rect l="0" t="0" r="r" b="b"/>
              <a:pathLst>
                <a:path w="10" h="129">
                  <a:moveTo>
                    <a:pt x="10" y="89"/>
                  </a:moveTo>
                  <a:cubicBezTo>
                    <a:pt x="10" y="89"/>
                    <a:pt x="10" y="89"/>
                    <a:pt x="10" y="89"/>
                  </a:cubicBezTo>
                  <a:cubicBezTo>
                    <a:pt x="10" y="89"/>
                    <a:pt x="10" y="89"/>
                    <a:pt x="10" y="89"/>
                  </a:cubicBezTo>
                  <a:cubicBezTo>
                    <a:pt x="10" y="89"/>
                    <a:pt x="10" y="89"/>
                    <a:pt x="10" y="89"/>
                  </a:cubicBezTo>
                  <a:cubicBezTo>
                    <a:pt x="10" y="87"/>
                    <a:pt x="9" y="86"/>
                    <a:pt x="8" y="85"/>
                  </a:cubicBezTo>
                  <a:cubicBezTo>
                    <a:pt x="8" y="2"/>
                    <a:pt x="8" y="2"/>
                    <a:pt x="8" y="2"/>
                  </a:cubicBezTo>
                  <a:cubicBezTo>
                    <a:pt x="8" y="1"/>
                    <a:pt x="6" y="0"/>
                    <a:pt x="5" y="0"/>
                  </a:cubicBezTo>
                  <a:cubicBezTo>
                    <a:pt x="4" y="0"/>
                    <a:pt x="3" y="1"/>
                    <a:pt x="3" y="2"/>
                  </a:cubicBezTo>
                  <a:cubicBezTo>
                    <a:pt x="2" y="85"/>
                    <a:pt x="2" y="85"/>
                    <a:pt x="2" y="85"/>
                  </a:cubicBezTo>
                  <a:cubicBezTo>
                    <a:pt x="1" y="86"/>
                    <a:pt x="0" y="87"/>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125"/>
                    <a:pt x="0" y="125"/>
                    <a:pt x="0" y="125"/>
                  </a:cubicBezTo>
                  <a:cubicBezTo>
                    <a:pt x="0" y="127"/>
                    <a:pt x="2" y="129"/>
                    <a:pt x="5" y="129"/>
                  </a:cubicBezTo>
                  <a:cubicBezTo>
                    <a:pt x="8" y="129"/>
                    <a:pt x="10" y="127"/>
                    <a:pt x="10" y="125"/>
                  </a:cubicBezTo>
                  <a:lnTo>
                    <a:pt x="10" y="89"/>
                  </a:lnTo>
                  <a:close/>
                </a:path>
              </a:pathLst>
            </a:custGeom>
            <a:noFill/>
            <a:ln w="19050"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814" name="Oval 1177"/>
            <p:cNvSpPr>
              <a:spLocks noChangeArrowheads="1"/>
            </p:cNvSpPr>
            <p:nvPr/>
          </p:nvSpPr>
          <p:spPr bwMode="auto">
            <a:xfrm>
              <a:off x="6683375" y="1754188"/>
              <a:ext cx="36513" cy="38100"/>
            </a:xfrm>
            <a:prstGeom prst="ellipse">
              <a:avLst/>
            </a:prstGeom>
            <a:solidFill>
              <a:schemeClr val="bg1"/>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815" name="Freeform 1178"/>
            <p:cNvSpPr>
              <a:spLocks/>
            </p:cNvSpPr>
            <p:nvPr/>
          </p:nvSpPr>
          <p:spPr bwMode="auto">
            <a:xfrm>
              <a:off x="6683375" y="1773238"/>
              <a:ext cx="36513" cy="149225"/>
            </a:xfrm>
            <a:custGeom>
              <a:avLst/>
              <a:gdLst/>
              <a:ahLst/>
              <a:cxnLst>
                <a:cxn ang="0">
                  <a:pos x="10" y="36"/>
                </a:cxn>
                <a:cxn ang="0">
                  <a:pos x="5" y="40"/>
                </a:cxn>
                <a:cxn ang="0">
                  <a:pos x="0" y="36"/>
                </a:cxn>
                <a:cxn ang="0">
                  <a:pos x="0" y="0"/>
                </a:cxn>
                <a:cxn ang="0">
                  <a:pos x="5" y="5"/>
                </a:cxn>
                <a:cxn ang="0">
                  <a:pos x="10" y="0"/>
                </a:cxn>
                <a:cxn ang="0">
                  <a:pos x="10" y="36"/>
                </a:cxn>
              </a:cxnLst>
              <a:rect l="0" t="0" r="r" b="b"/>
              <a:pathLst>
                <a:path w="10" h="40">
                  <a:moveTo>
                    <a:pt x="10" y="36"/>
                  </a:moveTo>
                  <a:cubicBezTo>
                    <a:pt x="10" y="38"/>
                    <a:pt x="8" y="40"/>
                    <a:pt x="5" y="40"/>
                  </a:cubicBezTo>
                  <a:cubicBezTo>
                    <a:pt x="2" y="40"/>
                    <a:pt x="0" y="38"/>
                    <a:pt x="0" y="36"/>
                  </a:cubicBezTo>
                  <a:cubicBezTo>
                    <a:pt x="0" y="0"/>
                    <a:pt x="0" y="0"/>
                    <a:pt x="0" y="0"/>
                  </a:cubicBezTo>
                  <a:cubicBezTo>
                    <a:pt x="0" y="3"/>
                    <a:pt x="2" y="5"/>
                    <a:pt x="5" y="5"/>
                  </a:cubicBezTo>
                  <a:cubicBezTo>
                    <a:pt x="8" y="5"/>
                    <a:pt x="10" y="3"/>
                    <a:pt x="10" y="0"/>
                  </a:cubicBezTo>
                  <a:lnTo>
                    <a:pt x="10" y="36"/>
                  </a:lnTo>
                  <a:close/>
                </a:path>
              </a:pathLst>
            </a:custGeom>
            <a:solidFill>
              <a:srgbClr val="CFD1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816" name="Oval 1179"/>
            <p:cNvSpPr>
              <a:spLocks noChangeArrowheads="1"/>
            </p:cNvSpPr>
            <p:nvPr/>
          </p:nvSpPr>
          <p:spPr bwMode="auto">
            <a:xfrm>
              <a:off x="6683375" y="1754188"/>
              <a:ext cx="36513" cy="38100"/>
            </a:xfrm>
            <a:prstGeom prst="ellipse">
              <a:avLst/>
            </a:prstGeom>
            <a:solidFill>
              <a:srgbClr val="CFD1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817" name="Freeform 1180"/>
            <p:cNvSpPr>
              <a:spLocks/>
            </p:cNvSpPr>
            <p:nvPr/>
          </p:nvSpPr>
          <p:spPr bwMode="auto">
            <a:xfrm>
              <a:off x="6689725" y="1446213"/>
              <a:ext cx="22225" cy="338138"/>
            </a:xfrm>
            <a:custGeom>
              <a:avLst/>
              <a:gdLst/>
              <a:ahLst/>
              <a:cxnLst>
                <a:cxn ang="0">
                  <a:pos x="6" y="87"/>
                </a:cxn>
                <a:cxn ang="0">
                  <a:pos x="3" y="90"/>
                </a:cxn>
                <a:cxn ang="0">
                  <a:pos x="0" y="87"/>
                </a:cxn>
                <a:cxn ang="0">
                  <a:pos x="1" y="0"/>
                </a:cxn>
                <a:cxn ang="0">
                  <a:pos x="3" y="3"/>
                </a:cxn>
                <a:cxn ang="0">
                  <a:pos x="6" y="0"/>
                </a:cxn>
                <a:cxn ang="0">
                  <a:pos x="6" y="87"/>
                </a:cxn>
              </a:cxnLst>
              <a:rect l="0" t="0" r="r" b="b"/>
              <a:pathLst>
                <a:path w="6" h="90">
                  <a:moveTo>
                    <a:pt x="6" y="87"/>
                  </a:moveTo>
                  <a:cubicBezTo>
                    <a:pt x="6" y="89"/>
                    <a:pt x="5" y="90"/>
                    <a:pt x="3" y="90"/>
                  </a:cubicBezTo>
                  <a:cubicBezTo>
                    <a:pt x="1" y="90"/>
                    <a:pt x="0" y="89"/>
                    <a:pt x="0" y="87"/>
                  </a:cubicBezTo>
                  <a:cubicBezTo>
                    <a:pt x="1" y="0"/>
                    <a:pt x="1" y="0"/>
                    <a:pt x="1" y="0"/>
                  </a:cubicBezTo>
                  <a:cubicBezTo>
                    <a:pt x="1" y="2"/>
                    <a:pt x="2" y="3"/>
                    <a:pt x="3" y="3"/>
                  </a:cubicBezTo>
                  <a:cubicBezTo>
                    <a:pt x="4" y="3"/>
                    <a:pt x="6" y="2"/>
                    <a:pt x="6" y="0"/>
                  </a:cubicBezTo>
                  <a:lnTo>
                    <a:pt x="6" y="87"/>
                  </a:lnTo>
                  <a:close/>
                </a:path>
              </a:pathLst>
            </a:custGeom>
            <a:solidFill>
              <a:srgbClr val="CFD1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818" name="Oval 1181"/>
            <p:cNvSpPr>
              <a:spLocks noChangeArrowheads="1"/>
            </p:cNvSpPr>
            <p:nvPr/>
          </p:nvSpPr>
          <p:spPr bwMode="auto">
            <a:xfrm>
              <a:off x="6694488" y="1439863"/>
              <a:ext cx="17463" cy="17463"/>
            </a:xfrm>
            <a:prstGeom prst="ellipse">
              <a:avLst/>
            </a:prstGeom>
            <a:solidFill>
              <a:srgbClr val="CFD1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819" name="Freeform 1182"/>
            <p:cNvSpPr>
              <a:spLocks/>
            </p:cNvSpPr>
            <p:nvPr/>
          </p:nvSpPr>
          <p:spPr bwMode="auto">
            <a:xfrm>
              <a:off x="6746875" y="1503363"/>
              <a:ext cx="36513" cy="487363"/>
            </a:xfrm>
            <a:custGeom>
              <a:avLst/>
              <a:gdLst/>
              <a:ahLst/>
              <a:cxnLst>
                <a:cxn ang="0">
                  <a:pos x="10" y="89"/>
                </a:cxn>
                <a:cxn ang="0">
                  <a:pos x="10" y="89"/>
                </a:cxn>
                <a:cxn ang="0">
                  <a:pos x="10" y="89"/>
                </a:cxn>
                <a:cxn ang="0">
                  <a:pos x="10" y="89"/>
                </a:cxn>
                <a:cxn ang="0">
                  <a:pos x="9" y="85"/>
                </a:cxn>
                <a:cxn ang="0">
                  <a:pos x="8" y="3"/>
                </a:cxn>
                <a:cxn ang="0">
                  <a:pos x="5" y="0"/>
                </a:cxn>
                <a:cxn ang="0">
                  <a:pos x="3" y="3"/>
                </a:cxn>
                <a:cxn ang="0">
                  <a:pos x="2" y="85"/>
                </a:cxn>
                <a:cxn ang="0">
                  <a:pos x="0" y="89"/>
                </a:cxn>
                <a:cxn ang="0">
                  <a:pos x="0" y="89"/>
                </a:cxn>
                <a:cxn ang="0">
                  <a:pos x="0" y="89"/>
                </a:cxn>
                <a:cxn ang="0">
                  <a:pos x="0" y="89"/>
                </a:cxn>
                <a:cxn ang="0">
                  <a:pos x="0" y="89"/>
                </a:cxn>
                <a:cxn ang="0">
                  <a:pos x="0" y="89"/>
                </a:cxn>
                <a:cxn ang="0">
                  <a:pos x="0" y="89"/>
                </a:cxn>
                <a:cxn ang="0">
                  <a:pos x="0" y="125"/>
                </a:cxn>
                <a:cxn ang="0">
                  <a:pos x="5" y="130"/>
                </a:cxn>
                <a:cxn ang="0">
                  <a:pos x="10" y="125"/>
                </a:cxn>
                <a:cxn ang="0">
                  <a:pos x="10" y="89"/>
                </a:cxn>
              </a:cxnLst>
              <a:rect l="0" t="0" r="r" b="b"/>
              <a:pathLst>
                <a:path w="10" h="130">
                  <a:moveTo>
                    <a:pt x="10" y="89"/>
                  </a:moveTo>
                  <a:cubicBezTo>
                    <a:pt x="10" y="89"/>
                    <a:pt x="10" y="89"/>
                    <a:pt x="10" y="89"/>
                  </a:cubicBezTo>
                  <a:cubicBezTo>
                    <a:pt x="10" y="89"/>
                    <a:pt x="10" y="89"/>
                    <a:pt x="10" y="89"/>
                  </a:cubicBezTo>
                  <a:cubicBezTo>
                    <a:pt x="10" y="89"/>
                    <a:pt x="10" y="89"/>
                    <a:pt x="10" y="89"/>
                  </a:cubicBezTo>
                  <a:cubicBezTo>
                    <a:pt x="10" y="88"/>
                    <a:pt x="10" y="86"/>
                    <a:pt x="9" y="85"/>
                  </a:cubicBezTo>
                  <a:cubicBezTo>
                    <a:pt x="8" y="3"/>
                    <a:pt x="8" y="3"/>
                    <a:pt x="8" y="3"/>
                  </a:cubicBezTo>
                  <a:cubicBezTo>
                    <a:pt x="8" y="1"/>
                    <a:pt x="7" y="0"/>
                    <a:pt x="5" y="0"/>
                  </a:cubicBezTo>
                  <a:cubicBezTo>
                    <a:pt x="4" y="0"/>
                    <a:pt x="3" y="1"/>
                    <a:pt x="3" y="3"/>
                  </a:cubicBezTo>
                  <a:cubicBezTo>
                    <a:pt x="2" y="85"/>
                    <a:pt x="2" y="85"/>
                    <a:pt x="2" y="85"/>
                  </a:cubicBezTo>
                  <a:cubicBezTo>
                    <a:pt x="1" y="86"/>
                    <a:pt x="0" y="88"/>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125"/>
                    <a:pt x="0" y="125"/>
                    <a:pt x="0" y="125"/>
                  </a:cubicBezTo>
                  <a:cubicBezTo>
                    <a:pt x="0" y="128"/>
                    <a:pt x="3" y="130"/>
                    <a:pt x="5" y="130"/>
                  </a:cubicBezTo>
                  <a:cubicBezTo>
                    <a:pt x="8" y="130"/>
                    <a:pt x="10" y="128"/>
                    <a:pt x="10" y="125"/>
                  </a:cubicBezTo>
                  <a:lnTo>
                    <a:pt x="10" y="89"/>
                  </a:lnTo>
                  <a:close/>
                </a:path>
              </a:pathLst>
            </a:custGeom>
            <a:noFill/>
            <a:ln w="19050"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820" name="Oval 1183"/>
            <p:cNvSpPr>
              <a:spLocks noChangeArrowheads="1"/>
            </p:cNvSpPr>
            <p:nvPr/>
          </p:nvSpPr>
          <p:spPr bwMode="auto">
            <a:xfrm>
              <a:off x="6746875" y="1817688"/>
              <a:ext cx="36513" cy="38100"/>
            </a:xfrm>
            <a:prstGeom prst="ellipse">
              <a:avLst/>
            </a:prstGeom>
            <a:solidFill>
              <a:schemeClr val="bg1"/>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821" name="Freeform 1184"/>
            <p:cNvSpPr>
              <a:spLocks/>
            </p:cNvSpPr>
            <p:nvPr/>
          </p:nvSpPr>
          <p:spPr bwMode="auto">
            <a:xfrm>
              <a:off x="6746875" y="1836738"/>
              <a:ext cx="36513" cy="153988"/>
            </a:xfrm>
            <a:custGeom>
              <a:avLst/>
              <a:gdLst/>
              <a:ahLst/>
              <a:cxnLst>
                <a:cxn ang="0">
                  <a:pos x="10" y="36"/>
                </a:cxn>
                <a:cxn ang="0">
                  <a:pos x="5" y="41"/>
                </a:cxn>
                <a:cxn ang="0">
                  <a:pos x="0" y="36"/>
                </a:cxn>
                <a:cxn ang="0">
                  <a:pos x="0" y="0"/>
                </a:cxn>
                <a:cxn ang="0">
                  <a:pos x="5" y="5"/>
                </a:cxn>
                <a:cxn ang="0">
                  <a:pos x="10" y="0"/>
                </a:cxn>
                <a:cxn ang="0">
                  <a:pos x="10" y="36"/>
                </a:cxn>
              </a:cxnLst>
              <a:rect l="0" t="0" r="r" b="b"/>
              <a:pathLst>
                <a:path w="10" h="41">
                  <a:moveTo>
                    <a:pt x="10" y="36"/>
                  </a:moveTo>
                  <a:cubicBezTo>
                    <a:pt x="10" y="39"/>
                    <a:pt x="8" y="41"/>
                    <a:pt x="5" y="41"/>
                  </a:cubicBezTo>
                  <a:cubicBezTo>
                    <a:pt x="3" y="41"/>
                    <a:pt x="0" y="39"/>
                    <a:pt x="0" y="36"/>
                  </a:cubicBezTo>
                  <a:cubicBezTo>
                    <a:pt x="0" y="0"/>
                    <a:pt x="0" y="0"/>
                    <a:pt x="0" y="0"/>
                  </a:cubicBezTo>
                  <a:cubicBezTo>
                    <a:pt x="0" y="3"/>
                    <a:pt x="3" y="5"/>
                    <a:pt x="5" y="5"/>
                  </a:cubicBezTo>
                  <a:cubicBezTo>
                    <a:pt x="8" y="5"/>
                    <a:pt x="10" y="3"/>
                    <a:pt x="10" y="0"/>
                  </a:cubicBezTo>
                  <a:lnTo>
                    <a:pt x="10" y="36"/>
                  </a:lnTo>
                  <a:close/>
                </a:path>
              </a:pathLst>
            </a:custGeom>
            <a:solidFill>
              <a:srgbClr val="CFD1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822" name="Oval 1185"/>
            <p:cNvSpPr>
              <a:spLocks noChangeArrowheads="1"/>
            </p:cNvSpPr>
            <p:nvPr/>
          </p:nvSpPr>
          <p:spPr bwMode="auto">
            <a:xfrm>
              <a:off x="6746875" y="1817688"/>
              <a:ext cx="36513" cy="38100"/>
            </a:xfrm>
            <a:prstGeom prst="ellipse">
              <a:avLst/>
            </a:prstGeom>
            <a:solidFill>
              <a:srgbClr val="CFD1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823" name="Freeform 1186"/>
            <p:cNvSpPr>
              <a:spLocks/>
            </p:cNvSpPr>
            <p:nvPr/>
          </p:nvSpPr>
          <p:spPr bwMode="auto">
            <a:xfrm>
              <a:off x="6753225" y="1514476"/>
              <a:ext cx="26988" cy="333375"/>
            </a:xfrm>
            <a:custGeom>
              <a:avLst/>
              <a:gdLst/>
              <a:ahLst/>
              <a:cxnLst>
                <a:cxn ang="0">
                  <a:pos x="7" y="86"/>
                </a:cxn>
                <a:cxn ang="0">
                  <a:pos x="3" y="89"/>
                </a:cxn>
                <a:cxn ang="0">
                  <a:pos x="0" y="86"/>
                </a:cxn>
                <a:cxn ang="0">
                  <a:pos x="1" y="0"/>
                </a:cxn>
                <a:cxn ang="0">
                  <a:pos x="3" y="2"/>
                </a:cxn>
                <a:cxn ang="0">
                  <a:pos x="6" y="0"/>
                </a:cxn>
                <a:cxn ang="0">
                  <a:pos x="7" y="86"/>
                </a:cxn>
              </a:cxnLst>
              <a:rect l="0" t="0" r="r" b="b"/>
              <a:pathLst>
                <a:path w="7" h="89">
                  <a:moveTo>
                    <a:pt x="7" y="86"/>
                  </a:moveTo>
                  <a:cubicBezTo>
                    <a:pt x="7" y="88"/>
                    <a:pt x="5" y="89"/>
                    <a:pt x="3" y="89"/>
                  </a:cubicBezTo>
                  <a:cubicBezTo>
                    <a:pt x="2" y="89"/>
                    <a:pt x="0" y="88"/>
                    <a:pt x="0" y="86"/>
                  </a:cubicBezTo>
                  <a:cubicBezTo>
                    <a:pt x="1" y="0"/>
                    <a:pt x="1" y="0"/>
                    <a:pt x="1" y="0"/>
                  </a:cubicBezTo>
                  <a:cubicBezTo>
                    <a:pt x="1" y="1"/>
                    <a:pt x="2" y="2"/>
                    <a:pt x="3" y="2"/>
                  </a:cubicBezTo>
                  <a:cubicBezTo>
                    <a:pt x="5" y="2"/>
                    <a:pt x="6" y="1"/>
                    <a:pt x="6" y="0"/>
                  </a:cubicBezTo>
                  <a:lnTo>
                    <a:pt x="7" y="86"/>
                  </a:lnTo>
                  <a:close/>
                </a:path>
              </a:pathLst>
            </a:custGeom>
            <a:solidFill>
              <a:srgbClr val="CFD1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824" name="Oval 1187"/>
            <p:cNvSpPr>
              <a:spLocks noChangeArrowheads="1"/>
            </p:cNvSpPr>
            <p:nvPr/>
          </p:nvSpPr>
          <p:spPr bwMode="auto">
            <a:xfrm>
              <a:off x="6757988" y="1503363"/>
              <a:ext cx="19050" cy="19050"/>
            </a:xfrm>
            <a:prstGeom prst="ellipse">
              <a:avLst/>
            </a:prstGeom>
            <a:solidFill>
              <a:srgbClr val="CFD1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825" name="Freeform 1188"/>
            <p:cNvSpPr>
              <a:spLocks/>
            </p:cNvSpPr>
            <p:nvPr/>
          </p:nvSpPr>
          <p:spPr bwMode="auto">
            <a:xfrm>
              <a:off x="6488113" y="1855788"/>
              <a:ext cx="319088" cy="427038"/>
            </a:xfrm>
            <a:custGeom>
              <a:avLst/>
              <a:gdLst/>
              <a:ahLst/>
              <a:cxnLst>
                <a:cxn ang="0">
                  <a:pos x="85" y="43"/>
                </a:cxn>
                <a:cxn ang="0">
                  <a:pos x="43" y="0"/>
                </a:cxn>
                <a:cxn ang="0">
                  <a:pos x="0" y="43"/>
                </a:cxn>
                <a:cxn ang="0">
                  <a:pos x="0" y="43"/>
                </a:cxn>
                <a:cxn ang="0">
                  <a:pos x="0" y="71"/>
                </a:cxn>
                <a:cxn ang="0">
                  <a:pos x="43" y="114"/>
                </a:cxn>
                <a:cxn ang="0">
                  <a:pos x="85" y="71"/>
                </a:cxn>
                <a:cxn ang="0">
                  <a:pos x="85" y="43"/>
                </a:cxn>
              </a:cxnLst>
              <a:rect l="0" t="0" r="r" b="b"/>
              <a:pathLst>
                <a:path w="85" h="114">
                  <a:moveTo>
                    <a:pt x="85" y="43"/>
                  </a:moveTo>
                  <a:cubicBezTo>
                    <a:pt x="85" y="19"/>
                    <a:pt x="66" y="0"/>
                    <a:pt x="43" y="0"/>
                  </a:cubicBezTo>
                  <a:cubicBezTo>
                    <a:pt x="19" y="0"/>
                    <a:pt x="0" y="19"/>
                    <a:pt x="0" y="43"/>
                  </a:cubicBezTo>
                  <a:cubicBezTo>
                    <a:pt x="0" y="43"/>
                    <a:pt x="0" y="43"/>
                    <a:pt x="0" y="43"/>
                  </a:cubicBezTo>
                  <a:cubicBezTo>
                    <a:pt x="0" y="71"/>
                    <a:pt x="0" y="71"/>
                    <a:pt x="0" y="71"/>
                  </a:cubicBezTo>
                  <a:cubicBezTo>
                    <a:pt x="0" y="95"/>
                    <a:pt x="19" y="114"/>
                    <a:pt x="43" y="114"/>
                  </a:cubicBezTo>
                  <a:cubicBezTo>
                    <a:pt x="66" y="114"/>
                    <a:pt x="85" y="95"/>
                    <a:pt x="85" y="71"/>
                  </a:cubicBezTo>
                  <a:cubicBezTo>
                    <a:pt x="85" y="43"/>
                    <a:pt x="85" y="43"/>
                    <a:pt x="85" y="43"/>
                  </a:cubicBezTo>
                  <a:close/>
                </a:path>
              </a:pathLst>
            </a:custGeom>
            <a:solidFill>
              <a:schemeClr val="bg1"/>
            </a:solidFill>
            <a:ln w="19050"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826" name="Oval 1189"/>
            <p:cNvSpPr>
              <a:spLocks noChangeArrowheads="1"/>
            </p:cNvSpPr>
            <p:nvPr/>
          </p:nvSpPr>
          <p:spPr bwMode="auto">
            <a:xfrm>
              <a:off x="6488113" y="1960563"/>
              <a:ext cx="319088" cy="322263"/>
            </a:xfrm>
            <a:prstGeom prst="ellipse">
              <a:avLst/>
            </a:prstGeom>
            <a:solidFill>
              <a:schemeClr val="bg1"/>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827" name="Oval 1190"/>
            <p:cNvSpPr>
              <a:spLocks noChangeArrowheads="1"/>
            </p:cNvSpPr>
            <p:nvPr/>
          </p:nvSpPr>
          <p:spPr bwMode="auto">
            <a:xfrm>
              <a:off x="6488113" y="1855788"/>
              <a:ext cx="319088" cy="319088"/>
            </a:xfrm>
            <a:prstGeom prst="ellipse">
              <a:avLst/>
            </a:prstGeom>
            <a:solidFill>
              <a:srgbClr val="CFD1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828" name="Freeform 1191"/>
            <p:cNvSpPr>
              <a:spLocks/>
            </p:cNvSpPr>
            <p:nvPr/>
          </p:nvSpPr>
          <p:spPr bwMode="auto">
            <a:xfrm>
              <a:off x="6488113" y="2016126"/>
              <a:ext cx="319088" cy="266700"/>
            </a:xfrm>
            <a:custGeom>
              <a:avLst/>
              <a:gdLst/>
              <a:ahLst/>
              <a:cxnLst>
                <a:cxn ang="0">
                  <a:pos x="85" y="28"/>
                </a:cxn>
                <a:cxn ang="0">
                  <a:pos x="43" y="71"/>
                </a:cxn>
                <a:cxn ang="0">
                  <a:pos x="0" y="28"/>
                </a:cxn>
                <a:cxn ang="0">
                  <a:pos x="0" y="0"/>
                </a:cxn>
                <a:cxn ang="0">
                  <a:pos x="43" y="42"/>
                </a:cxn>
                <a:cxn ang="0">
                  <a:pos x="85" y="0"/>
                </a:cxn>
                <a:cxn ang="0">
                  <a:pos x="85" y="28"/>
                </a:cxn>
              </a:cxnLst>
              <a:rect l="0" t="0" r="r" b="b"/>
              <a:pathLst>
                <a:path w="85" h="71">
                  <a:moveTo>
                    <a:pt x="85" y="28"/>
                  </a:moveTo>
                  <a:cubicBezTo>
                    <a:pt x="85" y="52"/>
                    <a:pt x="66" y="71"/>
                    <a:pt x="43" y="71"/>
                  </a:cubicBezTo>
                  <a:cubicBezTo>
                    <a:pt x="19" y="71"/>
                    <a:pt x="0" y="52"/>
                    <a:pt x="0" y="28"/>
                  </a:cubicBezTo>
                  <a:cubicBezTo>
                    <a:pt x="0" y="0"/>
                    <a:pt x="0" y="0"/>
                    <a:pt x="0" y="0"/>
                  </a:cubicBezTo>
                  <a:cubicBezTo>
                    <a:pt x="0" y="23"/>
                    <a:pt x="19" y="42"/>
                    <a:pt x="43" y="42"/>
                  </a:cubicBezTo>
                  <a:cubicBezTo>
                    <a:pt x="66" y="42"/>
                    <a:pt x="85" y="23"/>
                    <a:pt x="85" y="0"/>
                  </a:cubicBezTo>
                  <a:lnTo>
                    <a:pt x="85" y="28"/>
                  </a:lnTo>
                  <a:close/>
                </a:path>
              </a:pathLst>
            </a:custGeom>
            <a:solidFill>
              <a:srgbClr val="CFD1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829" name="Freeform 1192"/>
            <p:cNvSpPr>
              <a:spLocks/>
            </p:cNvSpPr>
            <p:nvPr/>
          </p:nvSpPr>
          <p:spPr bwMode="auto">
            <a:xfrm>
              <a:off x="6686550" y="2098676"/>
              <a:ext cx="311150" cy="376238"/>
            </a:xfrm>
            <a:custGeom>
              <a:avLst/>
              <a:gdLst/>
              <a:ahLst/>
              <a:cxnLst>
                <a:cxn ang="0">
                  <a:pos x="196" y="67"/>
                </a:cxn>
                <a:cxn ang="0">
                  <a:pos x="196" y="67"/>
                </a:cxn>
                <a:cxn ang="0">
                  <a:pos x="163" y="33"/>
                </a:cxn>
                <a:cxn ang="0">
                  <a:pos x="163" y="33"/>
                </a:cxn>
                <a:cxn ang="0">
                  <a:pos x="163" y="33"/>
                </a:cxn>
                <a:cxn ang="0">
                  <a:pos x="163" y="33"/>
                </a:cxn>
                <a:cxn ang="0">
                  <a:pos x="130" y="0"/>
                </a:cxn>
                <a:cxn ang="0">
                  <a:pos x="130" y="0"/>
                </a:cxn>
                <a:cxn ang="0">
                  <a:pos x="130" y="0"/>
                </a:cxn>
                <a:cxn ang="0">
                  <a:pos x="97" y="33"/>
                </a:cxn>
                <a:cxn ang="0">
                  <a:pos x="97" y="33"/>
                </a:cxn>
                <a:cxn ang="0">
                  <a:pos x="97" y="33"/>
                </a:cxn>
                <a:cxn ang="0">
                  <a:pos x="97" y="33"/>
                </a:cxn>
                <a:cxn ang="0">
                  <a:pos x="64" y="67"/>
                </a:cxn>
                <a:cxn ang="0">
                  <a:pos x="64" y="67"/>
                </a:cxn>
                <a:cxn ang="0">
                  <a:pos x="64" y="67"/>
                </a:cxn>
                <a:cxn ang="0">
                  <a:pos x="64" y="67"/>
                </a:cxn>
                <a:cxn ang="0">
                  <a:pos x="33" y="100"/>
                </a:cxn>
                <a:cxn ang="0">
                  <a:pos x="33" y="100"/>
                </a:cxn>
                <a:cxn ang="0">
                  <a:pos x="33" y="100"/>
                </a:cxn>
                <a:cxn ang="0">
                  <a:pos x="33" y="100"/>
                </a:cxn>
                <a:cxn ang="0">
                  <a:pos x="0" y="133"/>
                </a:cxn>
                <a:cxn ang="0">
                  <a:pos x="0" y="133"/>
                </a:cxn>
                <a:cxn ang="0">
                  <a:pos x="0" y="154"/>
                </a:cxn>
                <a:cxn ang="0">
                  <a:pos x="0" y="154"/>
                </a:cxn>
                <a:cxn ang="0">
                  <a:pos x="7" y="161"/>
                </a:cxn>
                <a:cxn ang="0">
                  <a:pos x="7" y="178"/>
                </a:cxn>
                <a:cxn ang="0">
                  <a:pos x="33" y="204"/>
                </a:cxn>
                <a:cxn ang="0">
                  <a:pos x="33" y="204"/>
                </a:cxn>
                <a:cxn ang="0">
                  <a:pos x="40" y="194"/>
                </a:cxn>
                <a:cxn ang="0">
                  <a:pos x="40" y="211"/>
                </a:cxn>
                <a:cxn ang="0">
                  <a:pos x="64" y="237"/>
                </a:cxn>
                <a:cxn ang="0">
                  <a:pos x="64" y="237"/>
                </a:cxn>
                <a:cxn ang="0">
                  <a:pos x="90" y="211"/>
                </a:cxn>
                <a:cxn ang="0">
                  <a:pos x="90" y="194"/>
                </a:cxn>
                <a:cxn ang="0">
                  <a:pos x="97" y="204"/>
                </a:cxn>
                <a:cxn ang="0">
                  <a:pos x="97" y="204"/>
                </a:cxn>
                <a:cxn ang="0">
                  <a:pos x="123" y="178"/>
                </a:cxn>
                <a:cxn ang="0">
                  <a:pos x="123" y="161"/>
                </a:cxn>
                <a:cxn ang="0">
                  <a:pos x="130" y="170"/>
                </a:cxn>
                <a:cxn ang="0">
                  <a:pos x="130" y="170"/>
                </a:cxn>
                <a:cxn ang="0">
                  <a:pos x="154" y="144"/>
                </a:cxn>
                <a:cxn ang="0">
                  <a:pos x="154" y="128"/>
                </a:cxn>
                <a:cxn ang="0">
                  <a:pos x="163" y="137"/>
                </a:cxn>
                <a:cxn ang="0">
                  <a:pos x="163" y="137"/>
                </a:cxn>
                <a:cxn ang="0">
                  <a:pos x="187" y="114"/>
                </a:cxn>
                <a:cxn ang="0">
                  <a:pos x="187" y="95"/>
                </a:cxn>
                <a:cxn ang="0">
                  <a:pos x="196" y="88"/>
                </a:cxn>
                <a:cxn ang="0">
                  <a:pos x="196" y="67"/>
                </a:cxn>
              </a:cxnLst>
              <a:rect l="0" t="0" r="r" b="b"/>
              <a:pathLst>
                <a:path w="196" h="237">
                  <a:moveTo>
                    <a:pt x="196" y="67"/>
                  </a:moveTo>
                  <a:lnTo>
                    <a:pt x="196" y="67"/>
                  </a:lnTo>
                  <a:lnTo>
                    <a:pt x="163" y="33"/>
                  </a:lnTo>
                  <a:lnTo>
                    <a:pt x="163" y="33"/>
                  </a:lnTo>
                  <a:lnTo>
                    <a:pt x="163" y="33"/>
                  </a:lnTo>
                  <a:lnTo>
                    <a:pt x="163" y="33"/>
                  </a:lnTo>
                  <a:lnTo>
                    <a:pt x="130" y="0"/>
                  </a:lnTo>
                  <a:lnTo>
                    <a:pt x="130" y="0"/>
                  </a:lnTo>
                  <a:lnTo>
                    <a:pt x="130" y="0"/>
                  </a:lnTo>
                  <a:lnTo>
                    <a:pt x="97" y="33"/>
                  </a:lnTo>
                  <a:lnTo>
                    <a:pt x="97" y="33"/>
                  </a:lnTo>
                  <a:lnTo>
                    <a:pt x="97" y="33"/>
                  </a:lnTo>
                  <a:lnTo>
                    <a:pt x="97" y="33"/>
                  </a:lnTo>
                  <a:lnTo>
                    <a:pt x="64" y="67"/>
                  </a:lnTo>
                  <a:lnTo>
                    <a:pt x="64" y="67"/>
                  </a:lnTo>
                  <a:lnTo>
                    <a:pt x="64" y="67"/>
                  </a:lnTo>
                  <a:lnTo>
                    <a:pt x="64" y="67"/>
                  </a:lnTo>
                  <a:lnTo>
                    <a:pt x="33" y="100"/>
                  </a:lnTo>
                  <a:lnTo>
                    <a:pt x="33" y="100"/>
                  </a:lnTo>
                  <a:lnTo>
                    <a:pt x="33" y="100"/>
                  </a:lnTo>
                  <a:lnTo>
                    <a:pt x="33" y="100"/>
                  </a:lnTo>
                  <a:lnTo>
                    <a:pt x="0" y="133"/>
                  </a:lnTo>
                  <a:lnTo>
                    <a:pt x="0" y="133"/>
                  </a:lnTo>
                  <a:lnTo>
                    <a:pt x="0" y="154"/>
                  </a:lnTo>
                  <a:lnTo>
                    <a:pt x="0" y="154"/>
                  </a:lnTo>
                  <a:lnTo>
                    <a:pt x="7" y="161"/>
                  </a:lnTo>
                  <a:lnTo>
                    <a:pt x="7" y="178"/>
                  </a:lnTo>
                  <a:lnTo>
                    <a:pt x="33" y="204"/>
                  </a:lnTo>
                  <a:lnTo>
                    <a:pt x="33" y="204"/>
                  </a:lnTo>
                  <a:lnTo>
                    <a:pt x="40" y="194"/>
                  </a:lnTo>
                  <a:lnTo>
                    <a:pt x="40" y="211"/>
                  </a:lnTo>
                  <a:lnTo>
                    <a:pt x="64" y="237"/>
                  </a:lnTo>
                  <a:lnTo>
                    <a:pt x="64" y="237"/>
                  </a:lnTo>
                  <a:lnTo>
                    <a:pt x="90" y="211"/>
                  </a:lnTo>
                  <a:lnTo>
                    <a:pt x="90" y="194"/>
                  </a:lnTo>
                  <a:lnTo>
                    <a:pt x="97" y="204"/>
                  </a:lnTo>
                  <a:lnTo>
                    <a:pt x="97" y="204"/>
                  </a:lnTo>
                  <a:lnTo>
                    <a:pt x="123" y="178"/>
                  </a:lnTo>
                  <a:lnTo>
                    <a:pt x="123" y="161"/>
                  </a:lnTo>
                  <a:lnTo>
                    <a:pt x="130" y="170"/>
                  </a:lnTo>
                  <a:lnTo>
                    <a:pt x="130" y="170"/>
                  </a:lnTo>
                  <a:lnTo>
                    <a:pt x="154" y="144"/>
                  </a:lnTo>
                  <a:lnTo>
                    <a:pt x="154" y="128"/>
                  </a:lnTo>
                  <a:lnTo>
                    <a:pt x="163" y="137"/>
                  </a:lnTo>
                  <a:lnTo>
                    <a:pt x="163" y="137"/>
                  </a:lnTo>
                  <a:lnTo>
                    <a:pt x="187" y="114"/>
                  </a:lnTo>
                  <a:lnTo>
                    <a:pt x="187" y="95"/>
                  </a:lnTo>
                  <a:lnTo>
                    <a:pt x="196" y="88"/>
                  </a:lnTo>
                  <a:lnTo>
                    <a:pt x="196" y="67"/>
                  </a:lnTo>
                  <a:close/>
                </a:path>
              </a:pathLst>
            </a:custGeom>
            <a:solidFill>
              <a:schemeClr val="bg1"/>
            </a:solidFill>
            <a:ln w="19050"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830" name="Freeform 1193"/>
            <p:cNvSpPr>
              <a:spLocks/>
            </p:cNvSpPr>
            <p:nvPr/>
          </p:nvSpPr>
          <p:spPr bwMode="auto">
            <a:xfrm>
              <a:off x="6854825" y="2189163"/>
              <a:ext cx="38100" cy="74613"/>
            </a:xfrm>
            <a:custGeom>
              <a:avLst/>
              <a:gdLst/>
              <a:ahLst/>
              <a:cxnLst>
                <a:cxn ang="0">
                  <a:pos x="24" y="47"/>
                </a:cxn>
                <a:cxn ang="0">
                  <a:pos x="0" y="24"/>
                </a:cxn>
                <a:cxn ang="0">
                  <a:pos x="0" y="0"/>
                </a:cxn>
                <a:cxn ang="0">
                  <a:pos x="24" y="24"/>
                </a:cxn>
                <a:cxn ang="0">
                  <a:pos x="24" y="47"/>
                </a:cxn>
              </a:cxnLst>
              <a:rect l="0" t="0" r="r" b="b"/>
              <a:pathLst>
                <a:path w="24" h="47">
                  <a:moveTo>
                    <a:pt x="24" y="47"/>
                  </a:moveTo>
                  <a:lnTo>
                    <a:pt x="0" y="24"/>
                  </a:lnTo>
                  <a:lnTo>
                    <a:pt x="0" y="0"/>
                  </a:lnTo>
                  <a:lnTo>
                    <a:pt x="24" y="24"/>
                  </a:lnTo>
                  <a:lnTo>
                    <a:pt x="24" y="47"/>
                  </a:lnTo>
                  <a:close/>
                </a:path>
              </a:pathLst>
            </a:custGeom>
            <a:solidFill>
              <a:schemeClr val="bg1"/>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831" name="Freeform 1194"/>
            <p:cNvSpPr>
              <a:spLocks/>
            </p:cNvSpPr>
            <p:nvPr/>
          </p:nvSpPr>
          <p:spPr bwMode="auto">
            <a:xfrm>
              <a:off x="6892925" y="2189163"/>
              <a:ext cx="38100" cy="74613"/>
            </a:xfrm>
            <a:custGeom>
              <a:avLst/>
              <a:gdLst/>
              <a:ahLst/>
              <a:cxnLst>
                <a:cxn ang="0">
                  <a:pos x="24" y="24"/>
                </a:cxn>
                <a:cxn ang="0">
                  <a:pos x="0" y="47"/>
                </a:cxn>
                <a:cxn ang="0">
                  <a:pos x="0" y="24"/>
                </a:cxn>
                <a:cxn ang="0">
                  <a:pos x="24" y="0"/>
                </a:cxn>
                <a:cxn ang="0">
                  <a:pos x="24" y="24"/>
                </a:cxn>
              </a:cxnLst>
              <a:rect l="0" t="0" r="r" b="b"/>
              <a:pathLst>
                <a:path w="24" h="47">
                  <a:moveTo>
                    <a:pt x="24" y="24"/>
                  </a:moveTo>
                  <a:lnTo>
                    <a:pt x="0" y="47"/>
                  </a:lnTo>
                  <a:lnTo>
                    <a:pt x="0" y="24"/>
                  </a:lnTo>
                  <a:lnTo>
                    <a:pt x="24" y="0"/>
                  </a:lnTo>
                  <a:lnTo>
                    <a:pt x="24" y="24"/>
                  </a:lnTo>
                  <a:close/>
                </a:path>
              </a:pathLst>
            </a:custGeom>
            <a:solidFill>
              <a:schemeClr val="bg1"/>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832" name="Freeform 1195"/>
            <p:cNvSpPr>
              <a:spLocks/>
            </p:cNvSpPr>
            <p:nvPr/>
          </p:nvSpPr>
          <p:spPr bwMode="auto">
            <a:xfrm>
              <a:off x="6840538" y="2098676"/>
              <a:ext cx="52388" cy="87313"/>
            </a:xfrm>
            <a:custGeom>
              <a:avLst/>
              <a:gdLst/>
              <a:ahLst/>
              <a:cxnLst>
                <a:cxn ang="0">
                  <a:pos x="33" y="22"/>
                </a:cxn>
                <a:cxn ang="0">
                  <a:pos x="0" y="55"/>
                </a:cxn>
                <a:cxn ang="0">
                  <a:pos x="0" y="33"/>
                </a:cxn>
                <a:cxn ang="0">
                  <a:pos x="33" y="0"/>
                </a:cxn>
                <a:cxn ang="0">
                  <a:pos x="33" y="22"/>
                </a:cxn>
              </a:cxnLst>
              <a:rect l="0" t="0" r="r" b="b"/>
              <a:pathLst>
                <a:path w="33" h="55">
                  <a:moveTo>
                    <a:pt x="33" y="22"/>
                  </a:moveTo>
                  <a:lnTo>
                    <a:pt x="0" y="55"/>
                  </a:lnTo>
                  <a:lnTo>
                    <a:pt x="0" y="33"/>
                  </a:lnTo>
                  <a:lnTo>
                    <a:pt x="33" y="0"/>
                  </a:lnTo>
                  <a:lnTo>
                    <a:pt x="33" y="22"/>
                  </a:lnTo>
                  <a:close/>
                </a:path>
              </a:pathLst>
            </a:custGeom>
            <a:solidFill>
              <a:schemeClr val="bg1"/>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833" name="Freeform 1196"/>
            <p:cNvSpPr>
              <a:spLocks/>
            </p:cNvSpPr>
            <p:nvPr/>
          </p:nvSpPr>
          <p:spPr bwMode="auto">
            <a:xfrm>
              <a:off x="6840538" y="2151063"/>
              <a:ext cx="52388" cy="87313"/>
            </a:xfrm>
            <a:custGeom>
              <a:avLst/>
              <a:gdLst/>
              <a:ahLst/>
              <a:cxnLst>
                <a:cxn ang="0">
                  <a:pos x="33" y="55"/>
                </a:cxn>
                <a:cxn ang="0">
                  <a:pos x="0" y="22"/>
                </a:cxn>
                <a:cxn ang="0">
                  <a:pos x="0" y="0"/>
                </a:cxn>
                <a:cxn ang="0">
                  <a:pos x="33" y="34"/>
                </a:cxn>
                <a:cxn ang="0">
                  <a:pos x="33" y="55"/>
                </a:cxn>
              </a:cxnLst>
              <a:rect l="0" t="0" r="r" b="b"/>
              <a:pathLst>
                <a:path w="33" h="55">
                  <a:moveTo>
                    <a:pt x="33" y="55"/>
                  </a:moveTo>
                  <a:lnTo>
                    <a:pt x="0" y="22"/>
                  </a:lnTo>
                  <a:lnTo>
                    <a:pt x="0" y="0"/>
                  </a:lnTo>
                  <a:lnTo>
                    <a:pt x="33" y="34"/>
                  </a:lnTo>
                  <a:lnTo>
                    <a:pt x="33" y="55"/>
                  </a:lnTo>
                  <a:close/>
                </a:path>
              </a:pathLst>
            </a:custGeom>
            <a:solidFill>
              <a:schemeClr val="bg1"/>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834" name="Freeform 1197"/>
            <p:cNvSpPr>
              <a:spLocks/>
            </p:cNvSpPr>
            <p:nvPr/>
          </p:nvSpPr>
          <p:spPr bwMode="auto">
            <a:xfrm>
              <a:off x="6840538" y="2098676"/>
              <a:ext cx="104775" cy="106363"/>
            </a:xfrm>
            <a:custGeom>
              <a:avLst/>
              <a:gdLst/>
              <a:ahLst/>
              <a:cxnLst>
                <a:cxn ang="0">
                  <a:pos x="66" y="33"/>
                </a:cxn>
                <a:cxn ang="0">
                  <a:pos x="33" y="67"/>
                </a:cxn>
                <a:cxn ang="0">
                  <a:pos x="0" y="33"/>
                </a:cxn>
                <a:cxn ang="0">
                  <a:pos x="33" y="0"/>
                </a:cxn>
                <a:cxn ang="0">
                  <a:pos x="66" y="33"/>
                </a:cxn>
              </a:cxnLst>
              <a:rect l="0" t="0" r="r" b="b"/>
              <a:pathLst>
                <a:path w="66" h="67">
                  <a:moveTo>
                    <a:pt x="66" y="33"/>
                  </a:moveTo>
                  <a:lnTo>
                    <a:pt x="33" y="67"/>
                  </a:lnTo>
                  <a:lnTo>
                    <a:pt x="0" y="33"/>
                  </a:lnTo>
                  <a:lnTo>
                    <a:pt x="33" y="0"/>
                  </a:lnTo>
                  <a:lnTo>
                    <a:pt x="66" y="33"/>
                  </a:lnTo>
                  <a:close/>
                </a:path>
              </a:pathLst>
            </a:custGeom>
            <a:solidFill>
              <a:srgbClr val="CFD1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835" name="Oval 1198"/>
            <p:cNvSpPr>
              <a:spLocks noChangeArrowheads="1"/>
            </p:cNvSpPr>
            <p:nvPr/>
          </p:nvSpPr>
          <p:spPr bwMode="auto">
            <a:xfrm>
              <a:off x="6870700" y="2128838"/>
              <a:ext cx="44450" cy="46038"/>
            </a:xfrm>
            <a:prstGeom prst="ellipse">
              <a:avLst/>
            </a:prstGeom>
            <a:solidFill>
              <a:schemeClr val="bg1"/>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836" name="Freeform 1199"/>
            <p:cNvSpPr>
              <a:spLocks/>
            </p:cNvSpPr>
            <p:nvPr/>
          </p:nvSpPr>
          <p:spPr bwMode="auto">
            <a:xfrm>
              <a:off x="6870700" y="2139951"/>
              <a:ext cx="44450" cy="34925"/>
            </a:xfrm>
            <a:custGeom>
              <a:avLst/>
              <a:gdLst/>
              <a:ahLst/>
              <a:cxnLst>
                <a:cxn ang="0">
                  <a:pos x="12" y="3"/>
                </a:cxn>
                <a:cxn ang="0">
                  <a:pos x="6" y="9"/>
                </a:cxn>
                <a:cxn ang="0">
                  <a:pos x="0" y="3"/>
                </a:cxn>
                <a:cxn ang="0">
                  <a:pos x="0" y="0"/>
                </a:cxn>
                <a:cxn ang="0">
                  <a:pos x="6" y="6"/>
                </a:cxn>
                <a:cxn ang="0">
                  <a:pos x="12" y="0"/>
                </a:cxn>
                <a:cxn ang="0">
                  <a:pos x="12" y="3"/>
                </a:cxn>
              </a:cxnLst>
              <a:rect l="0" t="0" r="r" b="b"/>
              <a:pathLst>
                <a:path w="12" h="9">
                  <a:moveTo>
                    <a:pt x="12" y="3"/>
                  </a:moveTo>
                  <a:cubicBezTo>
                    <a:pt x="12" y="6"/>
                    <a:pt x="9" y="9"/>
                    <a:pt x="6" y="9"/>
                  </a:cubicBezTo>
                  <a:cubicBezTo>
                    <a:pt x="3" y="9"/>
                    <a:pt x="0" y="6"/>
                    <a:pt x="0" y="3"/>
                  </a:cubicBezTo>
                  <a:cubicBezTo>
                    <a:pt x="0" y="0"/>
                    <a:pt x="0" y="0"/>
                    <a:pt x="0" y="0"/>
                  </a:cubicBezTo>
                  <a:cubicBezTo>
                    <a:pt x="0" y="3"/>
                    <a:pt x="3" y="6"/>
                    <a:pt x="6" y="6"/>
                  </a:cubicBezTo>
                  <a:cubicBezTo>
                    <a:pt x="9" y="6"/>
                    <a:pt x="12" y="3"/>
                    <a:pt x="12" y="0"/>
                  </a:cubicBezTo>
                  <a:lnTo>
                    <a:pt x="12" y="3"/>
                  </a:lnTo>
                  <a:close/>
                </a:path>
              </a:pathLst>
            </a:custGeom>
            <a:solidFill>
              <a:schemeClr val="bg1"/>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837" name="Freeform 1200"/>
            <p:cNvSpPr>
              <a:spLocks/>
            </p:cNvSpPr>
            <p:nvPr/>
          </p:nvSpPr>
          <p:spPr bwMode="auto">
            <a:xfrm>
              <a:off x="6892925" y="2151063"/>
              <a:ext cx="52388" cy="87313"/>
            </a:xfrm>
            <a:custGeom>
              <a:avLst/>
              <a:gdLst/>
              <a:ahLst/>
              <a:cxnLst>
                <a:cxn ang="0">
                  <a:pos x="33" y="22"/>
                </a:cxn>
                <a:cxn ang="0">
                  <a:pos x="0" y="55"/>
                </a:cxn>
                <a:cxn ang="0">
                  <a:pos x="0" y="34"/>
                </a:cxn>
                <a:cxn ang="0">
                  <a:pos x="33" y="0"/>
                </a:cxn>
                <a:cxn ang="0">
                  <a:pos x="33" y="22"/>
                </a:cxn>
              </a:cxnLst>
              <a:rect l="0" t="0" r="r" b="b"/>
              <a:pathLst>
                <a:path w="33" h="55">
                  <a:moveTo>
                    <a:pt x="33" y="22"/>
                  </a:moveTo>
                  <a:lnTo>
                    <a:pt x="0" y="55"/>
                  </a:lnTo>
                  <a:lnTo>
                    <a:pt x="0" y="34"/>
                  </a:lnTo>
                  <a:lnTo>
                    <a:pt x="33" y="0"/>
                  </a:lnTo>
                  <a:lnTo>
                    <a:pt x="33" y="22"/>
                  </a:lnTo>
                  <a:close/>
                </a:path>
              </a:pathLst>
            </a:custGeom>
            <a:solidFill>
              <a:schemeClr val="bg1"/>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838" name="Oval 1201"/>
            <p:cNvSpPr>
              <a:spLocks noChangeArrowheads="1"/>
            </p:cNvSpPr>
            <p:nvPr/>
          </p:nvSpPr>
          <p:spPr bwMode="auto">
            <a:xfrm>
              <a:off x="6870700" y="2128838"/>
              <a:ext cx="44450" cy="46038"/>
            </a:xfrm>
            <a:prstGeom prst="ellipse">
              <a:avLst/>
            </a:prstGeom>
            <a:solidFill>
              <a:srgbClr val="CFD1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839" name="Oval 1202"/>
            <p:cNvSpPr>
              <a:spLocks noChangeArrowheads="1"/>
            </p:cNvSpPr>
            <p:nvPr/>
          </p:nvSpPr>
          <p:spPr bwMode="auto">
            <a:xfrm>
              <a:off x="6870700" y="2117726"/>
              <a:ext cx="44450" cy="46038"/>
            </a:xfrm>
            <a:prstGeom prst="ellipse">
              <a:avLst/>
            </a:prstGeom>
            <a:solidFill>
              <a:srgbClr val="CFD1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840" name="Freeform 1203"/>
            <p:cNvSpPr>
              <a:spLocks/>
            </p:cNvSpPr>
            <p:nvPr/>
          </p:nvSpPr>
          <p:spPr bwMode="auto">
            <a:xfrm>
              <a:off x="6907213" y="2241551"/>
              <a:ext cx="38100" cy="74613"/>
            </a:xfrm>
            <a:custGeom>
              <a:avLst/>
              <a:gdLst/>
              <a:ahLst/>
              <a:cxnLst>
                <a:cxn ang="0">
                  <a:pos x="24" y="47"/>
                </a:cxn>
                <a:cxn ang="0">
                  <a:pos x="0" y="24"/>
                </a:cxn>
                <a:cxn ang="0">
                  <a:pos x="0" y="0"/>
                </a:cxn>
                <a:cxn ang="0">
                  <a:pos x="24" y="24"/>
                </a:cxn>
                <a:cxn ang="0">
                  <a:pos x="24" y="47"/>
                </a:cxn>
              </a:cxnLst>
              <a:rect l="0" t="0" r="r" b="b"/>
              <a:pathLst>
                <a:path w="24" h="47">
                  <a:moveTo>
                    <a:pt x="24" y="47"/>
                  </a:moveTo>
                  <a:lnTo>
                    <a:pt x="0" y="24"/>
                  </a:lnTo>
                  <a:lnTo>
                    <a:pt x="0" y="0"/>
                  </a:lnTo>
                  <a:lnTo>
                    <a:pt x="24" y="24"/>
                  </a:lnTo>
                  <a:lnTo>
                    <a:pt x="24" y="47"/>
                  </a:lnTo>
                  <a:close/>
                </a:path>
              </a:pathLst>
            </a:custGeom>
            <a:solidFill>
              <a:srgbClr val="CFD1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841" name="Freeform 1204"/>
            <p:cNvSpPr>
              <a:spLocks/>
            </p:cNvSpPr>
            <p:nvPr/>
          </p:nvSpPr>
          <p:spPr bwMode="auto">
            <a:xfrm>
              <a:off x="6945313" y="2241551"/>
              <a:ext cx="38100" cy="74613"/>
            </a:xfrm>
            <a:custGeom>
              <a:avLst/>
              <a:gdLst/>
              <a:ahLst/>
              <a:cxnLst>
                <a:cxn ang="0">
                  <a:pos x="24" y="24"/>
                </a:cxn>
                <a:cxn ang="0">
                  <a:pos x="0" y="47"/>
                </a:cxn>
                <a:cxn ang="0">
                  <a:pos x="0" y="24"/>
                </a:cxn>
                <a:cxn ang="0">
                  <a:pos x="24" y="0"/>
                </a:cxn>
                <a:cxn ang="0">
                  <a:pos x="24" y="24"/>
                </a:cxn>
              </a:cxnLst>
              <a:rect l="0" t="0" r="r" b="b"/>
              <a:pathLst>
                <a:path w="24" h="47">
                  <a:moveTo>
                    <a:pt x="24" y="24"/>
                  </a:moveTo>
                  <a:lnTo>
                    <a:pt x="0" y="47"/>
                  </a:lnTo>
                  <a:lnTo>
                    <a:pt x="0" y="24"/>
                  </a:lnTo>
                  <a:lnTo>
                    <a:pt x="24" y="0"/>
                  </a:lnTo>
                  <a:lnTo>
                    <a:pt x="24" y="24"/>
                  </a:lnTo>
                  <a:close/>
                </a:path>
              </a:pathLst>
            </a:custGeom>
            <a:solidFill>
              <a:srgbClr val="CFD1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842" name="Freeform 1205"/>
            <p:cNvSpPr>
              <a:spLocks/>
            </p:cNvSpPr>
            <p:nvPr/>
          </p:nvSpPr>
          <p:spPr bwMode="auto">
            <a:xfrm>
              <a:off x="6892925" y="2151063"/>
              <a:ext cx="52388" cy="87313"/>
            </a:xfrm>
            <a:custGeom>
              <a:avLst/>
              <a:gdLst/>
              <a:ahLst/>
              <a:cxnLst>
                <a:cxn ang="0">
                  <a:pos x="33" y="22"/>
                </a:cxn>
                <a:cxn ang="0">
                  <a:pos x="0" y="55"/>
                </a:cxn>
                <a:cxn ang="0">
                  <a:pos x="0" y="34"/>
                </a:cxn>
                <a:cxn ang="0">
                  <a:pos x="33" y="0"/>
                </a:cxn>
                <a:cxn ang="0">
                  <a:pos x="33" y="22"/>
                </a:cxn>
              </a:cxnLst>
              <a:rect l="0" t="0" r="r" b="b"/>
              <a:pathLst>
                <a:path w="33" h="55">
                  <a:moveTo>
                    <a:pt x="33" y="22"/>
                  </a:moveTo>
                  <a:lnTo>
                    <a:pt x="0" y="55"/>
                  </a:lnTo>
                  <a:lnTo>
                    <a:pt x="0" y="34"/>
                  </a:lnTo>
                  <a:lnTo>
                    <a:pt x="33" y="0"/>
                  </a:lnTo>
                  <a:lnTo>
                    <a:pt x="33" y="22"/>
                  </a:lnTo>
                  <a:close/>
                </a:path>
              </a:pathLst>
            </a:custGeom>
            <a:solidFill>
              <a:schemeClr val="bg1"/>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843" name="Freeform 1206"/>
            <p:cNvSpPr>
              <a:spLocks/>
            </p:cNvSpPr>
            <p:nvPr/>
          </p:nvSpPr>
          <p:spPr bwMode="auto">
            <a:xfrm>
              <a:off x="6892925" y="2205038"/>
              <a:ext cx="52388" cy="85725"/>
            </a:xfrm>
            <a:custGeom>
              <a:avLst/>
              <a:gdLst/>
              <a:ahLst/>
              <a:cxnLst>
                <a:cxn ang="0">
                  <a:pos x="33" y="54"/>
                </a:cxn>
                <a:cxn ang="0">
                  <a:pos x="0" y="21"/>
                </a:cxn>
                <a:cxn ang="0">
                  <a:pos x="0" y="0"/>
                </a:cxn>
                <a:cxn ang="0">
                  <a:pos x="33" y="33"/>
                </a:cxn>
                <a:cxn ang="0">
                  <a:pos x="33" y="54"/>
                </a:cxn>
              </a:cxnLst>
              <a:rect l="0" t="0" r="r" b="b"/>
              <a:pathLst>
                <a:path w="33" h="54">
                  <a:moveTo>
                    <a:pt x="33" y="54"/>
                  </a:moveTo>
                  <a:lnTo>
                    <a:pt x="0" y="21"/>
                  </a:lnTo>
                  <a:lnTo>
                    <a:pt x="0" y="0"/>
                  </a:lnTo>
                  <a:lnTo>
                    <a:pt x="33" y="33"/>
                  </a:lnTo>
                  <a:lnTo>
                    <a:pt x="33" y="54"/>
                  </a:lnTo>
                  <a:close/>
                </a:path>
              </a:pathLst>
            </a:custGeom>
            <a:solidFill>
              <a:schemeClr val="bg1"/>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844" name="Freeform 1207"/>
            <p:cNvSpPr>
              <a:spLocks/>
            </p:cNvSpPr>
            <p:nvPr/>
          </p:nvSpPr>
          <p:spPr bwMode="auto">
            <a:xfrm>
              <a:off x="6892925" y="2151063"/>
              <a:ext cx="104775" cy="106363"/>
            </a:xfrm>
            <a:custGeom>
              <a:avLst/>
              <a:gdLst/>
              <a:ahLst/>
              <a:cxnLst>
                <a:cxn ang="0">
                  <a:pos x="66" y="34"/>
                </a:cxn>
                <a:cxn ang="0">
                  <a:pos x="33" y="67"/>
                </a:cxn>
                <a:cxn ang="0">
                  <a:pos x="0" y="34"/>
                </a:cxn>
                <a:cxn ang="0">
                  <a:pos x="33" y="0"/>
                </a:cxn>
                <a:cxn ang="0">
                  <a:pos x="66" y="34"/>
                </a:cxn>
              </a:cxnLst>
              <a:rect l="0" t="0" r="r" b="b"/>
              <a:pathLst>
                <a:path w="66" h="67">
                  <a:moveTo>
                    <a:pt x="66" y="34"/>
                  </a:moveTo>
                  <a:lnTo>
                    <a:pt x="33" y="67"/>
                  </a:lnTo>
                  <a:lnTo>
                    <a:pt x="0" y="34"/>
                  </a:lnTo>
                  <a:lnTo>
                    <a:pt x="33" y="0"/>
                  </a:lnTo>
                  <a:lnTo>
                    <a:pt x="66" y="34"/>
                  </a:lnTo>
                  <a:close/>
                </a:path>
              </a:pathLst>
            </a:custGeom>
            <a:solidFill>
              <a:srgbClr val="CFD1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845" name="Oval 1208"/>
            <p:cNvSpPr>
              <a:spLocks noChangeArrowheads="1"/>
            </p:cNvSpPr>
            <p:nvPr/>
          </p:nvSpPr>
          <p:spPr bwMode="auto">
            <a:xfrm>
              <a:off x="6923088" y="2181226"/>
              <a:ext cx="44450" cy="46038"/>
            </a:xfrm>
            <a:prstGeom prst="ellipse">
              <a:avLst/>
            </a:prstGeom>
            <a:solidFill>
              <a:schemeClr val="bg1"/>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846" name="Freeform 1209"/>
            <p:cNvSpPr>
              <a:spLocks/>
            </p:cNvSpPr>
            <p:nvPr/>
          </p:nvSpPr>
          <p:spPr bwMode="auto">
            <a:xfrm>
              <a:off x="6923088" y="2192338"/>
              <a:ext cx="44450" cy="34925"/>
            </a:xfrm>
            <a:custGeom>
              <a:avLst/>
              <a:gdLst/>
              <a:ahLst/>
              <a:cxnLst>
                <a:cxn ang="0">
                  <a:pos x="12" y="3"/>
                </a:cxn>
                <a:cxn ang="0">
                  <a:pos x="6" y="9"/>
                </a:cxn>
                <a:cxn ang="0">
                  <a:pos x="0" y="3"/>
                </a:cxn>
                <a:cxn ang="0">
                  <a:pos x="0" y="0"/>
                </a:cxn>
                <a:cxn ang="0">
                  <a:pos x="6" y="6"/>
                </a:cxn>
                <a:cxn ang="0">
                  <a:pos x="12" y="0"/>
                </a:cxn>
                <a:cxn ang="0">
                  <a:pos x="12" y="3"/>
                </a:cxn>
              </a:cxnLst>
              <a:rect l="0" t="0" r="r" b="b"/>
              <a:pathLst>
                <a:path w="12" h="9">
                  <a:moveTo>
                    <a:pt x="12" y="3"/>
                  </a:moveTo>
                  <a:cubicBezTo>
                    <a:pt x="12" y="6"/>
                    <a:pt x="9" y="9"/>
                    <a:pt x="6" y="9"/>
                  </a:cubicBezTo>
                  <a:cubicBezTo>
                    <a:pt x="3" y="9"/>
                    <a:pt x="0" y="6"/>
                    <a:pt x="0" y="3"/>
                  </a:cubicBezTo>
                  <a:cubicBezTo>
                    <a:pt x="0" y="0"/>
                    <a:pt x="0" y="0"/>
                    <a:pt x="0" y="0"/>
                  </a:cubicBezTo>
                  <a:cubicBezTo>
                    <a:pt x="0" y="3"/>
                    <a:pt x="3" y="6"/>
                    <a:pt x="6" y="6"/>
                  </a:cubicBezTo>
                  <a:cubicBezTo>
                    <a:pt x="9" y="6"/>
                    <a:pt x="12" y="3"/>
                    <a:pt x="12" y="0"/>
                  </a:cubicBezTo>
                  <a:lnTo>
                    <a:pt x="12" y="3"/>
                  </a:lnTo>
                  <a:close/>
                </a:path>
              </a:pathLst>
            </a:custGeom>
            <a:solidFill>
              <a:schemeClr val="bg1"/>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847" name="Freeform 1211"/>
            <p:cNvSpPr>
              <a:spLocks/>
            </p:cNvSpPr>
            <p:nvPr/>
          </p:nvSpPr>
          <p:spPr bwMode="auto">
            <a:xfrm>
              <a:off x="6945313" y="2205038"/>
              <a:ext cx="52388" cy="85725"/>
            </a:xfrm>
            <a:custGeom>
              <a:avLst/>
              <a:gdLst/>
              <a:ahLst/>
              <a:cxnLst>
                <a:cxn ang="0">
                  <a:pos x="33" y="21"/>
                </a:cxn>
                <a:cxn ang="0">
                  <a:pos x="0" y="54"/>
                </a:cxn>
                <a:cxn ang="0">
                  <a:pos x="0" y="33"/>
                </a:cxn>
                <a:cxn ang="0">
                  <a:pos x="33" y="0"/>
                </a:cxn>
                <a:cxn ang="0">
                  <a:pos x="33" y="21"/>
                </a:cxn>
              </a:cxnLst>
              <a:rect l="0" t="0" r="r" b="b"/>
              <a:pathLst>
                <a:path w="33" h="54">
                  <a:moveTo>
                    <a:pt x="33" y="21"/>
                  </a:moveTo>
                  <a:lnTo>
                    <a:pt x="0" y="54"/>
                  </a:lnTo>
                  <a:lnTo>
                    <a:pt x="0" y="33"/>
                  </a:lnTo>
                  <a:lnTo>
                    <a:pt x="33" y="0"/>
                  </a:lnTo>
                  <a:lnTo>
                    <a:pt x="33" y="21"/>
                  </a:lnTo>
                  <a:close/>
                </a:path>
              </a:pathLst>
            </a:custGeom>
            <a:solidFill>
              <a:srgbClr val="CFD1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848" name="Oval 1212"/>
            <p:cNvSpPr>
              <a:spLocks noChangeArrowheads="1"/>
            </p:cNvSpPr>
            <p:nvPr/>
          </p:nvSpPr>
          <p:spPr bwMode="auto">
            <a:xfrm>
              <a:off x="6923088" y="2181226"/>
              <a:ext cx="44450" cy="46038"/>
            </a:xfrm>
            <a:prstGeom prst="ellipse">
              <a:avLst/>
            </a:prstGeom>
            <a:solidFill>
              <a:srgbClr val="CFD1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849" name="Oval 1213"/>
            <p:cNvSpPr>
              <a:spLocks noChangeArrowheads="1"/>
            </p:cNvSpPr>
            <p:nvPr/>
          </p:nvSpPr>
          <p:spPr bwMode="auto">
            <a:xfrm>
              <a:off x="6923088" y="2170113"/>
              <a:ext cx="44450" cy="46038"/>
            </a:xfrm>
            <a:prstGeom prst="ellipse">
              <a:avLst/>
            </a:prstGeom>
            <a:solidFill>
              <a:srgbClr val="CFD1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850" name="Freeform 1214"/>
            <p:cNvSpPr>
              <a:spLocks/>
            </p:cNvSpPr>
            <p:nvPr/>
          </p:nvSpPr>
          <p:spPr bwMode="auto">
            <a:xfrm>
              <a:off x="6802438" y="2241551"/>
              <a:ext cx="38100" cy="74613"/>
            </a:xfrm>
            <a:custGeom>
              <a:avLst/>
              <a:gdLst/>
              <a:ahLst/>
              <a:cxnLst>
                <a:cxn ang="0">
                  <a:pos x="24" y="47"/>
                </a:cxn>
                <a:cxn ang="0">
                  <a:pos x="0" y="24"/>
                </a:cxn>
                <a:cxn ang="0">
                  <a:pos x="0" y="0"/>
                </a:cxn>
                <a:cxn ang="0">
                  <a:pos x="24" y="24"/>
                </a:cxn>
                <a:cxn ang="0">
                  <a:pos x="24" y="47"/>
                </a:cxn>
              </a:cxnLst>
              <a:rect l="0" t="0" r="r" b="b"/>
              <a:pathLst>
                <a:path w="24" h="47">
                  <a:moveTo>
                    <a:pt x="24" y="47"/>
                  </a:moveTo>
                  <a:lnTo>
                    <a:pt x="0" y="24"/>
                  </a:lnTo>
                  <a:lnTo>
                    <a:pt x="0" y="0"/>
                  </a:lnTo>
                  <a:lnTo>
                    <a:pt x="24" y="24"/>
                  </a:lnTo>
                  <a:lnTo>
                    <a:pt x="24" y="47"/>
                  </a:lnTo>
                  <a:close/>
                </a:path>
              </a:pathLst>
            </a:custGeom>
            <a:solidFill>
              <a:schemeClr val="bg1"/>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851" name="Freeform 1215"/>
            <p:cNvSpPr>
              <a:spLocks/>
            </p:cNvSpPr>
            <p:nvPr/>
          </p:nvSpPr>
          <p:spPr bwMode="auto">
            <a:xfrm>
              <a:off x="6840538" y="2241551"/>
              <a:ext cx="41275" cy="74613"/>
            </a:xfrm>
            <a:custGeom>
              <a:avLst/>
              <a:gdLst/>
              <a:ahLst/>
              <a:cxnLst>
                <a:cxn ang="0">
                  <a:pos x="26" y="24"/>
                </a:cxn>
                <a:cxn ang="0">
                  <a:pos x="0" y="47"/>
                </a:cxn>
                <a:cxn ang="0">
                  <a:pos x="0" y="24"/>
                </a:cxn>
                <a:cxn ang="0">
                  <a:pos x="26" y="0"/>
                </a:cxn>
                <a:cxn ang="0">
                  <a:pos x="26" y="24"/>
                </a:cxn>
              </a:cxnLst>
              <a:rect l="0" t="0" r="r" b="b"/>
              <a:pathLst>
                <a:path w="26" h="47">
                  <a:moveTo>
                    <a:pt x="26" y="24"/>
                  </a:moveTo>
                  <a:lnTo>
                    <a:pt x="0" y="47"/>
                  </a:lnTo>
                  <a:lnTo>
                    <a:pt x="0" y="24"/>
                  </a:lnTo>
                  <a:lnTo>
                    <a:pt x="26" y="0"/>
                  </a:lnTo>
                  <a:lnTo>
                    <a:pt x="26" y="24"/>
                  </a:lnTo>
                  <a:close/>
                </a:path>
              </a:pathLst>
            </a:custGeom>
            <a:solidFill>
              <a:schemeClr val="bg1"/>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852" name="Freeform 1216"/>
            <p:cNvSpPr>
              <a:spLocks/>
            </p:cNvSpPr>
            <p:nvPr/>
          </p:nvSpPr>
          <p:spPr bwMode="auto">
            <a:xfrm>
              <a:off x="6788150" y="2151063"/>
              <a:ext cx="52388" cy="87313"/>
            </a:xfrm>
            <a:custGeom>
              <a:avLst/>
              <a:gdLst/>
              <a:ahLst/>
              <a:cxnLst>
                <a:cxn ang="0">
                  <a:pos x="33" y="22"/>
                </a:cxn>
                <a:cxn ang="0">
                  <a:pos x="0" y="55"/>
                </a:cxn>
                <a:cxn ang="0">
                  <a:pos x="0" y="34"/>
                </a:cxn>
                <a:cxn ang="0">
                  <a:pos x="33" y="0"/>
                </a:cxn>
                <a:cxn ang="0">
                  <a:pos x="33" y="22"/>
                </a:cxn>
              </a:cxnLst>
              <a:rect l="0" t="0" r="r" b="b"/>
              <a:pathLst>
                <a:path w="33" h="55">
                  <a:moveTo>
                    <a:pt x="33" y="22"/>
                  </a:moveTo>
                  <a:lnTo>
                    <a:pt x="0" y="55"/>
                  </a:lnTo>
                  <a:lnTo>
                    <a:pt x="0" y="34"/>
                  </a:lnTo>
                  <a:lnTo>
                    <a:pt x="33" y="0"/>
                  </a:lnTo>
                  <a:lnTo>
                    <a:pt x="33" y="22"/>
                  </a:lnTo>
                  <a:close/>
                </a:path>
              </a:pathLst>
            </a:custGeom>
            <a:solidFill>
              <a:schemeClr val="bg1"/>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853" name="Freeform 1217"/>
            <p:cNvSpPr>
              <a:spLocks/>
            </p:cNvSpPr>
            <p:nvPr/>
          </p:nvSpPr>
          <p:spPr bwMode="auto">
            <a:xfrm>
              <a:off x="6788150" y="2205038"/>
              <a:ext cx="52388" cy="85725"/>
            </a:xfrm>
            <a:custGeom>
              <a:avLst/>
              <a:gdLst/>
              <a:ahLst/>
              <a:cxnLst>
                <a:cxn ang="0">
                  <a:pos x="33" y="54"/>
                </a:cxn>
                <a:cxn ang="0">
                  <a:pos x="0" y="21"/>
                </a:cxn>
                <a:cxn ang="0">
                  <a:pos x="0" y="0"/>
                </a:cxn>
                <a:cxn ang="0">
                  <a:pos x="33" y="33"/>
                </a:cxn>
                <a:cxn ang="0">
                  <a:pos x="33" y="54"/>
                </a:cxn>
              </a:cxnLst>
              <a:rect l="0" t="0" r="r" b="b"/>
              <a:pathLst>
                <a:path w="33" h="54">
                  <a:moveTo>
                    <a:pt x="33" y="54"/>
                  </a:moveTo>
                  <a:lnTo>
                    <a:pt x="0" y="21"/>
                  </a:lnTo>
                  <a:lnTo>
                    <a:pt x="0" y="0"/>
                  </a:lnTo>
                  <a:lnTo>
                    <a:pt x="33" y="33"/>
                  </a:lnTo>
                  <a:lnTo>
                    <a:pt x="33" y="54"/>
                  </a:lnTo>
                  <a:close/>
                </a:path>
              </a:pathLst>
            </a:custGeom>
            <a:solidFill>
              <a:schemeClr val="bg1"/>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854" name="Freeform 1218"/>
            <p:cNvSpPr>
              <a:spLocks/>
            </p:cNvSpPr>
            <p:nvPr/>
          </p:nvSpPr>
          <p:spPr bwMode="auto">
            <a:xfrm>
              <a:off x="6788150" y="2151063"/>
              <a:ext cx="104775" cy="106363"/>
            </a:xfrm>
            <a:custGeom>
              <a:avLst/>
              <a:gdLst/>
              <a:ahLst/>
              <a:cxnLst>
                <a:cxn ang="0">
                  <a:pos x="66" y="34"/>
                </a:cxn>
                <a:cxn ang="0">
                  <a:pos x="33" y="67"/>
                </a:cxn>
                <a:cxn ang="0">
                  <a:pos x="0" y="34"/>
                </a:cxn>
                <a:cxn ang="0">
                  <a:pos x="33" y="0"/>
                </a:cxn>
                <a:cxn ang="0">
                  <a:pos x="66" y="34"/>
                </a:cxn>
              </a:cxnLst>
              <a:rect l="0" t="0" r="r" b="b"/>
              <a:pathLst>
                <a:path w="66" h="67">
                  <a:moveTo>
                    <a:pt x="66" y="34"/>
                  </a:moveTo>
                  <a:lnTo>
                    <a:pt x="33" y="67"/>
                  </a:lnTo>
                  <a:lnTo>
                    <a:pt x="0" y="34"/>
                  </a:lnTo>
                  <a:lnTo>
                    <a:pt x="33" y="0"/>
                  </a:lnTo>
                  <a:lnTo>
                    <a:pt x="66" y="34"/>
                  </a:lnTo>
                  <a:close/>
                </a:path>
              </a:pathLst>
            </a:custGeom>
            <a:solidFill>
              <a:srgbClr val="CFD1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855" name="Oval 1219"/>
            <p:cNvSpPr>
              <a:spLocks noChangeArrowheads="1"/>
            </p:cNvSpPr>
            <p:nvPr/>
          </p:nvSpPr>
          <p:spPr bwMode="auto">
            <a:xfrm>
              <a:off x="6818313" y="2181226"/>
              <a:ext cx="44450" cy="46038"/>
            </a:xfrm>
            <a:prstGeom prst="ellipse">
              <a:avLst/>
            </a:prstGeom>
            <a:solidFill>
              <a:schemeClr val="bg1"/>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856" name="Freeform 1220"/>
            <p:cNvSpPr>
              <a:spLocks/>
            </p:cNvSpPr>
            <p:nvPr/>
          </p:nvSpPr>
          <p:spPr bwMode="auto">
            <a:xfrm>
              <a:off x="6818313" y="2192338"/>
              <a:ext cx="44450" cy="34925"/>
            </a:xfrm>
            <a:custGeom>
              <a:avLst/>
              <a:gdLst/>
              <a:ahLst/>
              <a:cxnLst>
                <a:cxn ang="0">
                  <a:pos x="12" y="3"/>
                </a:cxn>
                <a:cxn ang="0">
                  <a:pos x="6" y="9"/>
                </a:cxn>
                <a:cxn ang="0">
                  <a:pos x="0" y="3"/>
                </a:cxn>
                <a:cxn ang="0">
                  <a:pos x="0" y="0"/>
                </a:cxn>
                <a:cxn ang="0">
                  <a:pos x="6" y="6"/>
                </a:cxn>
                <a:cxn ang="0">
                  <a:pos x="12" y="0"/>
                </a:cxn>
                <a:cxn ang="0">
                  <a:pos x="12" y="3"/>
                </a:cxn>
              </a:cxnLst>
              <a:rect l="0" t="0" r="r" b="b"/>
              <a:pathLst>
                <a:path w="12" h="9">
                  <a:moveTo>
                    <a:pt x="12" y="3"/>
                  </a:moveTo>
                  <a:cubicBezTo>
                    <a:pt x="12" y="6"/>
                    <a:pt x="10" y="9"/>
                    <a:pt x="6" y="9"/>
                  </a:cubicBezTo>
                  <a:cubicBezTo>
                    <a:pt x="3" y="9"/>
                    <a:pt x="0" y="6"/>
                    <a:pt x="0" y="3"/>
                  </a:cubicBezTo>
                  <a:cubicBezTo>
                    <a:pt x="0" y="0"/>
                    <a:pt x="0" y="0"/>
                    <a:pt x="0" y="0"/>
                  </a:cubicBezTo>
                  <a:cubicBezTo>
                    <a:pt x="0" y="3"/>
                    <a:pt x="3" y="6"/>
                    <a:pt x="6" y="6"/>
                  </a:cubicBezTo>
                  <a:cubicBezTo>
                    <a:pt x="10" y="6"/>
                    <a:pt x="12" y="3"/>
                    <a:pt x="12" y="0"/>
                  </a:cubicBezTo>
                  <a:lnTo>
                    <a:pt x="12" y="3"/>
                  </a:lnTo>
                  <a:close/>
                </a:path>
              </a:pathLst>
            </a:custGeom>
            <a:solidFill>
              <a:schemeClr val="bg1"/>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857" name="Freeform 1221"/>
            <p:cNvSpPr>
              <a:spLocks/>
            </p:cNvSpPr>
            <p:nvPr/>
          </p:nvSpPr>
          <p:spPr bwMode="auto">
            <a:xfrm>
              <a:off x="6840538" y="2205038"/>
              <a:ext cx="52388" cy="85725"/>
            </a:xfrm>
            <a:custGeom>
              <a:avLst/>
              <a:gdLst/>
              <a:ahLst/>
              <a:cxnLst>
                <a:cxn ang="0">
                  <a:pos x="33" y="21"/>
                </a:cxn>
                <a:cxn ang="0">
                  <a:pos x="0" y="54"/>
                </a:cxn>
                <a:cxn ang="0">
                  <a:pos x="0" y="33"/>
                </a:cxn>
                <a:cxn ang="0">
                  <a:pos x="33" y="0"/>
                </a:cxn>
                <a:cxn ang="0">
                  <a:pos x="33" y="21"/>
                </a:cxn>
              </a:cxnLst>
              <a:rect l="0" t="0" r="r" b="b"/>
              <a:pathLst>
                <a:path w="33" h="54">
                  <a:moveTo>
                    <a:pt x="33" y="21"/>
                  </a:moveTo>
                  <a:lnTo>
                    <a:pt x="0" y="54"/>
                  </a:lnTo>
                  <a:lnTo>
                    <a:pt x="0" y="33"/>
                  </a:lnTo>
                  <a:lnTo>
                    <a:pt x="33" y="0"/>
                  </a:lnTo>
                  <a:lnTo>
                    <a:pt x="33" y="21"/>
                  </a:lnTo>
                  <a:close/>
                </a:path>
              </a:pathLst>
            </a:custGeom>
            <a:solidFill>
              <a:schemeClr val="bg1"/>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858" name="Oval 1222"/>
            <p:cNvSpPr>
              <a:spLocks noChangeArrowheads="1"/>
            </p:cNvSpPr>
            <p:nvPr/>
          </p:nvSpPr>
          <p:spPr bwMode="auto">
            <a:xfrm>
              <a:off x="6818313" y="2181226"/>
              <a:ext cx="44450" cy="46038"/>
            </a:xfrm>
            <a:prstGeom prst="ellipse">
              <a:avLst/>
            </a:prstGeom>
            <a:solidFill>
              <a:srgbClr val="CFD1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859" name="Oval 1223"/>
            <p:cNvSpPr>
              <a:spLocks noChangeArrowheads="1"/>
            </p:cNvSpPr>
            <p:nvPr/>
          </p:nvSpPr>
          <p:spPr bwMode="auto">
            <a:xfrm>
              <a:off x="6818313" y="2170113"/>
              <a:ext cx="44450" cy="46038"/>
            </a:xfrm>
            <a:prstGeom prst="ellipse">
              <a:avLst/>
            </a:prstGeom>
            <a:solidFill>
              <a:srgbClr val="CFD1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860" name="Freeform 1224"/>
            <p:cNvSpPr>
              <a:spLocks/>
            </p:cNvSpPr>
            <p:nvPr/>
          </p:nvSpPr>
          <p:spPr bwMode="auto">
            <a:xfrm>
              <a:off x="6854825" y="2290763"/>
              <a:ext cx="38100" cy="77788"/>
            </a:xfrm>
            <a:custGeom>
              <a:avLst/>
              <a:gdLst/>
              <a:ahLst/>
              <a:cxnLst>
                <a:cxn ang="0">
                  <a:pos x="24" y="49"/>
                </a:cxn>
                <a:cxn ang="0">
                  <a:pos x="0" y="23"/>
                </a:cxn>
                <a:cxn ang="0">
                  <a:pos x="0" y="0"/>
                </a:cxn>
                <a:cxn ang="0">
                  <a:pos x="24" y="26"/>
                </a:cxn>
                <a:cxn ang="0">
                  <a:pos x="24" y="49"/>
                </a:cxn>
              </a:cxnLst>
              <a:rect l="0" t="0" r="r" b="b"/>
              <a:pathLst>
                <a:path w="24" h="49">
                  <a:moveTo>
                    <a:pt x="24" y="49"/>
                  </a:moveTo>
                  <a:lnTo>
                    <a:pt x="0" y="23"/>
                  </a:lnTo>
                  <a:lnTo>
                    <a:pt x="0" y="0"/>
                  </a:lnTo>
                  <a:lnTo>
                    <a:pt x="24" y="26"/>
                  </a:lnTo>
                  <a:lnTo>
                    <a:pt x="24" y="49"/>
                  </a:lnTo>
                  <a:close/>
                </a:path>
              </a:pathLst>
            </a:custGeom>
            <a:solidFill>
              <a:srgbClr val="CFD1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861" name="Freeform 1225"/>
            <p:cNvSpPr>
              <a:spLocks/>
            </p:cNvSpPr>
            <p:nvPr/>
          </p:nvSpPr>
          <p:spPr bwMode="auto">
            <a:xfrm>
              <a:off x="6892925" y="2290763"/>
              <a:ext cx="38100" cy="77788"/>
            </a:xfrm>
            <a:custGeom>
              <a:avLst/>
              <a:gdLst/>
              <a:ahLst/>
              <a:cxnLst>
                <a:cxn ang="0">
                  <a:pos x="24" y="23"/>
                </a:cxn>
                <a:cxn ang="0">
                  <a:pos x="0" y="49"/>
                </a:cxn>
                <a:cxn ang="0">
                  <a:pos x="0" y="26"/>
                </a:cxn>
                <a:cxn ang="0">
                  <a:pos x="24" y="0"/>
                </a:cxn>
                <a:cxn ang="0">
                  <a:pos x="24" y="23"/>
                </a:cxn>
              </a:cxnLst>
              <a:rect l="0" t="0" r="r" b="b"/>
              <a:pathLst>
                <a:path w="24" h="49">
                  <a:moveTo>
                    <a:pt x="24" y="23"/>
                  </a:moveTo>
                  <a:lnTo>
                    <a:pt x="0" y="49"/>
                  </a:lnTo>
                  <a:lnTo>
                    <a:pt x="0" y="26"/>
                  </a:lnTo>
                  <a:lnTo>
                    <a:pt x="24" y="0"/>
                  </a:lnTo>
                  <a:lnTo>
                    <a:pt x="24" y="23"/>
                  </a:lnTo>
                  <a:close/>
                </a:path>
              </a:pathLst>
            </a:custGeom>
            <a:solidFill>
              <a:srgbClr val="CFD1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862" name="Freeform 1226"/>
            <p:cNvSpPr>
              <a:spLocks/>
            </p:cNvSpPr>
            <p:nvPr/>
          </p:nvSpPr>
          <p:spPr bwMode="auto">
            <a:xfrm>
              <a:off x="6840538" y="2205038"/>
              <a:ext cx="52388" cy="85725"/>
            </a:xfrm>
            <a:custGeom>
              <a:avLst/>
              <a:gdLst/>
              <a:ahLst/>
              <a:cxnLst>
                <a:cxn ang="0">
                  <a:pos x="33" y="21"/>
                </a:cxn>
                <a:cxn ang="0">
                  <a:pos x="0" y="54"/>
                </a:cxn>
                <a:cxn ang="0">
                  <a:pos x="0" y="33"/>
                </a:cxn>
                <a:cxn ang="0">
                  <a:pos x="33" y="0"/>
                </a:cxn>
                <a:cxn ang="0">
                  <a:pos x="33" y="21"/>
                </a:cxn>
              </a:cxnLst>
              <a:rect l="0" t="0" r="r" b="b"/>
              <a:pathLst>
                <a:path w="33" h="54">
                  <a:moveTo>
                    <a:pt x="33" y="21"/>
                  </a:moveTo>
                  <a:lnTo>
                    <a:pt x="0" y="54"/>
                  </a:lnTo>
                  <a:lnTo>
                    <a:pt x="0" y="33"/>
                  </a:lnTo>
                  <a:lnTo>
                    <a:pt x="33" y="0"/>
                  </a:lnTo>
                  <a:lnTo>
                    <a:pt x="33" y="21"/>
                  </a:lnTo>
                  <a:close/>
                </a:path>
              </a:pathLst>
            </a:custGeom>
            <a:solidFill>
              <a:schemeClr val="bg1"/>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863" name="Freeform 1227"/>
            <p:cNvSpPr>
              <a:spLocks/>
            </p:cNvSpPr>
            <p:nvPr/>
          </p:nvSpPr>
          <p:spPr bwMode="auto">
            <a:xfrm>
              <a:off x="6840538" y="2257426"/>
              <a:ext cx="52388" cy="85725"/>
            </a:xfrm>
            <a:custGeom>
              <a:avLst/>
              <a:gdLst/>
              <a:ahLst/>
              <a:cxnLst>
                <a:cxn ang="0">
                  <a:pos x="33" y="54"/>
                </a:cxn>
                <a:cxn ang="0">
                  <a:pos x="0" y="21"/>
                </a:cxn>
                <a:cxn ang="0">
                  <a:pos x="0" y="0"/>
                </a:cxn>
                <a:cxn ang="0">
                  <a:pos x="33" y="33"/>
                </a:cxn>
                <a:cxn ang="0">
                  <a:pos x="33" y="54"/>
                </a:cxn>
              </a:cxnLst>
              <a:rect l="0" t="0" r="r" b="b"/>
              <a:pathLst>
                <a:path w="33" h="54">
                  <a:moveTo>
                    <a:pt x="33" y="54"/>
                  </a:moveTo>
                  <a:lnTo>
                    <a:pt x="0" y="21"/>
                  </a:lnTo>
                  <a:lnTo>
                    <a:pt x="0" y="0"/>
                  </a:lnTo>
                  <a:lnTo>
                    <a:pt x="33" y="33"/>
                  </a:lnTo>
                  <a:lnTo>
                    <a:pt x="33" y="54"/>
                  </a:lnTo>
                  <a:close/>
                </a:path>
              </a:pathLst>
            </a:custGeom>
            <a:solidFill>
              <a:schemeClr val="bg1"/>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864" name="Freeform 1228"/>
            <p:cNvSpPr>
              <a:spLocks/>
            </p:cNvSpPr>
            <p:nvPr/>
          </p:nvSpPr>
          <p:spPr bwMode="auto">
            <a:xfrm>
              <a:off x="6840538" y="2205038"/>
              <a:ext cx="104775" cy="104775"/>
            </a:xfrm>
            <a:custGeom>
              <a:avLst/>
              <a:gdLst/>
              <a:ahLst/>
              <a:cxnLst>
                <a:cxn ang="0">
                  <a:pos x="66" y="33"/>
                </a:cxn>
                <a:cxn ang="0">
                  <a:pos x="33" y="66"/>
                </a:cxn>
                <a:cxn ang="0">
                  <a:pos x="0" y="33"/>
                </a:cxn>
                <a:cxn ang="0">
                  <a:pos x="33" y="0"/>
                </a:cxn>
                <a:cxn ang="0">
                  <a:pos x="66" y="33"/>
                </a:cxn>
              </a:cxnLst>
              <a:rect l="0" t="0" r="r" b="b"/>
              <a:pathLst>
                <a:path w="66" h="66">
                  <a:moveTo>
                    <a:pt x="66" y="33"/>
                  </a:moveTo>
                  <a:lnTo>
                    <a:pt x="33" y="66"/>
                  </a:lnTo>
                  <a:lnTo>
                    <a:pt x="0" y="33"/>
                  </a:lnTo>
                  <a:lnTo>
                    <a:pt x="33" y="0"/>
                  </a:lnTo>
                  <a:lnTo>
                    <a:pt x="66" y="33"/>
                  </a:lnTo>
                  <a:close/>
                </a:path>
              </a:pathLst>
            </a:custGeom>
            <a:solidFill>
              <a:srgbClr val="CFD1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865" name="Oval 1229"/>
            <p:cNvSpPr>
              <a:spLocks noChangeArrowheads="1"/>
            </p:cNvSpPr>
            <p:nvPr/>
          </p:nvSpPr>
          <p:spPr bwMode="auto">
            <a:xfrm>
              <a:off x="6870700" y="2233613"/>
              <a:ext cx="44450" cy="46038"/>
            </a:xfrm>
            <a:prstGeom prst="ellipse">
              <a:avLst/>
            </a:prstGeom>
            <a:solidFill>
              <a:schemeClr val="bg1"/>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866" name="Freeform 1230"/>
            <p:cNvSpPr>
              <a:spLocks/>
            </p:cNvSpPr>
            <p:nvPr/>
          </p:nvSpPr>
          <p:spPr bwMode="auto">
            <a:xfrm>
              <a:off x="6870700" y="2241551"/>
              <a:ext cx="44450" cy="38100"/>
            </a:xfrm>
            <a:custGeom>
              <a:avLst/>
              <a:gdLst/>
              <a:ahLst/>
              <a:cxnLst>
                <a:cxn ang="0">
                  <a:pos x="12" y="4"/>
                </a:cxn>
                <a:cxn ang="0">
                  <a:pos x="6" y="10"/>
                </a:cxn>
                <a:cxn ang="0">
                  <a:pos x="0" y="4"/>
                </a:cxn>
                <a:cxn ang="0">
                  <a:pos x="0" y="0"/>
                </a:cxn>
                <a:cxn ang="0">
                  <a:pos x="6" y="7"/>
                </a:cxn>
                <a:cxn ang="0">
                  <a:pos x="12" y="0"/>
                </a:cxn>
                <a:cxn ang="0">
                  <a:pos x="12" y="4"/>
                </a:cxn>
              </a:cxnLst>
              <a:rect l="0" t="0" r="r" b="b"/>
              <a:pathLst>
                <a:path w="12" h="10">
                  <a:moveTo>
                    <a:pt x="12" y="4"/>
                  </a:moveTo>
                  <a:cubicBezTo>
                    <a:pt x="12" y="7"/>
                    <a:pt x="9" y="10"/>
                    <a:pt x="6" y="10"/>
                  </a:cubicBezTo>
                  <a:cubicBezTo>
                    <a:pt x="3" y="10"/>
                    <a:pt x="0" y="7"/>
                    <a:pt x="0" y="4"/>
                  </a:cubicBezTo>
                  <a:cubicBezTo>
                    <a:pt x="0" y="0"/>
                    <a:pt x="0" y="0"/>
                    <a:pt x="0" y="0"/>
                  </a:cubicBezTo>
                  <a:cubicBezTo>
                    <a:pt x="0" y="4"/>
                    <a:pt x="3" y="7"/>
                    <a:pt x="6" y="7"/>
                  </a:cubicBezTo>
                  <a:cubicBezTo>
                    <a:pt x="9" y="7"/>
                    <a:pt x="12" y="4"/>
                    <a:pt x="12" y="0"/>
                  </a:cubicBezTo>
                  <a:lnTo>
                    <a:pt x="12" y="4"/>
                  </a:lnTo>
                  <a:close/>
                </a:path>
              </a:pathLst>
            </a:custGeom>
            <a:solidFill>
              <a:schemeClr val="bg1"/>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867" name="Freeform 1231"/>
            <p:cNvSpPr>
              <a:spLocks/>
            </p:cNvSpPr>
            <p:nvPr/>
          </p:nvSpPr>
          <p:spPr bwMode="auto">
            <a:xfrm>
              <a:off x="6892925" y="2257426"/>
              <a:ext cx="52388" cy="85725"/>
            </a:xfrm>
            <a:custGeom>
              <a:avLst/>
              <a:gdLst/>
              <a:ahLst/>
              <a:cxnLst>
                <a:cxn ang="0">
                  <a:pos x="33" y="21"/>
                </a:cxn>
                <a:cxn ang="0">
                  <a:pos x="0" y="54"/>
                </a:cxn>
                <a:cxn ang="0">
                  <a:pos x="0" y="33"/>
                </a:cxn>
                <a:cxn ang="0">
                  <a:pos x="33" y="0"/>
                </a:cxn>
                <a:cxn ang="0">
                  <a:pos x="33" y="21"/>
                </a:cxn>
              </a:cxnLst>
              <a:rect l="0" t="0" r="r" b="b"/>
              <a:pathLst>
                <a:path w="33" h="54">
                  <a:moveTo>
                    <a:pt x="33" y="21"/>
                  </a:moveTo>
                  <a:lnTo>
                    <a:pt x="0" y="54"/>
                  </a:lnTo>
                  <a:lnTo>
                    <a:pt x="0" y="33"/>
                  </a:lnTo>
                  <a:lnTo>
                    <a:pt x="33" y="0"/>
                  </a:lnTo>
                  <a:lnTo>
                    <a:pt x="33" y="21"/>
                  </a:lnTo>
                  <a:close/>
                </a:path>
              </a:pathLst>
            </a:custGeom>
            <a:solidFill>
              <a:srgbClr val="CFD1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868" name="Oval 1232"/>
            <p:cNvSpPr>
              <a:spLocks noChangeArrowheads="1"/>
            </p:cNvSpPr>
            <p:nvPr/>
          </p:nvSpPr>
          <p:spPr bwMode="auto">
            <a:xfrm>
              <a:off x="6870700" y="2233613"/>
              <a:ext cx="44450" cy="46038"/>
            </a:xfrm>
            <a:prstGeom prst="ellipse">
              <a:avLst/>
            </a:prstGeom>
            <a:solidFill>
              <a:srgbClr val="CFD1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869" name="Oval 1233"/>
            <p:cNvSpPr>
              <a:spLocks noChangeArrowheads="1"/>
            </p:cNvSpPr>
            <p:nvPr/>
          </p:nvSpPr>
          <p:spPr bwMode="auto">
            <a:xfrm>
              <a:off x="6870700" y="2219326"/>
              <a:ext cx="44450" cy="49213"/>
            </a:xfrm>
            <a:prstGeom prst="ellipse">
              <a:avLst/>
            </a:prstGeom>
            <a:solidFill>
              <a:srgbClr val="CFD1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870" name="Freeform 1234"/>
            <p:cNvSpPr>
              <a:spLocks/>
            </p:cNvSpPr>
            <p:nvPr/>
          </p:nvSpPr>
          <p:spPr bwMode="auto">
            <a:xfrm>
              <a:off x="6750050" y="2290763"/>
              <a:ext cx="38100" cy="77788"/>
            </a:xfrm>
            <a:custGeom>
              <a:avLst/>
              <a:gdLst/>
              <a:ahLst/>
              <a:cxnLst>
                <a:cxn ang="0">
                  <a:pos x="24" y="49"/>
                </a:cxn>
                <a:cxn ang="0">
                  <a:pos x="0" y="23"/>
                </a:cxn>
                <a:cxn ang="0">
                  <a:pos x="0" y="0"/>
                </a:cxn>
                <a:cxn ang="0">
                  <a:pos x="24" y="26"/>
                </a:cxn>
                <a:cxn ang="0">
                  <a:pos x="24" y="49"/>
                </a:cxn>
              </a:cxnLst>
              <a:rect l="0" t="0" r="r" b="b"/>
              <a:pathLst>
                <a:path w="24" h="49">
                  <a:moveTo>
                    <a:pt x="24" y="49"/>
                  </a:moveTo>
                  <a:lnTo>
                    <a:pt x="0" y="23"/>
                  </a:lnTo>
                  <a:lnTo>
                    <a:pt x="0" y="0"/>
                  </a:lnTo>
                  <a:lnTo>
                    <a:pt x="24" y="26"/>
                  </a:lnTo>
                  <a:lnTo>
                    <a:pt x="24" y="49"/>
                  </a:lnTo>
                  <a:close/>
                </a:path>
              </a:pathLst>
            </a:custGeom>
            <a:solidFill>
              <a:schemeClr val="bg1"/>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871" name="Freeform 1235"/>
            <p:cNvSpPr>
              <a:spLocks/>
            </p:cNvSpPr>
            <p:nvPr/>
          </p:nvSpPr>
          <p:spPr bwMode="auto">
            <a:xfrm>
              <a:off x="6788150" y="2290763"/>
              <a:ext cx="41275" cy="77788"/>
            </a:xfrm>
            <a:custGeom>
              <a:avLst/>
              <a:gdLst/>
              <a:ahLst/>
              <a:cxnLst>
                <a:cxn ang="0">
                  <a:pos x="26" y="23"/>
                </a:cxn>
                <a:cxn ang="0">
                  <a:pos x="0" y="49"/>
                </a:cxn>
                <a:cxn ang="0">
                  <a:pos x="0" y="26"/>
                </a:cxn>
                <a:cxn ang="0">
                  <a:pos x="26" y="0"/>
                </a:cxn>
                <a:cxn ang="0">
                  <a:pos x="26" y="23"/>
                </a:cxn>
              </a:cxnLst>
              <a:rect l="0" t="0" r="r" b="b"/>
              <a:pathLst>
                <a:path w="26" h="49">
                  <a:moveTo>
                    <a:pt x="26" y="23"/>
                  </a:moveTo>
                  <a:lnTo>
                    <a:pt x="0" y="49"/>
                  </a:lnTo>
                  <a:lnTo>
                    <a:pt x="0" y="26"/>
                  </a:lnTo>
                  <a:lnTo>
                    <a:pt x="26" y="0"/>
                  </a:lnTo>
                  <a:lnTo>
                    <a:pt x="26" y="23"/>
                  </a:lnTo>
                  <a:close/>
                </a:path>
              </a:pathLst>
            </a:custGeom>
            <a:solidFill>
              <a:schemeClr val="bg1"/>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872" name="Freeform 1236"/>
            <p:cNvSpPr>
              <a:spLocks/>
            </p:cNvSpPr>
            <p:nvPr/>
          </p:nvSpPr>
          <p:spPr bwMode="auto">
            <a:xfrm>
              <a:off x="6738938" y="2205038"/>
              <a:ext cx="49213" cy="85725"/>
            </a:xfrm>
            <a:custGeom>
              <a:avLst/>
              <a:gdLst/>
              <a:ahLst/>
              <a:cxnLst>
                <a:cxn ang="0">
                  <a:pos x="31" y="21"/>
                </a:cxn>
                <a:cxn ang="0">
                  <a:pos x="0" y="54"/>
                </a:cxn>
                <a:cxn ang="0">
                  <a:pos x="0" y="33"/>
                </a:cxn>
                <a:cxn ang="0">
                  <a:pos x="31" y="0"/>
                </a:cxn>
                <a:cxn ang="0">
                  <a:pos x="31" y="21"/>
                </a:cxn>
              </a:cxnLst>
              <a:rect l="0" t="0" r="r" b="b"/>
              <a:pathLst>
                <a:path w="31" h="54">
                  <a:moveTo>
                    <a:pt x="31" y="21"/>
                  </a:moveTo>
                  <a:lnTo>
                    <a:pt x="0" y="54"/>
                  </a:lnTo>
                  <a:lnTo>
                    <a:pt x="0" y="33"/>
                  </a:lnTo>
                  <a:lnTo>
                    <a:pt x="31" y="0"/>
                  </a:lnTo>
                  <a:lnTo>
                    <a:pt x="31" y="21"/>
                  </a:lnTo>
                  <a:close/>
                </a:path>
              </a:pathLst>
            </a:custGeom>
            <a:solidFill>
              <a:schemeClr val="bg1"/>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873" name="Freeform 1237"/>
            <p:cNvSpPr>
              <a:spLocks/>
            </p:cNvSpPr>
            <p:nvPr/>
          </p:nvSpPr>
          <p:spPr bwMode="auto">
            <a:xfrm>
              <a:off x="6738938" y="2257426"/>
              <a:ext cx="49213" cy="85725"/>
            </a:xfrm>
            <a:custGeom>
              <a:avLst/>
              <a:gdLst/>
              <a:ahLst/>
              <a:cxnLst>
                <a:cxn ang="0">
                  <a:pos x="31" y="54"/>
                </a:cxn>
                <a:cxn ang="0">
                  <a:pos x="0" y="21"/>
                </a:cxn>
                <a:cxn ang="0">
                  <a:pos x="0" y="0"/>
                </a:cxn>
                <a:cxn ang="0">
                  <a:pos x="31" y="33"/>
                </a:cxn>
                <a:cxn ang="0">
                  <a:pos x="31" y="54"/>
                </a:cxn>
              </a:cxnLst>
              <a:rect l="0" t="0" r="r" b="b"/>
              <a:pathLst>
                <a:path w="31" h="54">
                  <a:moveTo>
                    <a:pt x="31" y="54"/>
                  </a:moveTo>
                  <a:lnTo>
                    <a:pt x="0" y="21"/>
                  </a:lnTo>
                  <a:lnTo>
                    <a:pt x="0" y="0"/>
                  </a:lnTo>
                  <a:lnTo>
                    <a:pt x="31" y="33"/>
                  </a:lnTo>
                  <a:lnTo>
                    <a:pt x="31" y="54"/>
                  </a:lnTo>
                  <a:close/>
                </a:path>
              </a:pathLst>
            </a:custGeom>
            <a:solidFill>
              <a:schemeClr val="bg1"/>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874" name="Freeform 1238"/>
            <p:cNvSpPr>
              <a:spLocks/>
            </p:cNvSpPr>
            <p:nvPr/>
          </p:nvSpPr>
          <p:spPr bwMode="auto">
            <a:xfrm>
              <a:off x="6738938" y="2205038"/>
              <a:ext cx="101600" cy="104775"/>
            </a:xfrm>
            <a:custGeom>
              <a:avLst/>
              <a:gdLst/>
              <a:ahLst/>
              <a:cxnLst>
                <a:cxn ang="0">
                  <a:pos x="64" y="33"/>
                </a:cxn>
                <a:cxn ang="0">
                  <a:pos x="31" y="66"/>
                </a:cxn>
                <a:cxn ang="0">
                  <a:pos x="0" y="33"/>
                </a:cxn>
                <a:cxn ang="0">
                  <a:pos x="31" y="0"/>
                </a:cxn>
                <a:cxn ang="0">
                  <a:pos x="64" y="33"/>
                </a:cxn>
              </a:cxnLst>
              <a:rect l="0" t="0" r="r" b="b"/>
              <a:pathLst>
                <a:path w="64" h="66">
                  <a:moveTo>
                    <a:pt x="64" y="33"/>
                  </a:moveTo>
                  <a:lnTo>
                    <a:pt x="31" y="66"/>
                  </a:lnTo>
                  <a:lnTo>
                    <a:pt x="0" y="33"/>
                  </a:lnTo>
                  <a:lnTo>
                    <a:pt x="31" y="0"/>
                  </a:lnTo>
                  <a:lnTo>
                    <a:pt x="64" y="33"/>
                  </a:lnTo>
                  <a:close/>
                </a:path>
              </a:pathLst>
            </a:custGeom>
            <a:solidFill>
              <a:srgbClr val="CFD1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875" name="Oval 1239"/>
            <p:cNvSpPr>
              <a:spLocks noChangeArrowheads="1"/>
            </p:cNvSpPr>
            <p:nvPr/>
          </p:nvSpPr>
          <p:spPr bwMode="auto">
            <a:xfrm>
              <a:off x="6765925" y="2233613"/>
              <a:ext cx="44450" cy="46038"/>
            </a:xfrm>
            <a:prstGeom prst="ellipse">
              <a:avLst/>
            </a:prstGeom>
            <a:solidFill>
              <a:schemeClr val="bg1"/>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876" name="Freeform 1240"/>
            <p:cNvSpPr>
              <a:spLocks/>
            </p:cNvSpPr>
            <p:nvPr/>
          </p:nvSpPr>
          <p:spPr bwMode="auto">
            <a:xfrm>
              <a:off x="6765925" y="2241551"/>
              <a:ext cx="44450" cy="38100"/>
            </a:xfrm>
            <a:custGeom>
              <a:avLst/>
              <a:gdLst/>
              <a:ahLst/>
              <a:cxnLst>
                <a:cxn ang="0">
                  <a:pos x="12" y="4"/>
                </a:cxn>
                <a:cxn ang="0">
                  <a:pos x="6" y="10"/>
                </a:cxn>
                <a:cxn ang="0">
                  <a:pos x="0" y="4"/>
                </a:cxn>
                <a:cxn ang="0">
                  <a:pos x="0" y="0"/>
                </a:cxn>
                <a:cxn ang="0">
                  <a:pos x="6" y="7"/>
                </a:cxn>
                <a:cxn ang="0">
                  <a:pos x="12" y="0"/>
                </a:cxn>
                <a:cxn ang="0">
                  <a:pos x="12" y="4"/>
                </a:cxn>
              </a:cxnLst>
              <a:rect l="0" t="0" r="r" b="b"/>
              <a:pathLst>
                <a:path w="12" h="10">
                  <a:moveTo>
                    <a:pt x="12" y="4"/>
                  </a:moveTo>
                  <a:cubicBezTo>
                    <a:pt x="12" y="7"/>
                    <a:pt x="10" y="10"/>
                    <a:pt x="6" y="10"/>
                  </a:cubicBezTo>
                  <a:cubicBezTo>
                    <a:pt x="3" y="10"/>
                    <a:pt x="0" y="7"/>
                    <a:pt x="0" y="4"/>
                  </a:cubicBezTo>
                  <a:cubicBezTo>
                    <a:pt x="0" y="0"/>
                    <a:pt x="0" y="0"/>
                    <a:pt x="0" y="0"/>
                  </a:cubicBezTo>
                  <a:cubicBezTo>
                    <a:pt x="0" y="4"/>
                    <a:pt x="3" y="7"/>
                    <a:pt x="6" y="7"/>
                  </a:cubicBezTo>
                  <a:cubicBezTo>
                    <a:pt x="10" y="7"/>
                    <a:pt x="12" y="4"/>
                    <a:pt x="12" y="0"/>
                  </a:cubicBezTo>
                  <a:lnTo>
                    <a:pt x="12" y="4"/>
                  </a:lnTo>
                  <a:close/>
                </a:path>
              </a:pathLst>
            </a:custGeom>
            <a:solidFill>
              <a:schemeClr val="bg1"/>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877" name="Freeform 1241"/>
            <p:cNvSpPr>
              <a:spLocks/>
            </p:cNvSpPr>
            <p:nvPr/>
          </p:nvSpPr>
          <p:spPr bwMode="auto">
            <a:xfrm>
              <a:off x="6788150" y="2257426"/>
              <a:ext cx="52388" cy="85725"/>
            </a:xfrm>
            <a:custGeom>
              <a:avLst/>
              <a:gdLst/>
              <a:ahLst/>
              <a:cxnLst>
                <a:cxn ang="0">
                  <a:pos x="33" y="21"/>
                </a:cxn>
                <a:cxn ang="0">
                  <a:pos x="0" y="54"/>
                </a:cxn>
                <a:cxn ang="0">
                  <a:pos x="0" y="33"/>
                </a:cxn>
                <a:cxn ang="0">
                  <a:pos x="33" y="0"/>
                </a:cxn>
                <a:cxn ang="0">
                  <a:pos x="33" y="21"/>
                </a:cxn>
              </a:cxnLst>
              <a:rect l="0" t="0" r="r" b="b"/>
              <a:pathLst>
                <a:path w="33" h="54">
                  <a:moveTo>
                    <a:pt x="33" y="21"/>
                  </a:moveTo>
                  <a:lnTo>
                    <a:pt x="0" y="54"/>
                  </a:lnTo>
                  <a:lnTo>
                    <a:pt x="0" y="33"/>
                  </a:lnTo>
                  <a:lnTo>
                    <a:pt x="33" y="0"/>
                  </a:lnTo>
                  <a:lnTo>
                    <a:pt x="33" y="21"/>
                  </a:lnTo>
                  <a:close/>
                </a:path>
              </a:pathLst>
            </a:custGeom>
            <a:solidFill>
              <a:schemeClr val="bg1"/>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878" name="Oval 1242"/>
            <p:cNvSpPr>
              <a:spLocks noChangeArrowheads="1"/>
            </p:cNvSpPr>
            <p:nvPr/>
          </p:nvSpPr>
          <p:spPr bwMode="auto">
            <a:xfrm>
              <a:off x="6765925" y="2233613"/>
              <a:ext cx="44450" cy="46038"/>
            </a:xfrm>
            <a:prstGeom prst="ellipse">
              <a:avLst/>
            </a:prstGeom>
            <a:solidFill>
              <a:srgbClr val="CFD1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879" name="Oval 1243"/>
            <p:cNvSpPr>
              <a:spLocks noChangeArrowheads="1"/>
            </p:cNvSpPr>
            <p:nvPr/>
          </p:nvSpPr>
          <p:spPr bwMode="auto">
            <a:xfrm>
              <a:off x="6765925" y="2219326"/>
              <a:ext cx="44450" cy="49213"/>
            </a:xfrm>
            <a:prstGeom prst="ellipse">
              <a:avLst/>
            </a:prstGeom>
            <a:solidFill>
              <a:srgbClr val="CFD1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880" name="Freeform 1244"/>
            <p:cNvSpPr>
              <a:spLocks/>
            </p:cNvSpPr>
            <p:nvPr/>
          </p:nvSpPr>
          <p:spPr bwMode="auto">
            <a:xfrm>
              <a:off x="6802438" y="2343151"/>
              <a:ext cx="38100" cy="79375"/>
            </a:xfrm>
            <a:custGeom>
              <a:avLst/>
              <a:gdLst/>
              <a:ahLst/>
              <a:cxnLst>
                <a:cxn ang="0">
                  <a:pos x="24" y="50"/>
                </a:cxn>
                <a:cxn ang="0">
                  <a:pos x="0" y="24"/>
                </a:cxn>
                <a:cxn ang="0">
                  <a:pos x="0" y="0"/>
                </a:cxn>
                <a:cxn ang="0">
                  <a:pos x="24" y="26"/>
                </a:cxn>
                <a:cxn ang="0">
                  <a:pos x="24" y="50"/>
                </a:cxn>
              </a:cxnLst>
              <a:rect l="0" t="0" r="r" b="b"/>
              <a:pathLst>
                <a:path w="24" h="50">
                  <a:moveTo>
                    <a:pt x="24" y="50"/>
                  </a:moveTo>
                  <a:lnTo>
                    <a:pt x="0" y="24"/>
                  </a:lnTo>
                  <a:lnTo>
                    <a:pt x="0" y="0"/>
                  </a:lnTo>
                  <a:lnTo>
                    <a:pt x="24" y="26"/>
                  </a:lnTo>
                  <a:lnTo>
                    <a:pt x="24" y="50"/>
                  </a:lnTo>
                  <a:close/>
                </a:path>
              </a:pathLst>
            </a:custGeom>
            <a:solidFill>
              <a:srgbClr val="CFD1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881" name="Freeform 1245"/>
            <p:cNvSpPr>
              <a:spLocks/>
            </p:cNvSpPr>
            <p:nvPr/>
          </p:nvSpPr>
          <p:spPr bwMode="auto">
            <a:xfrm>
              <a:off x="6840538" y="2343151"/>
              <a:ext cx="41275" cy="79375"/>
            </a:xfrm>
            <a:custGeom>
              <a:avLst/>
              <a:gdLst/>
              <a:ahLst/>
              <a:cxnLst>
                <a:cxn ang="0">
                  <a:pos x="26" y="24"/>
                </a:cxn>
                <a:cxn ang="0">
                  <a:pos x="0" y="50"/>
                </a:cxn>
                <a:cxn ang="0">
                  <a:pos x="0" y="26"/>
                </a:cxn>
                <a:cxn ang="0">
                  <a:pos x="26" y="0"/>
                </a:cxn>
                <a:cxn ang="0">
                  <a:pos x="26" y="24"/>
                </a:cxn>
              </a:cxnLst>
              <a:rect l="0" t="0" r="r" b="b"/>
              <a:pathLst>
                <a:path w="26" h="50">
                  <a:moveTo>
                    <a:pt x="26" y="24"/>
                  </a:moveTo>
                  <a:lnTo>
                    <a:pt x="0" y="50"/>
                  </a:lnTo>
                  <a:lnTo>
                    <a:pt x="0" y="26"/>
                  </a:lnTo>
                  <a:lnTo>
                    <a:pt x="26" y="0"/>
                  </a:lnTo>
                  <a:lnTo>
                    <a:pt x="26" y="24"/>
                  </a:lnTo>
                  <a:close/>
                </a:path>
              </a:pathLst>
            </a:custGeom>
            <a:solidFill>
              <a:srgbClr val="CFD1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882" name="Freeform 1246"/>
            <p:cNvSpPr>
              <a:spLocks/>
            </p:cNvSpPr>
            <p:nvPr/>
          </p:nvSpPr>
          <p:spPr bwMode="auto">
            <a:xfrm>
              <a:off x="6788150" y="2257426"/>
              <a:ext cx="52388" cy="85725"/>
            </a:xfrm>
            <a:custGeom>
              <a:avLst/>
              <a:gdLst/>
              <a:ahLst/>
              <a:cxnLst>
                <a:cxn ang="0">
                  <a:pos x="33" y="21"/>
                </a:cxn>
                <a:cxn ang="0">
                  <a:pos x="0" y="54"/>
                </a:cxn>
                <a:cxn ang="0">
                  <a:pos x="0" y="33"/>
                </a:cxn>
                <a:cxn ang="0">
                  <a:pos x="33" y="0"/>
                </a:cxn>
                <a:cxn ang="0">
                  <a:pos x="33" y="21"/>
                </a:cxn>
              </a:cxnLst>
              <a:rect l="0" t="0" r="r" b="b"/>
              <a:pathLst>
                <a:path w="33" h="54">
                  <a:moveTo>
                    <a:pt x="33" y="21"/>
                  </a:moveTo>
                  <a:lnTo>
                    <a:pt x="0" y="54"/>
                  </a:lnTo>
                  <a:lnTo>
                    <a:pt x="0" y="33"/>
                  </a:lnTo>
                  <a:lnTo>
                    <a:pt x="33" y="0"/>
                  </a:lnTo>
                  <a:lnTo>
                    <a:pt x="33" y="21"/>
                  </a:lnTo>
                  <a:close/>
                </a:path>
              </a:pathLst>
            </a:custGeom>
            <a:solidFill>
              <a:schemeClr val="bg1"/>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883" name="Freeform 1247"/>
            <p:cNvSpPr>
              <a:spLocks/>
            </p:cNvSpPr>
            <p:nvPr/>
          </p:nvSpPr>
          <p:spPr bwMode="auto">
            <a:xfrm>
              <a:off x="6788150" y="2309813"/>
              <a:ext cx="52388" cy="82550"/>
            </a:xfrm>
            <a:custGeom>
              <a:avLst/>
              <a:gdLst/>
              <a:ahLst/>
              <a:cxnLst>
                <a:cxn ang="0">
                  <a:pos x="33" y="52"/>
                </a:cxn>
                <a:cxn ang="0">
                  <a:pos x="0" y="21"/>
                </a:cxn>
                <a:cxn ang="0">
                  <a:pos x="0" y="0"/>
                </a:cxn>
                <a:cxn ang="0">
                  <a:pos x="33" y="30"/>
                </a:cxn>
                <a:cxn ang="0">
                  <a:pos x="33" y="52"/>
                </a:cxn>
              </a:cxnLst>
              <a:rect l="0" t="0" r="r" b="b"/>
              <a:pathLst>
                <a:path w="33" h="52">
                  <a:moveTo>
                    <a:pt x="33" y="52"/>
                  </a:moveTo>
                  <a:lnTo>
                    <a:pt x="0" y="21"/>
                  </a:lnTo>
                  <a:lnTo>
                    <a:pt x="0" y="0"/>
                  </a:lnTo>
                  <a:lnTo>
                    <a:pt x="33" y="30"/>
                  </a:lnTo>
                  <a:lnTo>
                    <a:pt x="33" y="52"/>
                  </a:lnTo>
                  <a:close/>
                </a:path>
              </a:pathLst>
            </a:custGeom>
            <a:solidFill>
              <a:schemeClr val="bg1"/>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884" name="Freeform 1248"/>
            <p:cNvSpPr>
              <a:spLocks/>
            </p:cNvSpPr>
            <p:nvPr/>
          </p:nvSpPr>
          <p:spPr bwMode="auto">
            <a:xfrm>
              <a:off x="6788150" y="2257426"/>
              <a:ext cx="104775" cy="100013"/>
            </a:xfrm>
            <a:custGeom>
              <a:avLst/>
              <a:gdLst/>
              <a:ahLst/>
              <a:cxnLst>
                <a:cxn ang="0">
                  <a:pos x="66" y="33"/>
                </a:cxn>
                <a:cxn ang="0">
                  <a:pos x="33" y="63"/>
                </a:cxn>
                <a:cxn ang="0">
                  <a:pos x="0" y="33"/>
                </a:cxn>
                <a:cxn ang="0">
                  <a:pos x="33" y="0"/>
                </a:cxn>
                <a:cxn ang="0">
                  <a:pos x="66" y="33"/>
                </a:cxn>
              </a:cxnLst>
              <a:rect l="0" t="0" r="r" b="b"/>
              <a:pathLst>
                <a:path w="66" h="63">
                  <a:moveTo>
                    <a:pt x="66" y="33"/>
                  </a:moveTo>
                  <a:lnTo>
                    <a:pt x="33" y="63"/>
                  </a:lnTo>
                  <a:lnTo>
                    <a:pt x="0" y="33"/>
                  </a:lnTo>
                  <a:lnTo>
                    <a:pt x="33" y="0"/>
                  </a:lnTo>
                  <a:lnTo>
                    <a:pt x="66" y="33"/>
                  </a:lnTo>
                  <a:close/>
                </a:path>
              </a:pathLst>
            </a:custGeom>
            <a:solidFill>
              <a:srgbClr val="CFD1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885" name="Oval 1249"/>
            <p:cNvSpPr>
              <a:spLocks noChangeArrowheads="1"/>
            </p:cNvSpPr>
            <p:nvPr/>
          </p:nvSpPr>
          <p:spPr bwMode="auto">
            <a:xfrm>
              <a:off x="6818313" y="2282826"/>
              <a:ext cx="44450" cy="49213"/>
            </a:xfrm>
            <a:prstGeom prst="ellipse">
              <a:avLst/>
            </a:prstGeom>
            <a:solidFill>
              <a:schemeClr val="bg1"/>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886" name="Freeform 1250"/>
            <p:cNvSpPr>
              <a:spLocks/>
            </p:cNvSpPr>
            <p:nvPr/>
          </p:nvSpPr>
          <p:spPr bwMode="auto">
            <a:xfrm>
              <a:off x="6818313" y="2293938"/>
              <a:ext cx="44450" cy="38100"/>
            </a:xfrm>
            <a:custGeom>
              <a:avLst/>
              <a:gdLst/>
              <a:ahLst/>
              <a:cxnLst>
                <a:cxn ang="0">
                  <a:pos x="12" y="4"/>
                </a:cxn>
                <a:cxn ang="0">
                  <a:pos x="6" y="10"/>
                </a:cxn>
                <a:cxn ang="0">
                  <a:pos x="0" y="4"/>
                </a:cxn>
                <a:cxn ang="0">
                  <a:pos x="0" y="0"/>
                </a:cxn>
                <a:cxn ang="0">
                  <a:pos x="6" y="6"/>
                </a:cxn>
                <a:cxn ang="0">
                  <a:pos x="12" y="0"/>
                </a:cxn>
                <a:cxn ang="0">
                  <a:pos x="12" y="4"/>
                </a:cxn>
              </a:cxnLst>
              <a:rect l="0" t="0" r="r" b="b"/>
              <a:pathLst>
                <a:path w="12" h="10">
                  <a:moveTo>
                    <a:pt x="12" y="4"/>
                  </a:moveTo>
                  <a:cubicBezTo>
                    <a:pt x="12" y="7"/>
                    <a:pt x="10" y="10"/>
                    <a:pt x="6" y="10"/>
                  </a:cubicBezTo>
                  <a:cubicBezTo>
                    <a:pt x="3" y="10"/>
                    <a:pt x="0" y="7"/>
                    <a:pt x="0" y="4"/>
                  </a:cubicBezTo>
                  <a:cubicBezTo>
                    <a:pt x="0" y="0"/>
                    <a:pt x="0" y="0"/>
                    <a:pt x="0" y="0"/>
                  </a:cubicBezTo>
                  <a:cubicBezTo>
                    <a:pt x="0" y="4"/>
                    <a:pt x="3" y="6"/>
                    <a:pt x="6" y="6"/>
                  </a:cubicBezTo>
                  <a:cubicBezTo>
                    <a:pt x="10" y="6"/>
                    <a:pt x="12" y="4"/>
                    <a:pt x="12" y="0"/>
                  </a:cubicBezTo>
                  <a:lnTo>
                    <a:pt x="12" y="4"/>
                  </a:lnTo>
                  <a:close/>
                </a:path>
              </a:pathLst>
            </a:custGeom>
            <a:solidFill>
              <a:schemeClr val="bg1"/>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887" name="Freeform 1251"/>
            <p:cNvSpPr>
              <a:spLocks/>
            </p:cNvSpPr>
            <p:nvPr/>
          </p:nvSpPr>
          <p:spPr bwMode="auto">
            <a:xfrm>
              <a:off x="6840538" y="2309813"/>
              <a:ext cx="52388" cy="82550"/>
            </a:xfrm>
            <a:custGeom>
              <a:avLst/>
              <a:gdLst/>
              <a:ahLst/>
              <a:cxnLst>
                <a:cxn ang="0">
                  <a:pos x="33" y="21"/>
                </a:cxn>
                <a:cxn ang="0">
                  <a:pos x="0" y="52"/>
                </a:cxn>
                <a:cxn ang="0">
                  <a:pos x="0" y="30"/>
                </a:cxn>
                <a:cxn ang="0">
                  <a:pos x="33" y="0"/>
                </a:cxn>
                <a:cxn ang="0">
                  <a:pos x="33" y="21"/>
                </a:cxn>
              </a:cxnLst>
              <a:rect l="0" t="0" r="r" b="b"/>
              <a:pathLst>
                <a:path w="33" h="52">
                  <a:moveTo>
                    <a:pt x="33" y="21"/>
                  </a:moveTo>
                  <a:lnTo>
                    <a:pt x="0" y="52"/>
                  </a:lnTo>
                  <a:lnTo>
                    <a:pt x="0" y="30"/>
                  </a:lnTo>
                  <a:lnTo>
                    <a:pt x="33" y="0"/>
                  </a:lnTo>
                  <a:lnTo>
                    <a:pt x="33" y="21"/>
                  </a:lnTo>
                  <a:close/>
                </a:path>
              </a:pathLst>
            </a:custGeom>
            <a:solidFill>
              <a:srgbClr val="CFD1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888" name="Oval 1252"/>
            <p:cNvSpPr>
              <a:spLocks noChangeArrowheads="1"/>
            </p:cNvSpPr>
            <p:nvPr/>
          </p:nvSpPr>
          <p:spPr bwMode="auto">
            <a:xfrm>
              <a:off x="6818313" y="2282826"/>
              <a:ext cx="44450" cy="49213"/>
            </a:xfrm>
            <a:prstGeom prst="ellipse">
              <a:avLst/>
            </a:prstGeom>
            <a:solidFill>
              <a:srgbClr val="CFD1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889" name="Oval 1253"/>
            <p:cNvSpPr>
              <a:spLocks noChangeArrowheads="1"/>
            </p:cNvSpPr>
            <p:nvPr/>
          </p:nvSpPr>
          <p:spPr bwMode="auto">
            <a:xfrm>
              <a:off x="6818313" y="2271713"/>
              <a:ext cx="44450" cy="44450"/>
            </a:xfrm>
            <a:prstGeom prst="ellipse">
              <a:avLst/>
            </a:prstGeom>
            <a:solidFill>
              <a:srgbClr val="CFD1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890" name="Freeform 1254"/>
            <p:cNvSpPr>
              <a:spLocks/>
            </p:cNvSpPr>
            <p:nvPr/>
          </p:nvSpPr>
          <p:spPr bwMode="auto">
            <a:xfrm>
              <a:off x="6697663" y="2343151"/>
              <a:ext cx="41275" cy="79375"/>
            </a:xfrm>
            <a:custGeom>
              <a:avLst/>
              <a:gdLst/>
              <a:ahLst/>
              <a:cxnLst>
                <a:cxn ang="0">
                  <a:pos x="26" y="50"/>
                </a:cxn>
                <a:cxn ang="0">
                  <a:pos x="0" y="24"/>
                </a:cxn>
                <a:cxn ang="0">
                  <a:pos x="0" y="0"/>
                </a:cxn>
                <a:cxn ang="0">
                  <a:pos x="26" y="26"/>
                </a:cxn>
                <a:cxn ang="0">
                  <a:pos x="26" y="50"/>
                </a:cxn>
              </a:cxnLst>
              <a:rect l="0" t="0" r="r" b="b"/>
              <a:pathLst>
                <a:path w="26" h="50">
                  <a:moveTo>
                    <a:pt x="26" y="50"/>
                  </a:moveTo>
                  <a:lnTo>
                    <a:pt x="0" y="24"/>
                  </a:lnTo>
                  <a:lnTo>
                    <a:pt x="0" y="0"/>
                  </a:lnTo>
                  <a:lnTo>
                    <a:pt x="26" y="26"/>
                  </a:lnTo>
                  <a:lnTo>
                    <a:pt x="26" y="50"/>
                  </a:lnTo>
                  <a:close/>
                </a:path>
              </a:pathLst>
            </a:custGeom>
            <a:solidFill>
              <a:srgbClr val="CFD1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891" name="Freeform 1255"/>
            <p:cNvSpPr>
              <a:spLocks/>
            </p:cNvSpPr>
            <p:nvPr/>
          </p:nvSpPr>
          <p:spPr bwMode="auto">
            <a:xfrm>
              <a:off x="6738938" y="2343151"/>
              <a:ext cx="38100" cy="79375"/>
            </a:xfrm>
            <a:custGeom>
              <a:avLst/>
              <a:gdLst/>
              <a:ahLst/>
              <a:cxnLst>
                <a:cxn ang="0">
                  <a:pos x="24" y="24"/>
                </a:cxn>
                <a:cxn ang="0">
                  <a:pos x="0" y="50"/>
                </a:cxn>
                <a:cxn ang="0">
                  <a:pos x="0" y="26"/>
                </a:cxn>
                <a:cxn ang="0">
                  <a:pos x="24" y="0"/>
                </a:cxn>
                <a:cxn ang="0">
                  <a:pos x="24" y="24"/>
                </a:cxn>
              </a:cxnLst>
              <a:rect l="0" t="0" r="r" b="b"/>
              <a:pathLst>
                <a:path w="24" h="50">
                  <a:moveTo>
                    <a:pt x="24" y="24"/>
                  </a:moveTo>
                  <a:lnTo>
                    <a:pt x="0" y="50"/>
                  </a:lnTo>
                  <a:lnTo>
                    <a:pt x="0" y="26"/>
                  </a:lnTo>
                  <a:lnTo>
                    <a:pt x="24" y="0"/>
                  </a:lnTo>
                  <a:lnTo>
                    <a:pt x="24" y="24"/>
                  </a:lnTo>
                  <a:close/>
                </a:path>
              </a:pathLst>
            </a:custGeom>
            <a:solidFill>
              <a:srgbClr val="CFD1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892" name="Freeform 1256"/>
            <p:cNvSpPr>
              <a:spLocks/>
            </p:cNvSpPr>
            <p:nvPr/>
          </p:nvSpPr>
          <p:spPr bwMode="auto">
            <a:xfrm>
              <a:off x="6686550" y="2257426"/>
              <a:ext cx="52388" cy="85725"/>
            </a:xfrm>
            <a:custGeom>
              <a:avLst/>
              <a:gdLst/>
              <a:ahLst/>
              <a:cxnLst>
                <a:cxn ang="0">
                  <a:pos x="33" y="21"/>
                </a:cxn>
                <a:cxn ang="0">
                  <a:pos x="0" y="54"/>
                </a:cxn>
                <a:cxn ang="0">
                  <a:pos x="0" y="33"/>
                </a:cxn>
                <a:cxn ang="0">
                  <a:pos x="33" y="0"/>
                </a:cxn>
                <a:cxn ang="0">
                  <a:pos x="33" y="21"/>
                </a:cxn>
              </a:cxnLst>
              <a:rect l="0" t="0" r="r" b="b"/>
              <a:pathLst>
                <a:path w="33" h="54">
                  <a:moveTo>
                    <a:pt x="33" y="21"/>
                  </a:moveTo>
                  <a:lnTo>
                    <a:pt x="0" y="54"/>
                  </a:lnTo>
                  <a:lnTo>
                    <a:pt x="0" y="33"/>
                  </a:lnTo>
                  <a:lnTo>
                    <a:pt x="33" y="0"/>
                  </a:lnTo>
                  <a:lnTo>
                    <a:pt x="33" y="21"/>
                  </a:lnTo>
                  <a:close/>
                </a:path>
              </a:pathLst>
            </a:custGeom>
            <a:solidFill>
              <a:schemeClr val="bg1"/>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893" name="Freeform 1257"/>
            <p:cNvSpPr>
              <a:spLocks/>
            </p:cNvSpPr>
            <p:nvPr/>
          </p:nvSpPr>
          <p:spPr bwMode="auto">
            <a:xfrm>
              <a:off x="6686550" y="2309813"/>
              <a:ext cx="52388" cy="82550"/>
            </a:xfrm>
            <a:custGeom>
              <a:avLst/>
              <a:gdLst/>
              <a:ahLst/>
              <a:cxnLst>
                <a:cxn ang="0">
                  <a:pos x="33" y="52"/>
                </a:cxn>
                <a:cxn ang="0">
                  <a:pos x="0" y="21"/>
                </a:cxn>
                <a:cxn ang="0">
                  <a:pos x="0" y="0"/>
                </a:cxn>
                <a:cxn ang="0">
                  <a:pos x="33" y="30"/>
                </a:cxn>
                <a:cxn ang="0">
                  <a:pos x="33" y="52"/>
                </a:cxn>
              </a:cxnLst>
              <a:rect l="0" t="0" r="r" b="b"/>
              <a:pathLst>
                <a:path w="33" h="52">
                  <a:moveTo>
                    <a:pt x="33" y="52"/>
                  </a:moveTo>
                  <a:lnTo>
                    <a:pt x="0" y="21"/>
                  </a:lnTo>
                  <a:lnTo>
                    <a:pt x="0" y="0"/>
                  </a:lnTo>
                  <a:lnTo>
                    <a:pt x="33" y="30"/>
                  </a:lnTo>
                  <a:lnTo>
                    <a:pt x="33" y="52"/>
                  </a:lnTo>
                  <a:close/>
                </a:path>
              </a:pathLst>
            </a:custGeom>
            <a:solidFill>
              <a:srgbClr val="CFD1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894" name="Freeform 1258"/>
            <p:cNvSpPr>
              <a:spLocks/>
            </p:cNvSpPr>
            <p:nvPr/>
          </p:nvSpPr>
          <p:spPr bwMode="auto">
            <a:xfrm>
              <a:off x="6686550" y="2257426"/>
              <a:ext cx="101600" cy="100013"/>
            </a:xfrm>
            <a:custGeom>
              <a:avLst/>
              <a:gdLst/>
              <a:ahLst/>
              <a:cxnLst>
                <a:cxn ang="0">
                  <a:pos x="64" y="33"/>
                </a:cxn>
                <a:cxn ang="0">
                  <a:pos x="33" y="63"/>
                </a:cxn>
                <a:cxn ang="0">
                  <a:pos x="0" y="33"/>
                </a:cxn>
                <a:cxn ang="0">
                  <a:pos x="33" y="0"/>
                </a:cxn>
                <a:cxn ang="0">
                  <a:pos x="64" y="33"/>
                </a:cxn>
              </a:cxnLst>
              <a:rect l="0" t="0" r="r" b="b"/>
              <a:pathLst>
                <a:path w="64" h="63">
                  <a:moveTo>
                    <a:pt x="64" y="33"/>
                  </a:moveTo>
                  <a:lnTo>
                    <a:pt x="33" y="63"/>
                  </a:lnTo>
                  <a:lnTo>
                    <a:pt x="0" y="33"/>
                  </a:lnTo>
                  <a:lnTo>
                    <a:pt x="33" y="0"/>
                  </a:lnTo>
                  <a:lnTo>
                    <a:pt x="64" y="33"/>
                  </a:lnTo>
                  <a:close/>
                </a:path>
              </a:pathLst>
            </a:custGeom>
            <a:solidFill>
              <a:srgbClr val="CFD1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895" name="Oval 1259"/>
            <p:cNvSpPr>
              <a:spLocks noChangeArrowheads="1"/>
            </p:cNvSpPr>
            <p:nvPr/>
          </p:nvSpPr>
          <p:spPr bwMode="auto">
            <a:xfrm>
              <a:off x="6711950" y="2282826"/>
              <a:ext cx="49213" cy="49213"/>
            </a:xfrm>
            <a:prstGeom prst="ellipse">
              <a:avLst/>
            </a:prstGeom>
            <a:solidFill>
              <a:schemeClr val="bg1"/>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896" name="Freeform 1260"/>
            <p:cNvSpPr>
              <a:spLocks/>
            </p:cNvSpPr>
            <p:nvPr/>
          </p:nvSpPr>
          <p:spPr bwMode="auto">
            <a:xfrm>
              <a:off x="6711950" y="2293938"/>
              <a:ext cx="49213" cy="38100"/>
            </a:xfrm>
            <a:custGeom>
              <a:avLst/>
              <a:gdLst/>
              <a:ahLst/>
              <a:cxnLst>
                <a:cxn ang="0">
                  <a:pos x="13" y="4"/>
                </a:cxn>
                <a:cxn ang="0">
                  <a:pos x="7" y="10"/>
                </a:cxn>
                <a:cxn ang="0">
                  <a:pos x="0" y="4"/>
                </a:cxn>
                <a:cxn ang="0">
                  <a:pos x="0" y="0"/>
                </a:cxn>
                <a:cxn ang="0">
                  <a:pos x="7" y="6"/>
                </a:cxn>
                <a:cxn ang="0">
                  <a:pos x="13" y="0"/>
                </a:cxn>
                <a:cxn ang="0">
                  <a:pos x="13" y="4"/>
                </a:cxn>
              </a:cxnLst>
              <a:rect l="0" t="0" r="r" b="b"/>
              <a:pathLst>
                <a:path w="13" h="10">
                  <a:moveTo>
                    <a:pt x="13" y="4"/>
                  </a:moveTo>
                  <a:cubicBezTo>
                    <a:pt x="13" y="7"/>
                    <a:pt x="10" y="10"/>
                    <a:pt x="7" y="10"/>
                  </a:cubicBezTo>
                  <a:cubicBezTo>
                    <a:pt x="3" y="10"/>
                    <a:pt x="0" y="7"/>
                    <a:pt x="0" y="4"/>
                  </a:cubicBezTo>
                  <a:cubicBezTo>
                    <a:pt x="0" y="0"/>
                    <a:pt x="0" y="0"/>
                    <a:pt x="0" y="0"/>
                  </a:cubicBezTo>
                  <a:cubicBezTo>
                    <a:pt x="0" y="4"/>
                    <a:pt x="3" y="6"/>
                    <a:pt x="7" y="6"/>
                  </a:cubicBezTo>
                  <a:cubicBezTo>
                    <a:pt x="10" y="6"/>
                    <a:pt x="13" y="4"/>
                    <a:pt x="13" y="0"/>
                  </a:cubicBezTo>
                  <a:lnTo>
                    <a:pt x="13" y="4"/>
                  </a:lnTo>
                  <a:close/>
                </a:path>
              </a:pathLst>
            </a:custGeom>
            <a:solidFill>
              <a:schemeClr val="bg1"/>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897" name="Freeform 1261"/>
            <p:cNvSpPr>
              <a:spLocks/>
            </p:cNvSpPr>
            <p:nvPr/>
          </p:nvSpPr>
          <p:spPr bwMode="auto">
            <a:xfrm>
              <a:off x="6738938" y="2309813"/>
              <a:ext cx="49213" cy="82550"/>
            </a:xfrm>
            <a:custGeom>
              <a:avLst/>
              <a:gdLst/>
              <a:ahLst/>
              <a:cxnLst>
                <a:cxn ang="0">
                  <a:pos x="31" y="21"/>
                </a:cxn>
                <a:cxn ang="0">
                  <a:pos x="0" y="52"/>
                </a:cxn>
                <a:cxn ang="0">
                  <a:pos x="0" y="30"/>
                </a:cxn>
                <a:cxn ang="0">
                  <a:pos x="31" y="0"/>
                </a:cxn>
                <a:cxn ang="0">
                  <a:pos x="31" y="21"/>
                </a:cxn>
              </a:cxnLst>
              <a:rect l="0" t="0" r="r" b="b"/>
              <a:pathLst>
                <a:path w="31" h="52">
                  <a:moveTo>
                    <a:pt x="31" y="21"/>
                  </a:moveTo>
                  <a:lnTo>
                    <a:pt x="0" y="52"/>
                  </a:lnTo>
                  <a:lnTo>
                    <a:pt x="0" y="30"/>
                  </a:lnTo>
                  <a:lnTo>
                    <a:pt x="31" y="0"/>
                  </a:lnTo>
                  <a:lnTo>
                    <a:pt x="31" y="21"/>
                  </a:lnTo>
                  <a:close/>
                </a:path>
              </a:pathLst>
            </a:custGeom>
            <a:solidFill>
              <a:schemeClr val="bg1"/>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898" name="Oval 1262"/>
            <p:cNvSpPr>
              <a:spLocks noChangeArrowheads="1"/>
            </p:cNvSpPr>
            <p:nvPr/>
          </p:nvSpPr>
          <p:spPr bwMode="auto">
            <a:xfrm>
              <a:off x="6711950" y="2282826"/>
              <a:ext cx="49213" cy="49213"/>
            </a:xfrm>
            <a:prstGeom prst="ellipse">
              <a:avLst/>
            </a:prstGeom>
            <a:solidFill>
              <a:srgbClr val="CFD1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899" name="Oval 1263"/>
            <p:cNvSpPr>
              <a:spLocks noChangeArrowheads="1"/>
            </p:cNvSpPr>
            <p:nvPr/>
          </p:nvSpPr>
          <p:spPr bwMode="auto">
            <a:xfrm>
              <a:off x="6711950" y="2271713"/>
              <a:ext cx="49213" cy="44450"/>
            </a:xfrm>
            <a:prstGeom prst="ellipse">
              <a:avLst/>
            </a:prstGeom>
            <a:solidFill>
              <a:srgbClr val="CFD1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900" name="Freeform 1264"/>
            <p:cNvSpPr>
              <a:spLocks/>
            </p:cNvSpPr>
            <p:nvPr/>
          </p:nvSpPr>
          <p:spPr bwMode="auto">
            <a:xfrm>
              <a:off x="6750050" y="2395538"/>
              <a:ext cx="38100" cy="79375"/>
            </a:xfrm>
            <a:custGeom>
              <a:avLst/>
              <a:gdLst/>
              <a:ahLst/>
              <a:cxnLst>
                <a:cxn ang="0">
                  <a:pos x="24" y="50"/>
                </a:cxn>
                <a:cxn ang="0">
                  <a:pos x="0" y="24"/>
                </a:cxn>
                <a:cxn ang="0">
                  <a:pos x="0" y="0"/>
                </a:cxn>
                <a:cxn ang="0">
                  <a:pos x="24" y="26"/>
                </a:cxn>
                <a:cxn ang="0">
                  <a:pos x="24" y="50"/>
                </a:cxn>
              </a:cxnLst>
              <a:rect l="0" t="0" r="r" b="b"/>
              <a:pathLst>
                <a:path w="24" h="50">
                  <a:moveTo>
                    <a:pt x="24" y="50"/>
                  </a:moveTo>
                  <a:lnTo>
                    <a:pt x="0" y="24"/>
                  </a:lnTo>
                  <a:lnTo>
                    <a:pt x="0" y="0"/>
                  </a:lnTo>
                  <a:lnTo>
                    <a:pt x="24" y="26"/>
                  </a:lnTo>
                  <a:lnTo>
                    <a:pt x="24" y="50"/>
                  </a:lnTo>
                  <a:close/>
                </a:path>
              </a:pathLst>
            </a:custGeom>
            <a:solidFill>
              <a:srgbClr val="CFD1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901" name="Freeform 1265"/>
            <p:cNvSpPr>
              <a:spLocks/>
            </p:cNvSpPr>
            <p:nvPr/>
          </p:nvSpPr>
          <p:spPr bwMode="auto">
            <a:xfrm>
              <a:off x="6788150" y="2395538"/>
              <a:ext cx="41275" cy="79375"/>
            </a:xfrm>
            <a:custGeom>
              <a:avLst/>
              <a:gdLst/>
              <a:ahLst/>
              <a:cxnLst>
                <a:cxn ang="0">
                  <a:pos x="26" y="24"/>
                </a:cxn>
                <a:cxn ang="0">
                  <a:pos x="0" y="50"/>
                </a:cxn>
                <a:cxn ang="0">
                  <a:pos x="0" y="26"/>
                </a:cxn>
                <a:cxn ang="0">
                  <a:pos x="26" y="0"/>
                </a:cxn>
                <a:cxn ang="0">
                  <a:pos x="26" y="24"/>
                </a:cxn>
              </a:cxnLst>
              <a:rect l="0" t="0" r="r" b="b"/>
              <a:pathLst>
                <a:path w="26" h="50">
                  <a:moveTo>
                    <a:pt x="26" y="24"/>
                  </a:moveTo>
                  <a:lnTo>
                    <a:pt x="0" y="50"/>
                  </a:lnTo>
                  <a:lnTo>
                    <a:pt x="0" y="26"/>
                  </a:lnTo>
                  <a:lnTo>
                    <a:pt x="26" y="0"/>
                  </a:lnTo>
                  <a:lnTo>
                    <a:pt x="26" y="24"/>
                  </a:lnTo>
                  <a:close/>
                </a:path>
              </a:pathLst>
            </a:custGeom>
            <a:solidFill>
              <a:srgbClr val="CFD1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902" name="Freeform 1266"/>
            <p:cNvSpPr>
              <a:spLocks/>
            </p:cNvSpPr>
            <p:nvPr/>
          </p:nvSpPr>
          <p:spPr bwMode="auto">
            <a:xfrm>
              <a:off x="6738938" y="2309813"/>
              <a:ext cx="49213" cy="82550"/>
            </a:xfrm>
            <a:custGeom>
              <a:avLst/>
              <a:gdLst/>
              <a:ahLst/>
              <a:cxnLst>
                <a:cxn ang="0">
                  <a:pos x="31" y="21"/>
                </a:cxn>
                <a:cxn ang="0">
                  <a:pos x="0" y="52"/>
                </a:cxn>
                <a:cxn ang="0">
                  <a:pos x="0" y="30"/>
                </a:cxn>
                <a:cxn ang="0">
                  <a:pos x="31" y="0"/>
                </a:cxn>
                <a:cxn ang="0">
                  <a:pos x="31" y="21"/>
                </a:cxn>
              </a:cxnLst>
              <a:rect l="0" t="0" r="r" b="b"/>
              <a:pathLst>
                <a:path w="31" h="52">
                  <a:moveTo>
                    <a:pt x="31" y="21"/>
                  </a:moveTo>
                  <a:lnTo>
                    <a:pt x="0" y="52"/>
                  </a:lnTo>
                  <a:lnTo>
                    <a:pt x="0" y="30"/>
                  </a:lnTo>
                  <a:lnTo>
                    <a:pt x="31" y="0"/>
                  </a:lnTo>
                  <a:lnTo>
                    <a:pt x="31" y="21"/>
                  </a:lnTo>
                  <a:close/>
                </a:path>
              </a:pathLst>
            </a:custGeom>
            <a:solidFill>
              <a:schemeClr val="bg1"/>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903" name="Freeform 1267"/>
            <p:cNvSpPr>
              <a:spLocks/>
            </p:cNvSpPr>
            <p:nvPr/>
          </p:nvSpPr>
          <p:spPr bwMode="auto">
            <a:xfrm>
              <a:off x="6738938" y="2357438"/>
              <a:ext cx="49213" cy="87313"/>
            </a:xfrm>
            <a:custGeom>
              <a:avLst/>
              <a:gdLst/>
              <a:ahLst/>
              <a:cxnLst>
                <a:cxn ang="0">
                  <a:pos x="31" y="55"/>
                </a:cxn>
                <a:cxn ang="0">
                  <a:pos x="0" y="22"/>
                </a:cxn>
                <a:cxn ang="0">
                  <a:pos x="0" y="0"/>
                </a:cxn>
                <a:cxn ang="0">
                  <a:pos x="31" y="33"/>
                </a:cxn>
                <a:cxn ang="0">
                  <a:pos x="31" y="55"/>
                </a:cxn>
              </a:cxnLst>
              <a:rect l="0" t="0" r="r" b="b"/>
              <a:pathLst>
                <a:path w="31" h="55">
                  <a:moveTo>
                    <a:pt x="31" y="55"/>
                  </a:moveTo>
                  <a:lnTo>
                    <a:pt x="0" y="22"/>
                  </a:lnTo>
                  <a:lnTo>
                    <a:pt x="0" y="0"/>
                  </a:lnTo>
                  <a:lnTo>
                    <a:pt x="31" y="33"/>
                  </a:lnTo>
                  <a:lnTo>
                    <a:pt x="31" y="55"/>
                  </a:lnTo>
                  <a:close/>
                </a:path>
              </a:pathLst>
            </a:custGeom>
            <a:solidFill>
              <a:srgbClr val="CFD1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904" name="Freeform 1268"/>
            <p:cNvSpPr>
              <a:spLocks/>
            </p:cNvSpPr>
            <p:nvPr/>
          </p:nvSpPr>
          <p:spPr bwMode="auto">
            <a:xfrm>
              <a:off x="6738938" y="2309813"/>
              <a:ext cx="101600" cy="100013"/>
            </a:xfrm>
            <a:custGeom>
              <a:avLst/>
              <a:gdLst/>
              <a:ahLst/>
              <a:cxnLst>
                <a:cxn ang="0">
                  <a:pos x="64" y="30"/>
                </a:cxn>
                <a:cxn ang="0">
                  <a:pos x="31" y="63"/>
                </a:cxn>
                <a:cxn ang="0">
                  <a:pos x="0" y="30"/>
                </a:cxn>
                <a:cxn ang="0">
                  <a:pos x="31" y="0"/>
                </a:cxn>
                <a:cxn ang="0">
                  <a:pos x="64" y="30"/>
                </a:cxn>
              </a:cxnLst>
              <a:rect l="0" t="0" r="r" b="b"/>
              <a:pathLst>
                <a:path w="64" h="63">
                  <a:moveTo>
                    <a:pt x="64" y="30"/>
                  </a:moveTo>
                  <a:lnTo>
                    <a:pt x="31" y="63"/>
                  </a:lnTo>
                  <a:lnTo>
                    <a:pt x="0" y="30"/>
                  </a:lnTo>
                  <a:lnTo>
                    <a:pt x="31" y="0"/>
                  </a:lnTo>
                  <a:lnTo>
                    <a:pt x="64" y="30"/>
                  </a:lnTo>
                  <a:close/>
                </a:path>
              </a:pathLst>
            </a:custGeom>
            <a:solidFill>
              <a:srgbClr val="CFD1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905" name="Oval 1269"/>
            <p:cNvSpPr>
              <a:spLocks noChangeArrowheads="1"/>
            </p:cNvSpPr>
            <p:nvPr/>
          </p:nvSpPr>
          <p:spPr bwMode="auto">
            <a:xfrm>
              <a:off x="6765925" y="2335213"/>
              <a:ext cx="44450" cy="49213"/>
            </a:xfrm>
            <a:prstGeom prst="ellipse">
              <a:avLst/>
            </a:prstGeom>
            <a:solidFill>
              <a:schemeClr val="bg1"/>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906" name="Freeform 1270"/>
            <p:cNvSpPr>
              <a:spLocks/>
            </p:cNvSpPr>
            <p:nvPr/>
          </p:nvSpPr>
          <p:spPr bwMode="auto">
            <a:xfrm>
              <a:off x="6765925" y="2346326"/>
              <a:ext cx="44450" cy="38100"/>
            </a:xfrm>
            <a:custGeom>
              <a:avLst/>
              <a:gdLst/>
              <a:ahLst/>
              <a:cxnLst>
                <a:cxn ang="0">
                  <a:pos x="12" y="3"/>
                </a:cxn>
                <a:cxn ang="0">
                  <a:pos x="6" y="10"/>
                </a:cxn>
                <a:cxn ang="0">
                  <a:pos x="0" y="3"/>
                </a:cxn>
                <a:cxn ang="0">
                  <a:pos x="0" y="0"/>
                </a:cxn>
                <a:cxn ang="0">
                  <a:pos x="6" y="6"/>
                </a:cxn>
                <a:cxn ang="0">
                  <a:pos x="12" y="0"/>
                </a:cxn>
                <a:cxn ang="0">
                  <a:pos x="12" y="3"/>
                </a:cxn>
              </a:cxnLst>
              <a:rect l="0" t="0" r="r" b="b"/>
              <a:pathLst>
                <a:path w="12" h="10">
                  <a:moveTo>
                    <a:pt x="12" y="3"/>
                  </a:moveTo>
                  <a:cubicBezTo>
                    <a:pt x="12" y="7"/>
                    <a:pt x="10" y="10"/>
                    <a:pt x="6" y="10"/>
                  </a:cubicBezTo>
                  <a:cubicBezTo>
                    <a:pt x="3" y="10"/>
                    <a:pt x="0" y="7"/>
                    <a:pt x="0" y="3"/>
                  </a:cubicBezTo>
                  <a:cubicBezTo>
                    <a:pt x="0" y="0"/>
                    <a:pt x="0" y="0"/>
                    <a:pt x="0" y="0"/>
                  </a:cubicBezTo>
                  <a:cubicBezTo>
                    <a:pt x="0" y="4"/>
                    <a:pt x="3" y="6"/>
                    <a:pt x="6" y="6"/>
                  </a:cubicBezTo>
                  <a:cubicBezTo>
                    <a:pt x="10" y="6"/>
                    <a:pt x="12" y="4"/>
                    <a:pt x="12" y="0"/>
                  </a:cubicBezTo>
                  <a:lnTo>
                    <a:pt x="12" y="3"/>
                  </a:lnTo>
                  <a:close/>
                </a:path>
              </a:pathLst>
            </a:custGeom>
            <a:solidFill>
              <a:schemeClr val="bg1"/>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907" name="Freeform 1271"/>
            <p:cNvSpPr>
              <a:spLocks/>
            </p:cNvSpPr>
            <p:nvPr/>
          </p:nvSpPr>
          <p:spPr bwMode="auto">
            <a:xfrm>
              <a:off x="6788150" y="2357438"/>
              <a:ext cx="52388" cy="87313"/>
            </a:xfrm>
            <a:custGeom>
              <a:avLst/>
              <a:gdLst/>
              <a:ahLst/>
              <a:cxnLst>
                <a:cxn ang="0">
                  <a:pos x="33" y="22"/>
                </a:cxn>
                <a:cxn ang="0">
                  <a:pos x="0" y="55"/>
                </a:cxn>
                <a:cxn ang="0">
                  <a:pos x="0" y="33"/>
                </a:cxn>
                <a:cxn ang="0">
                  <a:pos x="33" y="0"/>
                </a:cxn>
                <a:cxn ang="0">
                  <a:pos x="33" y="22"/>
                </a:cxn>
              </a:cxnLst>
              <a:rect l="0" t="0" r="r" b="b"/>
              <a:pathLst>
                <a:path w="33" h="55">
                  <a:moveTo>
                    <a:pt x="33" y="22"/>
                  </a:moveTo>
                  <a:lnTo>
                    <a:pt x="0" y="55"/>
                  </a:lnTo>
                  <a:lnTo>
                    <a:pt x="0" y="33"/>
                  </a:lnTo>
                  <a:lnTo>
                    <a:pt x="33" y="0"/>
                  </a:lnTo>
                  <a:lnTo>
                    <a:pt x="33" y="22"/>
                  </a:lnTo>
                  <a:close/>
                </a:path>
              </a:pathLst>
            </a:custGeom>
            <a:solidFill>
              <a:srgbClr val="CFD1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908" name="Oval 1272"/>
            <p:cNvSpPr>
              <a:spLocks noChangeArrowheads="1"/>
            </p:cNvSpPr>
            <p:nvPr/>
          </p:nvSpPr>
          <p:spPr bwMode="auto">
            <a:xfrm>
              <a:off x="6765925" y="2335213"/>
              <a:ext cx="44450" cy="49213"/>
            </a:xfrm>
            <a:prstGeom prst="ellipse">
              <a:avLst/>
            </a:prstGeom>
            <a:solidFill>
              <a:srgbClr val="CFD1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909" name="Oval 1273"/>
            <p:cNvSpPr>
              <a:spLocks noChangeArrowheads="1"/>
            </p:cNvSpPr>
            <p:nvPr/>
          </p:nvSpPr>
          <p:spPr bwMode="auto">
            <a:xfrm>
              <a:off x="6765925" y="2324101"/>
              <a:ext cx="44450" cy="44450"/>
            </a:xfrm>
            <a:prstGeom prst="ellipse">
              <a:avLst/>
            </a:prstGeom>
            <a:solidFill>
              <a:srgbClr val="CFD1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910" name="Freeform 1274"/>
            <p:cNvSpPr>
              <a:spLocks/>
            </p:cNvSpPr>
            <p:nvPr/>
          </p:nvSpPr>
          <p:spPr bwMode="auto">
            <a:xfrm>
              <a:off x="6970713" y="1622426"/>
              <a:ext cx="200025" cy="558800"/>
            </a:xfrm>
            <a:custGeom>
              <a:avLst/>
              <a:gdLst/>
              <a:ahLst/>
              <a:cxnLst>
                <a:cxn ang="0">
                  <a:pos x="64" y="0"/>
                </a:cxn>
                <a:cxn ang="0">
                  <a:pos x="48" y="17"/>
                </a:cxn>
                <a:cxn ang="0">
                  <a:pos x="48" y="118"/>
                </a:cxn>
                <a:cxn ang="0">
                  <a:pos x="0" y="293"/>
                </a:cxn>
                <a:cxn ang="0">
                  <a:pos x="34" y="241"/>
                </a:cxn>
                <a:cxn ang="0">
                  <a:pos x="41" y="248"/>
                </a:cxn>
                <a:cxn ang="0">
                  <a:pos x="64" y="352"/>
                </a:cxn>
                <a:cxn ang="0">
                  <a:pos x="88" y="248"/>
                </a:cxn>
                <a:cxn ang="0">
                  <a:pos x="95" y="241"/>
                </a:cxn>
                <a:cxn ang="0">
                  <a:pos x="126" y="293"/>
                </a:cxn>
                <a:cxn ang="0">
                  <a:pos x="81" y="118"/>
                </a:cxn>
                <a:cxn ang="0">
                  <a:pos x="81" y="17"/>
                </a:cxn>
                <a:cxn ang="0">
                  <a:pos x="64" y="0"/>
                </a:cxn>
              </a:cxnLst>
              <a:rect l="0" t="0" r="r" b="b"/>
              <a:pathLst>
                <a:path w="126" h="352">
                  <a:moveTo>
                    <a:pt x="64" y="0"/>
                  </a:moveTo>
                  <a:lnTo>
                    <a:pt x="48" y="17"/>
                  </a:lnTo>
                  <a:lnTo>
                    <a:pt x="48" y="118"/>
                  </a:lnTo>
                  <a:lnTo>
                    <a:pt x="0" y="293"/>
                  </a:lnTo>
                  <a:lnTo>
                    <a:pt x="34" y="241"/>
                  </a:lnTo>
                  <a:lnTo>
                    <a:pt x="41" y="248"/>
                  </a:lnTo>
                  <a:lnTo>
                    <a:pt x="64" y="352"/>
                  </a:lnTo>
                  <a:lnTo>
                    <a:pt x="88" y="248"/>
                  </a:lnTo>
                  <a:lnTo>
                    <a:pt x="95" y="241"/>
                  </a:lnTo>
                  <a:lnTo>
                    <a:pt x="126" y="293"/>
                  </a:lnTo>
                  <a:lnTo>
                    <a:pt x="81" y="118"/>
                  </a:lnTo>
                  <a:lnTo>
                    <a:pt x="81" y="17"/>
                  </a:lnTo>
                  <a:lnTo>
                    <a:pt x="64" y="0"/>
                  </a:lnTo>
                  <a:close/>
                </a:path>
              </a:pathLst>
            </a:custGeom>
            <a:noFill/>
            <a:ln w="19050"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911" name="Line 1275"/>
            <p:cNvSpPr>
              <a:spLocks noChangeShapeType="1"/>
            </p:cNvSpPr>
            <p:nvPr/>
          </p:nvSpPr>
          <p:spPr bwMode="auto">
            <a:xfrm flipV="1">
              <a:off x="7072313" y="2016126"/>
              <a:ext cx="38100" cy="169863"/>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912" name="Line 1276"/>
            <p:cNvSpPr>
              <a:spLocks noChangeShapeType="1"/>
            </p:cNvSpPr>
            <p:nvPr/>
          </p:nvSpPr>
          <p:spPr bwMode="auto">
            <a:xfrm flipH="1" flipV="1">
              <a:off x="7121525" y="2009776"/>
              <a:ext cx="49213" cy="82550"/>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913" name="Freeform 1277"/>
            <p:cNvSpPr>
              <a:spLocks/>
            </p:cNvSpPr>
            <p:nvPr/>
          </p:nvSpPr>
          <p:spPr bwMode="auto">
            <a:xfrm>
              <a:off x="7099300" y="1809751"/>
              <a:ext cx="71438" cy="282575"/>
            </a:xfrm>
            <a:custGeom>
              <a:avLst/>
              <a:gdLst/>
              <a:ahLst/>
              <a:cxnLst>
                <a:cxn ang="0">
                  <a:pos x="0" y="0"/>
                </a:cxn>
                <a:cxn ang="0">
                  <a:pos x="45" y="178"/>
                </a:cxn>
                <a:cxn ang="0">
                  <a:pos x="14" y="126"/>
                </a:cxn>
              </a:cxnLst>
              <a:rect l="0" t="0" r="r" b="b"/>
              <a:pathLst>
                <a:path w="45" h="178">
                  <a:moveTo>
                    <a:pt x="0" y="0"/>
                  </a:moveTo>
                  <a:lnTo>
                    <a:pt x="45" y="178"/>
                  </a:lnTo>
                  <a:lnTo>
                    <a:pt x="14" y="126"/>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914" name="Line 1278"/>
            <p:cNvSpPr>
              <a:spLocks noChangeShapeType="1"/>
            </p:cNvSpPr>
            <p:nvPr/>
          </p:nvSpPr>
          <p:spPr bwMode="auto">
            <a:xfrm>
              <a:off x="7099300" y="1704976"/>
              <a:ext cx="1588" cy="1588"/>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915" name="Line 1279"/>
            <p:cNvSpPr>
              <a:spLocks noChangeShapeType="1"/>
            </p:cNvSpPr>
            <p:nvPr/>
          </p:nvSpPr>
          <p:spPr bwMode="auto">
            <a:xfrm>
              <a:off x="7099300" y="1652588"/>
              <a:ext cx="1588" cy="1588"/>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916" name="Line 1280"/>
            <p:cNvSpPr>
              <a:spLocks noChangeShapeType="1"/>
            </p:cNvSpPr>
            <p:nvPr/>
          </p:nvSpPr>
          <p:spPr bwMode="auto">
            <a:xfrm flipV="1">
              <a:off x="6970713" y="2009776"/>
              <a:ext cx="53975" cy="82550"/>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917" name="Line 1281"/>
            <p:cNvSpPr>
              <a:spLocks noChangeShapeType="1"/>
            </p:cNvSpPr>
            <p:nvPr/>
          </p:nvSpPr>
          <p:spPr bwMode="auto">
            <a:xfrm>
              <a:off x="7046913" y="1660526"/>
              <a:ext cx="1588" cy="149225"/>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918" name="Freeform 1282"/>
            <p:cNvSpPr>
              <a:spLocks/>
            </p:cNvSpPr>
            <p:nvPr/>
          </p:nvSpPr>
          <p:spPr bwMode="auto">
            <a:xfrm>
              <a:off x="7099300" y="1657351"/>
              <a:ext cx="71438" cy="434975"/>
            </a:xfrm>
            <a:custGeom>
              <a:avLst/>
              <a:gdLst/>
              <a:ahLst/>
              <a:cxnLst>
                <a:cxn ang="0">
                  <a:pos x="0" y="0"/>
                </a:cxn>
                <a:cxn ang="0">
                  <a:pos x="0" y="96"/>
                </a:cxn>
                <a:cxn ang="0">
                  <a:pos x="45" y="274"/>
                </a:cxn>
              </a:cxnLst>
              <a:rect l="0" t="0" r="r" b="b"/>
              <a:pathLst>
                <a:path w="45" h="274">
                  <a:moveTo>
                    <a:pt x="0" y="0"/>
                  </a:moveTo>
                  <a:lnTo>
                    <a:pt x="0" y="96"/>
                  </a:lnTo>
                  <a:lnTo>
                    <a:pt x="45" y="274"/>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919" name="Line 1283"/>
            <p:cNvSpPr>
              <a:spLocks noChangeShapeType="1"/>
            </p:cNvSpPr>
            <p:nvPr/>
          </p:nvSpPr>
          <p:spPr bwMode="auto">
            <a:xfrm>
              <a:off x="7099300" y="1704976"/>
              <a:ext cx="1588" cy="1588"/>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920" name="Line 1284"/>
            <p:cNvSpPr>
              <a:spLocks noChangeShapeType="1"/>
            </p:cNvSpPr>
            <p:nvPr/>
          </p:nvSpPr>
          <p:spPr bwMode="auto">
            <a:xfrm>
              <a:off x="7099300" y="1652588"/>
              <a:ext cx="1588" cy="1588"/>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921" name="Line 1285"/>
            <p:cNvSpPr>
              <a:spLocks noChangeShapeType="1"/>
            </p:cNvSpPr>
            <p:nvPr/>
          </p:nvSpPr>
          <p:spPr bwMode="auto">
            <a:xfrm>
              <a:off x="6978650" y="1751013"/>
              <a:ext cx="1588" cy="1588"/>
            </a:xfrm>
            <a:prstGeom prst="line">
              <a:avLst/>
            </a:prstGeom>
            <a:noFill/>
            <a:ln w="7938"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922" name="Freeform 1286"/>
            <p:cNvSpPr>
              <a:spLocks/>
            </p:cNvSpPr>
            <p:nvPr/>
          </p:nvSpPr>
          <p:spPr bwMode="auto">
            <a:xfrm>
              <a:off x="6970713" y="1809751"/>
              <a:ext cx="101600" cy="282575"/>
            </a:xfrm>
            <a:custGeom>
              <a:avLst/>
              <a:gdLst/>
              <a:ahLst/>
              <a:cxnLst>
                <a:cxn ang="0">
                  <a:pos x="64" y="64"/>
                </a:cxn>
                <a:cxn ang="0">
                  <a:pos x="48" y="0"/>
                </a:cxn>
                <a:cxn ang="0">
                  <a:pos x="0" y="178"/>
                </a:cxn>
                <a:cxn ang="0">
                  <a:pos x="34" y="126"/>
                </a:cxn>
              </a:cxnLst>
              <a:rect l="0" t="0" r="r" b="b"/>
              <a:pathLst>
                <a:path w="64" h="178">
                  <a:moveTo>
                    <a:pt x="64" y="64"/>
                  </a:moveTo>
                  <a:lnTo>
                    <a:pt x="48" y="0"/>
                  </a:lnTo>
                  <a:lnTo>
                    <a:pt x="0" y="178"/>
                  </a:lnTo>
                  <a:lnTo>
                    <a:pt x="34" y="126"/>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923" name="Freeform 1287"/>
            <p:cNvSpPr>
              <a:spLocks/>
            </p:cNvSpPr>
            <p:nvPr/>
          </p:nvSpPr>
          <p:spPr bwMode="auto">
            <a:xfrm>
              <a:off x="7072313" y="2016126"/>
              <a:ext cx="38100" cy="169863"/>
            </a:xfrm>
            <a:custGeom>
              <a:avLst/>
              <a:gdLst/>
              <a:ahLst/>
              <a:cxnLst>
                <a:cxn ang="0">
                  <a:pos x="0" y="24"/>
                </a:cxn>
                <a:cxn ang="0">
                  <a:pos x="0" y="107"/>
                </a:cxn>
                <a:cxn ang="0">
                  <a:pos x="24" y="0"/>
                </a:cxn>
              </a:cxnLst>
              <a:rect l="0" t="0" r="r" b="b"/>
              <a:pathLst>
                <a:path w="24" h="107">
                  <a:moveTo>
                    <a:pt x="0" y="24"/>
                  </a:moveTo>
                  <a:lnTo>
                    <a:pt x="0" y="107"/>
                  </a:lnTo>
                  <a:lnTo>
                    <a:pt x="24" y="0"/>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924" name="Freeform 1288"/>
            <p:cNvSpPr>
              <a:spLocks/>
            </p:cNvSpPr>
            <p:nvPr/>
          </p:nvSpPr>
          <p:spPr bwMode="auto">
            <a:xfrm>
              <a:off x="6970713" y="1817688"/>
              <a:ext cx="200025" cy="368300"/>
            </a:xfrm>
            <a:custGeom>
              <a:avLst/>
              <a:gdLst/>
              <a:ahLst/>
              <a:cxnLst>
                <a:cxn ang="0">
                  <a:pos x="34" y="121"/>
                </a:cxn>
                <a:cxn ang="0">
                  <a:pos x="41" y="125"/>
                </a:cxn>
                <a:cxn ang="0">
                  <a:pos x="64" y="232"/>
                </a:cxn>
                <a:cxn ang="0">
                  <a:pos x="88" y="125"/>
                </a:cxn>
                <a:cxn ang="0">
                  <a:pos x="95" y="121"/>
                </a:cxn>
                <a:cxn ang="0">
                  <a:pos x="126" y="173"/>
                </a:cxn>
                <a:cxn ang="0">
                  <a:pos x="95" y="55"/>
                </a:cxn>
                <a:cxn ang="0">
                  <a:pos x="60" y="19"/>
                </a:cxn>
                <a:cxn ang="0">
                  <a:pos x="48" y="0"/>
                </a:cxn>
                <a:cxn ang="0">
                  <a:pos x="0" y="173"/>
                </a:cxn>
                <a:cxn ang="0">
                  <a:pos x="34" y="121"/>
                </a:cxn>
              </a:cxnLst>
              <a:rect l="0" t="0" r="r" b="b"/>
              <a:pathLst>
                <a:path w="126" h="232">
                  <a:moveTo>
                    <a:pt x="34" y="121"/>
                  </a:moveTo>
                  <a:lnTo>
                    <a:pt x="41" y="125"/>
                  </a:lnTo>
                  <a:lnTo>
                    <a:pt x="64" y="232"/>
                  </a:lnTo>
                  <a:lnTo>
                    <a:pt x="88" y="125"/>
                  </a:lnTo>
                  <a:lnTo>
                    <a:pt x="95" y="121"/>
                  </a:lnTo>
                  <a:lnTo>
                    <a:pt x="126" y="173"/>
                  </a:lnTo>
                  <a:lnTo>
                    <a:pt x="95" y="55"/>
                  </a:lnTo>
                  <a:lnTo>
                    <a:pt x="60" y="19"/>
                  </a:lnTo>
                  <a:lnTo>
                    <a:pt x="48" y="0"/>
                  </a:lnTo>
                  <a:lnTo>
                    <a:pt x="0" y="173"/>
                  </a:lnTo>
                  <a:lnTo>
                    <a:pt x="34" y="121"/>
                  </a:lnTo>
                  <a:close/>
                </a:path>
              </a:pathLst>
            </a:custGeom>
            <a:solidFill>
              <a:srgbClr val="CFD1D2"/>
            </a:solidFill>
            <a:ln w="9525">
              <a:noFill/>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925" name="Freeform 1289"/>
            <p:cNvSpPr>
              <a:spLocks/>
            </p:cNvSpPr>
            <p:nvPr/>
          </p:nvSpPr>
          <p:spPr bwMode="auto">
            <a:xfrm>
              <a:off x="7072313" y="1649413"/>
              <a:ext cx="26988" cy="187325"/>
            </a:xfrm>
            <a:custGeom>
              <a:avLst/>
              <a:gdLst/>
              <a:ahLst/>
              <a:cxnLst>
                <a:cxn ang="0">
                  <a:pos x="0" y="16"/>
                </a:cxn>
                <a:cxn ang="0">
                  <a:pos x="17" y="0"/>
                </a:cxn>
                <a:cxn ang="0">
                  <a:pos x="17" y="101"/>
                </a:cxn>
                <a:cxn ang="0">
                  <a:pos x="0" y="118"/>
                </a:cxn>
                <a:cxn ang="0">
                  <a:pos x="0" y="16"/>
                </a:cxn>
              </a:cxnLst>
              <a:rect l="0" t="0" r="r" b="b"/>
              <a:pathLst>
                <a:path w="17" h="118">
                  <a:moveTo>
                    <a:pt x="0" y="16"/>
                  </a:moveTo>
                  <a:lnTo>
                    <a:pt x="17" y="0"/>
                  </a:lnTo>
                  <a:lnTo>
                    <a:pt x="17" y="101"/>
                  </a:lnTo>
                  <a:lnTo>
                    <a:pt x="0" y="118"/>
                  </a:lnTo>
                  <a:lnTo>
                    <a:pt x="0" y="16"/>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926" name="Freeform 1290"/>
            <p:cNvSpPr>
              <a:spLocks/>
            </p:cNvSpPr>
            <p:nvPr/>
          </p:nvSpPr>
          <p:spPr bwMode="auto">
            <a:xfrm>
              <a:off x="7046913" y="1649413"/>
              <a:ext cx="25400" cy="187325"/>
            </a:xfrm>
            <a:custGeom>
              <a:avLst/>
              <a:gdLst/>
              <a:ahLst/>
              <a:cxnLst>
                <a:cxn ang="0">
                  <a:pos x="16" y="16"/>
                </a:cxn>
                <a:cxn ang="0">
                  <a:pos x="0" y="0"/>
                </a:cxn>
                <a:cxn ang="0">
                  <a:pos x="0" y="101"/>
                </a:cxn>
                <a:cxn ang="0">
                  <a:pos x="16" y="118"/>
                </a:cxn>
                <a:cxn ang="0">
                  <a:pos x="16" y="16"/>
                </a:cxn>
              </a:cxnLst>
              <a:rect l="0" t="0" r="r" b="b"/>
              <a:pathLst>
                <a:path w="16" h="118">
                  <a:moveTo>
                    <a:pt x="16" y="16"/>
                  </a:moveTo>
                  <a:lnTo>
                    <a:pt x="0" y="0"/>
                  </a:lnTo>
                  <a:lnTo>
                    <a:pt x="0" y="101"/>
                  </a:lnTo>
                  <a:lnTo>
                    <a:pt x="16" y="118"/>
                  </a:lnTo>
                  <a:lnTo>
                    <a:pt x="16" y="16"/>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927" name="Freeform 1291"/>
            <p:cNvSpPr>
              <a:spLocks/>
            </p:cNvSpPr>
            <p:nvPr/>
          </p:nvSpPr>
          <p:spPr bwMode="auto">
            <a:xfrm>
              <a:off x="7046913" y="1622426"/>
              <a:ext cx="74613" cy="282575"/>
            </a:xfrm>
            <a:custGeom>
              <a:avLst/>
              <a:gdLst/>
              <a:ahLst/>
              <a:cxnLst>
                <a:cxn ang="0">
                  <a:pos x="47" y="178"/>
                </a:cxn>
                <a:cxn ang="0">
                  <a:pos x="33" y="118"/>
                </a:cxn>
                <a:cxn ang="0">
                  <a:pos x="33" y="17"/>
                </a:cxn>
                <a:cxn ang="0">
                  <a:pos x="16" y="0"/>
                </a:cxn>
                <a:cxn ang="0">
                  <a:pos x="0" y="17"/>
                </a:cxn>
                <a:cxn ang="0">
                  <a:pos x="0" y="118"/>
                </a:cxn>
                <a:cxn ang="0">
                  <a:pos x="0" y="123"/>
                </a:cxn>
                <a:cxn ang="0">
                  <a:pos x="12" y="142"/>
                </a:cxn>
                <a:cxn ang="0">
                  <a:pos x="47" y="178"/>
                </a:cxn>
              </a:cxnLst>
              <a:rect l="0" t="0" r="r" b="b"/>
              <a:pathLst>
                <a:path w="47" h="178">
                  <a:moveTo>
                    <a:pt x="47" y="178"/>
                  </a:moveTo>
                  <a:lnTo>
                    <a:pt x="33" y="118"/>
                  </a:lnTo>
                  <a:lnTo>
                    <a:pt x="33" y="17"/>
                  </a:lnTo>
                  <a:lnTo>
                    <a:pt x="16" y="0"/>
                  </a:lnTo>
                  <a:lnTo>
                    <a:pt x="0" y="17"/>
                  </a:lnTo>
                  <a:lnTo>
                    <a:pt x="0" y="118"/>
                  </a:lnTo>
                  <a:lnTo>
                    <a:pt x="0" y="123"/>
                  </a:lnTo>
                  <a:lnTo>
                    <a:pt x="12" y="142"/>
                  </a:lnTo>
                  <a:lnTo>
                    <a:pt x="47" y="17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928" name="Freeform 1292"/>
            <p:cNvSpPr>
              <a:spLocks/>
            </p:cNvSpPr>
            <p:nvPr/>
          </p:nvSpPr>
          <p:spPr bwMode="auto">
            <a:xfrm>
              <a:off x="7046913" y="1704976"/>
              <a:ext cx="47625" cy="79375"/>
            </a:xfrm>
            <a:custGeom>
              <a:avLst/>
              <a:gdLst/>
              <a:ahLst/>
              <a:cxnLst>
                <a:cxn ang="0">
                  <a:pos x="30" y="0"/>
                </a:cxn>
                <a:cxn ang="0">
                  <a:pos x="16" y="50"/>
                </a:cxn>
                <a:cxn ang="0">
                  <a:pos x="0" y="0"/>
                </a:cxn>
              </a:cxnLst>
              <a:rect l="0" t="0" r="r" b="b"/>
              <a:pathLst>
                <a:path w="30" h="50">
                  <a:moveTo>
                    <a:pt x="30" y="0"/>
                  </a:moveTo>
                  <a:lnTo>
                    <a:pt x="16" y="50"/>
                  </a:lnTo>
                  <a:lnTo>
                    <a:pt x="0" y="0"/>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929" name="Freeform 1293"/>
            <p:cNvSpPr>
              <a:spLocks/>
            </p:cNvSpPr>
            <p:nvPr/>
          </p:nvSpPr>
          <p:spPr bwMode="auto">
            <a:xfrm>
              <a:off x="7046913" y="1757363"/>
              <a:ext cx="52388" cy="79375"/>
            </a:xfrm>
            <a:custGeom>
              <a:avLst/>
              <a:gdLst/>
              <a:ahLst/>
              <a:cxnLst>
                <a:cxn ang="0">
                  <a:pos x="33" y="0"/>
                </a:cxn>
                <a:cxn ang="0">
                  <a:pos x="16" y="50"/>
                </a:cxn>
                <a:cxn ang="0">
                  <a:pos x="0" y="0"/>
                </a:cxn>
              </a:cxnLst>
              <a:rect l="0" t="0" r="r" b="b"/>
              <a:pathLst>
                <a:path w="33" h="50">
                  <a:moveTo>
                    <a:pt x="33" y="0"/>
                  </a:moveTo>
                  <a:lnTo>
                    <a:pt x="16" y="50"/>
                  </a:lnTo>
                  <a:lnTo>
                    <a:pt x="0" y="0"/>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930" name="Line 1294"/>
            <p:cNvSpPr>
              <a:spLocks noChangeShapeType="1"/>
            </p:cNvSpPr>
            <p:nvPr/>
          </p:nvSpPr>
          <p:spPr bwMode="auto">
            <a:xfrm flipH="1">
              <a:off x="7099300" y="1604963"/>
              <a:ext cx="82550" cy="134938"/>
            </a:xfrm>
            <a:prstGeom prst="line">
              <a:avLst/>
            </a:prstGeom>
            <a:noFill/>
            <a:ln w="11113"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931" name="Freeform 1295"/>
            <p:cNvSpPr>
              <a:spLocks/>
            </p:cNvSpPr>
            <p:nvPr/>
          </p:nvSpPr>
          <p:spPr bwMode="auto">
            <a:xfrm>
              <a:off x="7072313" y="1585913"/>
              <a:ext cx="109538" cy="115888"/>
            </a:xfrm>
            <a:custGeom>
              <a:avLst/>
              <a:gdLst/>
              <a:ahLst/>
              <a:cxnLst>
                <a:cxn ang="0">
                  <a:pos x="17" y="73"/>
                </a:cxn>
                <a:cxn ang="0">
                  <a:pos x="69" y="12"/>
                </a:cxn>
                <a:cxn ang="0">
                  <a:pos x="59" y="0"/>
                </a:cxn>
                <a:cxn ang="0">
                  <a:pos x="0" y="59"/>
                </a:cxn>
              </a:cxnLst>
              <a:rect l="0" t="0" r="r" b="b"/>
              <a:pathLst>
                <a:path w="69" h="73">
                  <a:moveTo>
                    <a:pt x="17" y="73"/>
                  </a:moveTo>
                  <a:lnTo>
                    <a:pt x="69" y="12"/>
                  </a:lnTo>
                  <a:lnTo>
                    <a:pt x="59" y="0"/>
                  </a:lnTo>
                  <a:lnTo>
                    <a:pt x="0" y="59"/>
                  </a:lnTo>
                </a:path>
              </a:pathLst>
            </a:custGeom>
            <a:noFill/>
            <a:ln w="11113"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932" name="Freeform 1296"/>
            <p:cNvSpPr>
              <a:spLocks/>
            </p:cNvSpPr>
            <p:nvPr/>
          </p:nvSpPr>
          <p:spPr bwMode="auto">
            <a:xfrm>
              <a:off x="7000875" y="1916113"/>
              <a:ext cx="142875" cy="138113"/>
            </a:xfrm>
            <a:custGeom>
              <a:avLst/>
              <a:gdLst/>
              <a:ahLst/>
              <a:cxnLst>
                <a:cxn ang="0">
                  <a:pos x="90" y="42"/>
                </a:cxn>
                <a:cxn ang="0">
                  <a:pos x="45" y="87"/>
                </a:cxn>
                <a:cxn ang="0">
                  <a:pos x="0" y="42"/>
                </a:cxn>
                <a:cxn ang="0">
                  <a:pos x="45" y="0"/>
                </a:cxn>
                <a:cxn ang="0">
                  <a:pos x="90" y="42"/>
                </a:cxn>
              </a:cxnLst>
              <a:rect l="0" t="0" r="r" b="b"/>
              <a:pathLst>
                <a:path w="90" h="87">
                  <a:moveTo>
                    <a:pt x="90" y="42"/>
                  </a:moveTo>
                  <a:lnTo>
                    <a:pt x="45" y="87"/>
                  </a:lnTo>
                  <a:lnTo>
                    <a:pt x="0" y="42"/>
                  </a:lnTo>
                  <a:lnTo>
                    <a:pt x="45" y="0"/>
                  </a:lnTo>
                  <a:lnTo>
                    <a:pt x="90" y="42"/>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933" name="Freeform 1297"/>
            <p:cNvSpPr>
              <a:spLocks/>
            </p:cNvSpPr>
            <p:nvPr/>
          </p:nvSpPr>
          <p:spPr bwMode="auto">
            <a:xfrm>
              <a:off x="7016750" y="1870076"/>
              <a:ext cx="112713" cy="112713"/>
            </a:xfrm>
            <a:custGeom>
              <a:avLst/>
              <a:gdLst/>
              <a:ahLst/>
              <a:cxnLst>
                <a:cxn ang="0">
                  <a:pos x="71" y="36"/>
                </a:cxn>
                <a:cxn ang="0">
                  <a:pos x="35" y="71"/>
                </a:cxn>
                <a:cxn ang="0">
                  <a:pos x="0" y="36"/>
                </a:cxn>
                <a:cxn ang="0">
                  <a:pos x="35" y="0"/>
                </a:cxn>
                <a:cxn ang="0">
                  <a:pos x="71" y="36"/>
                </a:cxn>
              </a:cxnLst>
              <a:rect l="0" t="0" r="r" b="b"/>
              <a:pathLst>
                <a:path w="71" h="71">
                  <a:moveTo>
                    <a:pt x="71" y="36"/>
                  </a:moveTo>
                  <a:lnTo>
                    <a:pt x="35" y="71"/>
                  </a:lnTo>
                  <a:lnTo>
                    <a:pt x="0" y="36"/>
                  </a:lnTo>
                  <a:lnTo>
                    <a:pt x="35" y="0"/>
                  </a:lnTo>
                  <a:lnTo>
                    <a:pt x="71" y="36"/>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934" name="Freeform 1298"/>
            <p:cNvSpPr>
              <a:spLocks/>
            </p:cNvSpPr>
            <p:nvPr/>
          </p:nvSpPr>
          <p:spPr bwMode="auto">
            <a:xfrm>
              <a:off x="7031038" y="1828801"/>
              <a:ext cx="82550" cy="82550"/>
            </a:xfrm>
            <a:custGeom>
              <a:avLst/>
              <a:gdLst/>
              <a:ahLst/>
              <a:cxnLst>
                <a:cxn ang="0">
                  <a:pos x="52" y="26"/>
                </a:cxn>
                <a:cxn ang="0">
                  <a:pos x="26" y="52"/>
                </a:cxn>
                <a:cxn ang="0">
                  <a:pos x="0" y="26"/>
                </a:cxn>
                <a:cxn ang="0">
                  <a:pos x="26" y="0"/>
                </a:cxn>
                <a:cxn ang="0">
                  <a:pos x="52" y="26"/>
                </a:cxn>
              </a:cxnLst>
              <a:rect l="0" t="0" r="r" b="b"/>
              <a:pathLst>
                <a:path w="52" h="52">
                  <a:moveTo>
                    <a:pt x="52" y="26"/>
                  </a:moveTo>
                  <a:lnTo>
                    <a:pt x="26" y="52"/>
                  </a:lnTo>
                  <a:lnTo>
                    <a:pt x="0" y="26"/>
                  </a:lnTo>
                  <a:lnTo>
                    <a:pt x="26" y="0"/>
                  </a:lnTo>
                  <a:lnTo>
                    <a:pt x="52" y="26"/>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935" name="Freeform 1299"/>
            <p:cNvSpPr>
              <a:spLocks/>
            </p:cNvSpPr>
            <p:nvPr/>
          </p:nvSpPr>
          <p:spPr bwMode="auto">
            <a:xfrm>
              <a:off x="7046913" y="1787526"/>
              <a:ext cx="52388" cy="49213"/>
            </a:xfrm>
            <a:custGeom>
              <a:avLst/>
              <a:gdLst/>
              <a:ahLst/>
              <a:cxnLst>
                <a:cxn ang="0">
                  <a:pos x="33" y="14"/>
                </a:cxn>
                <a:cxn ang="0">
                  <a:pos x="16" y="31"/>
                </a:cxn>
                <a:cxn ang="0">
                  <a:pos x="0" y="14"/>
                </a:cxn>
                <a:cxn ang="0">
                  <a:pos x="16" y="0"/>
                </a:cxn>
                <a:cxn ang="0">
                  <a:pos x="33" y="14"/>
                </a:cxn>
              </a:cxnLst>
              <a:rect l="0" t="0" r="r" b="b"/>
              <a:pathLst>
                <a:path w="33" h="31">
                  <a:moveTo>
                    <a:pt x="33" y="14"/>
                  </a:moveTo>
                  <a:lnTo>
                    <a:pt x="16" y="31"/>
                  </a:lnTo>
                  <a:lnTo>
                    <a:pt x="0" y="14"/>
                  </a:lnTo>
                  <a:lnTo>
                    <a:pt x="16" y="0"/>
                  </a:lnTo>
                  <a:lnTo>
                    <a:pt x="33" y="14"/>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936" name="Freeform 1300"/>
            <p:cNvSpPr>
              <a:spLocks/>
            </p:cNvSpPr>
            <p:nvPr/>
          </p:nvSpPr>
          <p:spPr bwMode="auto">
            <a:xfrm>
              <a:off x="7046913" y="1731963"/>
              <a:ext cx="52388" cy="52388"/>
            </a:xfrm>
            <a:custGeom>
              <a:avLst/>
              <a:gdLst/>
              <a:ahLst/>
              <a:cxnLst>
                <a:cxn ang="0">
                  <a:pos x="33" y="16"/>
                </a:cxn>
                <a:cxn ang="0">
                  <a:pos x="16" y="33"/>
                </a:cxn>
                <a:cxn ang="0">
                  <a:pos x="0" y="16"/>
                </a:cxn>
                <a:cxn ang="0">
                  <a:pos x="16" y="0"/>
                </a:cxn>
                <a:cxn ang="0">
                  <a:pos x="33" y="16"/>
                </a:cxn>
              </a:cxnLst>
              <a:rect l="0" t="0" r="r" b="b"/>
              <a:pathLst>
                <a:path w="33" h="33">
                  <a:moveTo>
                    <a:pt x="33" y="16"/>
                  </a:moveTo>
                  <a:lnTo>
                    <a:pt x="16" y="33"/>
                  </a:lnTo>
                  <a:lnTo>
                    <a:pt x="0" y="16"/>
                  </a:lnTo>
                  <a:lnTo>
                    <a:pt x="16" y="0"/>
                  </a:lnTo>
                  <a:lnTo>
                    <a:pt x="33" y="16"/>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937" name="Freeform 1301"/>
            <p:cNvSpPr>
              <a:spLocks/>
            </p:cNvSpPr>
            <p:nvPr/>
          </p:nvSpPr>
          <p:spPr bwMode="auto">
            <a:xfrm>
              <a:off x="7046913" y="1679576"/>
              <a:ext cx="52388" cy="49213"/>
            </a:xfrm>
            <a:custGeom>
              <a:avLst/>
              <a:gdLst/>
              <a:ahLst/>
              <a:cxnLst>
                <a:cxn ang="0">
                  <a:pos x="33" y="16"/>
                </a:cxn>
                <a:cxn ang="0">
                  <a:pos x="16" y="31"/>
                </a:cxn>
                <a:cxn ang="0">
                  <a:pos x="0" y="16"/>
                </a:cxn>
                <a:cxn ang="0">
                  <a:pos x="16" y="0"/>
                </a:cxn>
                <a:cxn ang="0">
                  <a:pos x="33" y="16"/>
                </a:cxn>
              </a:cxnLst>
              <a:rect l="0" t="0" r="r" b="b"/>
              <a:pathLst>
                <a:path w="33" h="31">
                  <a:moveTo>
                    <a:pt x="33" y="16"/>
                  </a:moveTo>
                  <a:lnTo>
                    <a:pt x="16" y="31"/>
                  </a:lnTo>
                  <a:lnTo>
                    <a:pt x="0" y="16"/>
                  </a:lnTo>
                  <a:lnTo>
                    <a:pt x="16" y="0"/>
                  </a:lnTo>
                  <a:lnTo>
                    <a:pt x="33" y="16"/>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938" name="Freeform 1302"/>
            <p:cNvSpPr>
              <a:spLocks/>
            </p:cNvSpPr>
            <p:nvPr/>
          </p:nvSpPr>
          <p:spPr bwMode="auto">
            <a:xfrm>
              <a:off x="7046913" y="1622426"/>
              <a:ext cx="52388" cy="52388"/>
            </a:xfrm>
            <a:custGeom>
              <a:avLst/>
              <a:gdLst/>
              <a:ahLst/>
              <a:cxnLst>
                <a:cxn ang="0">
                  <a:pos x="33" y="17"/>
                </a:cxn>
                <a:cxn ang="0">
                  <a:pos x="16" y="33"/>
                </a:cxn>
                <a:cxn ang="0">
                  <a:pos x="0" y="17"/>
                </a:cxn>
                <a:cxn ang="0">
                  <a:pos x="16" y="0"/>
                </a:cxn>
                <a:cxn ang="0">
                  <a:pos x="33" y="17"/>
                </a:cxn>
              </a:cxnLst>
              <a:rect l="0" t="0" r="r" b="b"/>
              <a:pathLst>
                <a:path w="33" h="33">
                  <a:moveTo>
                    <a:pt x="33" y="17"/>
                  </a:moveTo>
                  <a:lnTo>
                    <a:pt x="16" y="33"/>
                  </a:lnTo>
                  <a:lnTo>
                    <a:pt x="0" y="17"/>
                  </a:lnTo>
                  <a:lnTo>
                    <a:pt x="16" y="0"/>
                  </a:lnTo>
                  <a:lnTo>
                    <a:pt x="33" y="17"/>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939" name="Freeform 1303"/>
            <p:cNvSpPr>
              <a:spLocks/>
            </p:cNvSpPr>
            <p:nvPr/>
          </p:nvSpPr>
          <p:spPr bwMode="auto">
            <a:xfrm>
              <a:off x="7072313" y="1649413"/>
              <a:ext cx="26988" cy="187325"/>
            </a:xfrm>
            <a:custGeom>
              <a:avLst/>
              <a:gdLst/>
              <a:ahLst/>
              <a:cxnLst>
                <a:cxn ang="0">
                  <a:pos x="0" y="16"/>
                </a:cxn>
                <a:cxn ang="0">
                  <a:pos x="17" y="0"/>
                </a:cxn>
                <a:cxn ang="0">
                  <a:pos x="17" y="101"/>
                </a:cxn>
                <a:cxn ang="0">
                  <a:pos x="0" y="118"/>
                </a:cxn>
                <a:cxn ang="0">
                  <a:pos x="0" y="16"/>
                </a:cxn>
              </a:cxnLst>
              <a:rect l="0" t="0" r="r" b="b"/>
              <a:pathLst>
                <a:path w="17" h="118">
                  <a:moveTo>
                    <a:pt x="0" y="16"/>
                  </a:moveTo>
                  <a:lnTo>
                    <a:pt x="17" y="0"/>
                  </a:lnTo>
                  <a:lnTo>
                    <a:pt x="17" y="101"/>
                  </a:lnTo>
                  <a:lnTo>
                    <a:pt x="0" y="118"/>
                  </a:lnTo>
                  <a:lnTo>
                    <a:pt x="0" y="16"/>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940" name="Freeform 1304"/>
            <p:cNvSpPr>
              <a:spLocks/>
            </p:cNvSpPr>
            <p:nvPr/>
          </p:nvSpPr>
          <p:spPr bwMode="auto">
            <a:xfrm>
              <a:off x="7046913" y="1649413"/>
              <a:ext cx="25400" cy="187325"/>
            </a:xfrm>
            <a:custGeom>
              <a:avLst/>
              <a:gdLst/>
              <a:ahLst/>
              <a:cxnLst>
                <a:cxn ang="0">
                  <a:pos x="16" y="16"/>
                </a:cxn>
                <a:cxn ang="0">
                  <a:pos x="0" y="0"/>
                </a:cxn>
                <a:cxn ang="0">
                  <a:pos x="0" y="101"/>
                </a:cxn>
                <a:cxn ang="0">
                  <a:pos x="16" y="118"/>
                </a:cxn>
                <a:cxn ang="0">
                  <a:pos x="16" y="16"/>
                </a:cxn>
              </a:cxnLst>
              <a:rect l="0" t="0" r="r" b="b"/>
              <a:pathLst>
                <a:path w="16" h="118">
                  <a:moveTo>
                    <a:pt x="16" y="16"/>
                  </a:moveTo>
                  <a:lnTo>
                    <a:pt x="0" y="0"/>
                  </a:lnTo>
                  <a:lnTo>
                    <a:pt x="0" y="101"/>
                  </a:lnTo>
                  <a:lnTo>
                    <a:pt x="16" y="118"/>
                  </a:lnTo>
                  <a:lnTo>
                    <a:pt x="16" y="16"/>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941" name="Freeform 1305"/>
            <p:cNvSpPr>
              <a:spLocks/>
            </p:cNvSpPr>
            <p:nvPr/>
          </p:nvSpPr>
          <p:spPr bwMode="auto">
            <a:xfrm>
              <a:off x="7072313" y="2016126"/>
              <a:ext cx="38100" cy="169863"/>
            </a:xfrm>
            <a:custGeom>
              <a:avLst/>
              <a:gdLst/>
              <a:ahLst/>
              <a:cxnLst>
                <a:cxn ang="0">
                  <a:pos x="0" y="24"/>
                </a:cxn>
                <a:cxn ang="0">
                  <a:pos x="0" y="107"/>
                </a:cxn>
                <a:cxn ang="0">
                  <a:pos x="24" y="0"/>
                </a:cxn>
              </a:cxnLst>
              <a:rect l="0" t="0" r="r" b="b"/>
              <a:pathLst>
                <a:path w="24" h="107">
                  <a:moveTo>
                    <a:pt x="0" y="24"/>
                  </a:moveTo>
                  <a:lnTo>
                    <a:pt x="0" y="107"/>
                  </a:lnTo>
                  <a:lnTo>
                    <a:pt x="24" y="0"/>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942" name="Line 1306"/>
            <p:cNvSpPr>
              <a:spLocks noChangeShapeType="1"/>
            </p:cNvSpPr>
            <p:nvPr/>
          </p:nvSpPr>
          <p:spPr bwMode="auto">
            <a:xfrm flipH="1" flipV="1">
              <a:off x="7016750" y="1927226"/>
              <a:ext cx="55563" cy="127000"/>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943" name="Line 1307"/>
            <p:cNvSpPr>
              <a:spLocks noChangeShapeType="1"/>
            </p:cNvSpPr>
            <p:nvPr/>
          </p:nvSpPr>
          <p:spPr bwMode="auto">
            <a:xfrm flipH="1" flipV="1">
              <a:off x="7031038" y="1870076"/>
              <a:ext cx="41275" cy="112713"/>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944" name="Line 1308"/>
            <p:cNvSpPr>
              <a:spLocks noChangeShapeType="1"/>
            </p:cNvSpPr>
            <p:nvPr/>
          </p:nvSpPr>
          <p:spPr bwMode="auto">
            <a:xfrm>
              <a:off x="7072313" y="1781176"/>
              <a:ext cx="1588" cy="1588"/>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945" name="Line 1309"/>
            <p:cNvSpPr>
              <a:spLocks noChangeShapeType="1"/>
            </p:cNvSpPr>
            <p:nvPr/>
          </p:nvSpPr>
          <p:spPr bwMode="auto">
            <a:xfrm>
              <a:off x="7072313" y="1728788"/>
              <a:ext cx="1588" cy="1588"/>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946" name="Freeform 1310"/>
            <p:cNvSpPr>
              <a:spLocks/>
            </p:cNvSpPr>
            <p:nvPr/>
          </p:nvSpPr>
          <p:spPr bwMode="auto">
            <a:xfrm>
              <a:off x="7000875" y="1916113"/>
              <a:ext cx="142875" cy="138113"/>
            </a:xfrm>
            <a:custGeom>
              <a:avLst/>
              <a:gdLst/>
              <a:ahLst/>
              <a:cxnLst>
                <a:cxn ang="0">
                  <a:pos x="90" y="42"/>
                </a:cxn>
                <a:cxn ang="0">
                  <a:pos x="45" y="87"/>
                </a:cxn>
                <a:cxn ang="0">
                  <a:pos x="0" y="42"/>
                </a:cxn>
                <a:cxn ang="0">
                  <a:pos x="45" y="0"/>
                </a:cxn>
                <a:cxn ang="0">
                  <a:pos x="90" y="42"/>
                </a:cxn>
              </a:cxnLst>
              <a:rect l="0" t="0" r="r" b="b"/>
              <a:pathLst>
                <a:path w="90" h="87">
                  <a:moveTo>
                    <a:pt x="90" y="42"/>
                  </a:moveTo>
                  <a:lnTo>
                    <a:pt x="45" y="87"/>
                  </a:lnTo>
                  <a:lnTo>
                    <a:pt x="0" y="42"/>
                  </a:lnTo>
                  <a:lnTo>
                    <a:pt x="45" y="0"/>
                  </a:lnTo>
                  <a:lnTo>
                    <a:pt x="90" y="42"/>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947" name="Freeform 1311"/>
            <p:cNvSpPr>
              <a:spLocks/>
            </p:cNvSpPr>
            <p:nvPr/>
          </p:nvSpPr>
          <p:spPr bwMode="auto">
            <a:xfrm>
              <a:off x="7016750" y="1870076"/>
              <a:ext cx="112713" cy="112713"/>
            </a:xfrm>
            <a:custGeom>
              <a:avLst/>
              <a:gdLst/>
              <a:ahLst/>
              <a:cxnLst>
                <a:cxn ang="0">
                  <a:pos x="71" y="36"/>
                </a:cxn>
                <a:cxn ang="0">
                  <a:pos x="35" y="71"/>
                </a:cxn>
                <a:cxn ang="0">
                  <a:pos x="0" y="36"/>
                </a:cxn>
                <a:cxn ang="0">
                  <a:pos x="35" y="0"/>
                </a:cxn>
                <a:cxn ang="0">
                  <a:pos x="71" y="36"/>
                </a:cxn>
              </a:cxnLst>
              <a:rect l="0" t="0" r="r" b="b"/>
              <a:pathLst>
                <a:path w="71" h="71">
                  <a:moveTo>
                    <a:pt x="71" y="36"/>
                  </a:moveTo>
                  <a:lnTo>
                    <a:pt x="35" y="71"/>
                  </a:lnTo>
                  <a:lnTo>
                    <a:pt x="0" y="36"/>
                  </a:lnTo>
                  <a:lnTo>
                    <a:pt x="35" y="0"/>
                  </a:lnTo>
                  <a:lnTo>
                    <a:pt x="71" y="36"/>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948" name="Freeform 1312"/>
            <p:cNvSpPr>
              <a:spLocks/>
            </p:cNvSpPr>
            <p:nvPr/>
          </p:nvSpPr>
          <p:spPr bwMode="auto">
            <a:xfrm>
              <a:off x="7031038" y="1828801"/>
              <a:ext cx="82550" cy="82550"/>
            </a:xfrm>
            <a:custGeom>
              <a:avLst/>
              <a:gdLst/>
              <a:ahLst/>
              <a:cxnLst>
                <a:cxn ang="0">
                  <a:pos x="52" y="26"/>
                </a:cxn>
                <a:cxn ang="0">
                  <a:pos x="26" y="52"/>
                </a:cxn>
                <a:cxn ang="0">
                  <a:pos x="0" y="26"/>
                </a:cxn>
                <a:cxn ang="0">
                  <a:pos x="26" y="0"/>
                </a:cxn>
                <a:cxn ang="0">
                  <a:pos x="52" y="26"/>
                </a:cxn>
              </a:cxnLst>
              <a:rect l="0" t="0" r="r" b="b"/>
              <a:pathLst>
                <a:path w="52" h="52">
                  <a:moveTo>
                    <a:pt x="52" y="26"/>
                  </a:moveTo>
                  <a:lnTo>
                    <a:pt x="26" y="52"/>
                  </a:lnTo>
                  <a:lnTo>
                    <a:pt x="0" y="26"/>
                  </a:lnTo>
                  <a:lnTo>
                    <a:pt x="26" y="0"/>
                  </a:lnTo>
                  <a:lnTo>
                    <a:pt x="52" y="26"/>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949" name="Freeform 1313"/>
            <p:cNvSpPr>
              <a:spLocks/>
            </p:cNvSpPr>
            <p:nvPr/>
          </p:nvSpPr>
          <p:spPr bwMode="auto">
            <a:xfrm>
              <a:off x="7046913" y="1787526"/>
              <a:ext cx="52388" cy="49213"/>
            </a:xfrm>
            <a:custGeom>
              <a:avLst/>
              <a:gdLst/>
              <a:ahLst/>
              <a:cxnLst>
                <a:cxn ang="0">
                  <a:pos x="33" y="14"/>
                </a:cxn>
                <a:cxn ang="0">
                  <a:pos x="16" y="31"/>
                </a:cxn>
                <a:cxn ang="0">
                  <a:pos x="0" y="14"/>
                </a:cxn>
                <a:cxn ang="0">
                  <a:pos x="16" y="0"/>
                </a:cxn>
                <a:cxn ang="0">
                  <a:pos x="33" y="14"/>
                </a:cxn>
              </a:cxnLst>
              <a:rect l="0" t="0" r="r" b="b"/>
              <a:pathLst>
                <a:path w="33" h="31">
                  <a:moveTo>
                    <a:pt x="33" y="14"/>
                  </a:moveTo>
                  <a:lnTo>
                    <a:pt x="16" y="31"/>
                  </a:lnTo>
                  <a:lnTo>
                    <a:pt x="0" y="14"/>
                  </a:lnTo>
                  <a:lnTo>
                    <a:pt x="16" y="0"/>
                  </a:lnTo>
                  <a:lnTo>
                    <a:pt x="33" y="14"/>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950" name="Freeform 1314"/>
            <p:cNvSpPr>
              <a:spLocks/>
            </p:cNvSpPr>
            <p:nvPr/>
          </p:nvSpPr>
          <p:spPr bwMode="auto">
            <a:xfrm>
              <a:off x="7046913" y="1731963"/>
              <a:ext cx="52388" cy="52388"/>
            </a:xfrm>
            <a:custGeom>
              <a:avLst/>
              <a:gdLst/>
              <a:ahLst/>
              <a:cxnLst>
                <a:cxn ang="0">
                  <a:pos x="33" y="16"/>
                </a:cxn>
                <a:cxn ang="0">
                  <a:pos x="16" y="33"/>
                </a:cxn>
                <a:cxn ang="0">
                  <a:pos x="0" y="16"/>
                </a:cxn>
                <a:cxn ang="0">
                  <a:pos x="16" y="0"/>
                </a:cxn>
                <a:cxn ang="0">
                  <a:pos x="33" y="16"/>
                </a:cxn>
              </a:cxnLst>
              <a:rect l="0" t="0" r="r" b="b"/>
              <a:pathLst>
                <a:path w="33" h="33">
                  <a:moveTo>
                    <a:pt x="33" y="16"/>
                  </a:moveTo>
                  <a:lnTo>
                    <a:pt x="16" y="33"/>
                  </a:lnTo>
                  <a:lnTo>
                    <a:pt x="0" y="16"/>
                  </a:lnTo>
                  <a:lnTo>
                    <a:pt x="16" y="0"/>
                  </a:lnTo>
                  <a:lnTo>
                    <a:pt x="33" y="16"/>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951" name="Freeform 1315"/>
            <p:cNvSpPr>
              <a:spLocks/>
            </p:cNvSpPr>
            <p:nvPr/>
          </p:nvSpPr>
          <p:spPr bwMode="auto">
            <a:xfrm>
              <a:off x="7046913" y="1679576"/>
              <a:ext cx="52388" cy="49213"/>
            </a:xfrm>
            <a:custGeom>
              <a:avLst/>
              <a:gdLst/>
              <a:ahLst/>
              <a:cxnLst>
                <a:cxn ang="0">
                  <a:pos x="33" y="16"/>
                </a:cxn>
                <a:cxn ang="0">
                  <a:pos x="16" y="31"/>
                </a:cxn>
                <a:cxn ang="0">
                  <a:pos x="0" y="16"/>
                </a:cxn>
                <a:cxn ang="0">
                  <a:pos x="16" y="0"/>
                </a:cxn>
                <a:cxn ang="0">
                  <a:pos x="33" y="16"/>
                </a:cxn>
              </a:cxnLst>
              <a:rect l="0" t="0" r="r" b="b"/>
              <a:pathLst>
                <a:path w="33" h="31">
                  <a:moveTo>
                    <a:pt x="33" y="16"/>
                  </a:moveTo>
                  <a:lnTo>
                    <a:pt x="16" y="31"/>
                  </a:lnTo>
                  <a:lnTo>
                    <a:pt x="0" y="16"/>
                  </a:lnTo>
                  <a:lnTo>
                    <a:pt x="16" y="0"/>
                  </a:lnTo>
                  <a:lnTo>
                    <a:pt x="33" y="16"/>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952" name="Line 1316"/>
            <p:cNvSpPr>
              <a:spLocks noChangeShapeType="1"/>
            </p:cNvSpPr>
            <p:nvPr/>
          </p:nvSpPr>
          <p:spPr bwMode="auto">
            <a:xfrm flipH="1" flipV="1">
              <a:off x="7016750" y="1927226"/>
              <a:ext cx="55563" cy="127000"/>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953" name="Line 1317"/>
            <p:cNvSpPr>
              <a:spLocks noChangeShapeType="1"/>
            </p:cNvSpPr>
            <p:nvPr/>
          </p:nvSpPr>
          <p:spPr bwMode="auto">
            <a:xfrm flipH="1" flipV="1">
              <a:off x="7031038" y="1870076"/>
              <a:ext cx="41275" cy="112713"/>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954" name="Line 1318"/>
            <p:cNvSpPr>
              <a:spLocks noChangeShapeType="1"/>
            </p:cNvSpPr>
            <p:nvPr/>
          </p:nvSpPr>
          <p:spPr bwMode="auto">
            <a:xfrm>
              <a:off x="7072313" y="1781176"/>
              <a:ext cx="1588" cy="1588"/>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955" name="Line 1319"/>
            <p:cNvSpPr>
              <a:spLocks noChangeShapeType="1"/>
            </p:cNvSpPr>
            <p:nvPr/>
          </p:nvSpPr>
          <p:spPr bwMode="auto">
            <a:xfrm>
              <a:off x="7072313" y="1728788"/>
              <a:ext cx="1588" cy="1588"/>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956" name="Freeform 1320"/>
            <p:cNvSpPr>
              <a:spLocks/>
            </p:cNvSpPr>
            <p:nvPr/>
          </p:nvSpPr>
          <p:spPr bwMode="auto">
            <a:xfrm>
              <a:off x="7000875" y="1916113"/>
              <a:ext cx="142875" cy="138113"/>
            </a:xfrm>
            <a:custGeom>
              <a:avLst/>
              <a:gdLst/>
              <a:ahLst/>
              <a:cxnLst>
                <a:cxn ang="0">
                  <a:pos x="90" y="42"/>
                </a:cxn>
                <a:cxn ang="0">
                  <a:pos x="45" y="87"/>
                </a:cxn>
                <a:cxn ang="0">
                  <a:pos x="0" y="42"/>
                </a:cxn>
                <a:cxn ang="0">
                  <a:pos x="45" y="0"/>
                </a:cxn>
                <a:cxn ang="0">
                  <a:pos x="90" y="42"/>
                </a:cxn>
              </a:cxnLst>
              <a:rect l="0" t="0" r="r" b="b"/>
              <a:pathLst>
                <a:path w="90" h="87">
                  <a:moveTo>
                    <a:pt x="90" y="42"/>
                  </a:moveTo>
                  <a:lnTo>
                    <a:pt x="45" y="87"/>
                  </a:lnTo>
                  <a:lnTo>
                    <a:pt x="0" y="42"/>
                  </a:lnTo>
                  <a:lnTo>
                    <a:pt x="45" y="0"/>
                  </a:lnTo>
                  <a:lnTo>
                    <a:pt x="90" y="42"/>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957" name="Freeform 1321"/>
            <p:cNvSpPr>
              <a:spLocks/>
            </p:cNvSpPr>
            <p:nvPr/>
          </p:nvSpPr>
          <p:spPr bwMode="auto">
            <a:xfrm>
              <a:off x="7016750" y="1870076"/>
              <a:ext cx="112713" cy="112713"/>
            </a:xfrm>
            <a:custGeom>
              <a:avLst/>
              <a:gdLst/>
              <a:ahLst/>
              <a:cxnLst>
                <a:cxn ang="0">
                  <a:pos x="71" y="36"/>
                </a:cxn>
                <a:cxn ang="0">
                  <a:pos x="35" y="71"/>
                </a:cxn>
                <a:cxn ang="0">
                  <a:pos x="0" y="36"/>
                </a:cxn>
                <a:cxn ang="0">
                  <a:pos x="35" y="0"/>
                </a:cxn>
                <a:cxn ang="0">
                  <a:pos x="71" y="36"/>
                </a:cxn>
              </a:cxnLst>
              <a:rect l="0" t="0" r="r" b="b"/>
              <a:pathLst>
                <a:path w="71" h="71">
                  <a:moveTo>
                    <a:pt x="71" y="36"/>
                  </a:moveTo>
                  <a:lnTo>
                    <a:pt x="35" y="71"/>
                  </a:lnTo>
                  <a:lnTo>
                    <a:pt x="0" y="36"/>
                  </a:lnTo>
                  <a:lnTo>
                    <a:pt x="35" y="0"/>
                  </a:lnTo>
                  <a:lnTo>
                    <a:pt x="71" y="36"/>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958" name="Freeform 1322"/>
            <p:cNvSpPr>
              <a:spLocks/>
            </p:cNvSpPr>
            <p:nvPr/>
          </p:nvSpPr>
          <p:spPr bwMode="auto">
            <a:xfrm>
              <a:off x="7031038" y="1828801"/>
              <a:ext cx="82550" cy="82550"/>
            </a:xfrm>
            <a:custGeom>
              <a:avLst/>
              <a:gdLst/>
              <a:ahLst/>
              <a:cxnLst>
                <a:cxn ang="0">
                  <a:pos x="52" y="26"/>
                </a:cxn>
                <a:cxn ang="0">
                  <a:pos x="26" y="52"/>
                </a:cxn>
                <a:cxn ang="0">
                  <a:pos x="0" y="26"/>
                </a:cxn>
                <a:cxn ang="0">
                  <a:pos x="26" y="0"/>
                </a:cxn>
                <a:cxn ang="0">
                  <a:pos x="52" y="26"/>
                </a:cxn>
              </a:cxnLst>
              <a:rect l="0" t="0" r="r" b="b"/>
              <a:pathLst>
                <a:path w="52" h="52">
                  <a:moveTo>
                    <a:pt x="52" y="26"/>
                  </a:moveTo>
                  <a:lnTo>
                    <a:pt x="26" y="52"/>
                  </a:lnTo>
                  <a:lnTo>
                    <a:pt x="0" y="26"/>
                  </a:lnTo>
                  <a:lnTo>
                    <a:pt x="26" y="0"/>
                  </a:lnTo>
                  <a:lnTo>
                    <a:pt x="52" y="26"/>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959" name="Freeform 1323"/>
            <p:cNvSpPr>
              <a:spLocks/>
            </p:cNvSpPr>
            <p:nvPr/>
          </p:nvSpPr>
          <p:spPr bwMode="auto">
            <a:xfrm>
              <a:off x="7046913" y="1787526"/>
              <a:ext cx="52388" cy="49213"/>
            </a:xfrm>
            <a:custGeom>
              <a:avLst/>
              <a:gdLst/>
              <a:ahLst/>
              <a:cxnLst>
                <a:cxn ang="0">
                  <a:pos x="33" y="14"/>
                </a:cxn>
                <a:cxn ang="0">
                  <a:pos x="16" y="31"/>
                </a:cxn>
                <a:cxn ang="0">
                  <a:pos x="0" y="14"/>
                </a:cxn>
                <a:cxn ang="0">
                  <a:pos x="16" y="0"/>
                </a:cxn>
                <a:cxn ang="0">
                  <a:pos x="33" y="14"/>
                </a:cxn>
              </a:cxnLst>
              <a:rect l="0" t="0" r="r" b="b"/>
              <a:pathLst>
                <a:path w="33" h="31">
                  <a:moveTo>
                    <a:pt x="33" y="14"/>
                  </a:moveTo>
                  <a:lnTo>
                    <a:pt x="16" y="31"/>
                  </a:lnTo>
                  <a:lnTo>
                    <a:pt x="0" y="14"/>
                  </a:lnTo>
                  <a:lnTo>
                    <a:pt x="16" y="0"/>
                  </a:lnTo>
                  <a:lnTo>
                    <a:pt x="33" y="14"/>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960" name="Freeform 1324"/>
            <p:cNvSpPr>
              <a:spLocks/>
            </p:cNvSpPr>
            <p:nvPr/>
          </p:nvSpPr>
          <p:spPr bwMode="auto">
            <a:xfrm>
              <a:off x="7046913" y="1731963"/>
              <a:ext cx="52388" cy="52388"/>
            </a:xfrm>
            <a:custGeom>
              <a:avLst/>
              <a:gdLst/>
              <a:ahLst/>
              <a:cxnLst>
                <a:cxn ang="0">
                  <a:pos x="33" y="16"/>
                </a:cxn>
                <a:cxn ang="0">
                  <a:pos x="16" y="33"/>
                </a:cxn>
                <a:cxn ang="0">
                  <a:pos x="0" y="16"/>
                </a:cxn>
                <a:cxn ang="0">
                  <a:pos x="16" y="0"/>
                </a:cxn>
                <a:cxn ang="0">
                  <a:pos x="33" y="16"/>
                </a:cxn>
              </a:cxnLst>
              <a:rect l="0" t="0" r="r" b="b"/>
              <a:pathLst>
                <a:path w="33" h="33">
                  <a:moveTo>
                    <a:pt x="33" y="16"/>
                  </a:moveTo>
                  <a:lnTo>
                    <a:pt x="16" y="33"/>
                  </a:lnTo>
                  <a:lnTo>
                    <a:pt x="0" y="16"/>
                  </a:lnTo>
                  <a:lnTo>
                    <a:pt x="16" y="0"/>
                  </a:lnTo>
                  <a:lnTo>
                    <a:pt x="33" y="16"/>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961" name="Freeform 1325"/>
            <p:cNvSpPr>
              <a:spLocks/>
            </p:cNvSpPr>
            <p:nvPr/>
          </p:nvSpPr>
          <p:spPr bwMode="auto">
            <a:xfrm>
              <a:off x="7046913" y="1679576"/>
              <a:ext cx="52388" cy="49213"/>
            </a:xfrm>
            <a:custGeom>
              <a:avLst/>
              <a:gdLst/>
              <a:ahLst/>
              <a:cxnLst>
                <a:cxn ang="0">
                  <a:pos x="33" y="16"/>
                </a:cxn>
                <a:cxn ang="0">
                  <a:pos x="16" y="31"/>
                </a:cxn>
                <a:cxn ang="0">
                  <a:pos x="0" y="16"/>
                </a:cxn>
                <a:cxn ang="0">
                  <a:pos x="16" y="0"/>
                </a:cxn>
                <a:cxn ang="0">
                  <a:pos x="33" y="16"/>
                </a:cxn>
              </a:cxnLst>
              <a:rect l="0" t="0" r="r" b="b"/>
              <a:pathLst>
                <a:path w="33" h="31">
                  <a:moveTo>
                    <a:pt x="33" y="16"/>
                  </a:moveTo>
                  <a:lnTo>
                    <a:pt x="16" y="31"/>
                  </a:lnTo>
                  <a:lnTo>
                    <a:pt x="0" y="16"/>
                  </a:lnTo>
                  <a:lnTo>
                    <a:pt x="16" y="0"/>
                  </a:lnTo>
                  <a:lnTo>
                    <a:pt x="33" y="16"/>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962" name="Line 1326"/>
            <p:cNvSpPr>
              <a:spLocks noChangeShapeType="1"/>
            </p:cNvSpPr>
            <p:nvPr/>
          </p:nvSpPr>
          <p:spPr bwMode="auto">
            <a:xfrm flipH="1" flipV="1">
              <a:off x="7046913" y="1649413"/>
              <a:ext cx="25400" cy="79375"/>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963" name="Line 1327"/>
            <p:cNvSpPr>
              <a:spLocks noChangeShapeType="1"/>
            </p:cNvSpPr>
            <p:nvPr/>
          </p:nvSpPr>
          <p:spPr bwMode="auto">
            <a:xfrm flipH="1" flipV="1">
              <a:off x="7016750" y="1927226"/>
              <a:ext cx="55563" cy="127000"/>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964" name="Line 1328"/>
            <p:cNvSpPr>
              <a:spLocks noChangeShapeType="1"/>
            </p:cNvSpPr>
            <p:nvPr/>
          </p:nvSpPr>
          <p:spPr bwMode="auto">
            <a:xfrm flipH="1" flipV="1">
              <a:off x="7031038" y="1870076"/>
              <a:ext cx="41275" cy="112713"/>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965" name="Line 1329"/>
            <p:cNvSpPr>
              <a:spLocks noChangeShapeType="1"/>
            </p:cNvSpPr>
            <p:nvPr/>
          </p:nvSpPr>
          <p:spPr bwMode="auto">
            <a:xfrm flipV="1">
              <a:off x="7072313" y="1649413"/>
              <a:ext cx="26988" cy="79375"/>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966" name="Line 1330"/>
            <p:cNvSpPr>
              <a:spLocks noChangeShapeType="1"/>
            </p:cNvSpPr>
            <p:nvPr/>
          </p:nvSpPr>
          <p:spPr bwMode="auto">
            <a:xfrm flipV="1">
              <a:off x="7072313" y="1927226"/>
              <a:ext cx="57150" cy="127000"/>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967" name="Line 1331"/>
            <p:cNvSpPr>
              <a:spLocks noChangeShapeType="1"/>
            </p:cNvSpPr>
            <p:nvPr/>
          </p:nvSpPr>
          <p:spPr bwMode="auto">
            <a:xfrm flipV="1">
              <a:off x="7072313" y="1870076"/>
              <a:ext cx="41275" cy="112713"/>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968" name="Line 1332"/>
            <p:cNvSpPr>
              <a:spLocks noChangeShapeType="1"/>
            </p:cNvSpPr>
            <p:nvPr/>
          </p:nvSpPr>
          <p:spPr bwMode="auto">
            <a:xfrm flipV="1">
              <a:off x="7072313" y="1809751"/>
              <a:ext cx="26988" cy="101600"/>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969" name="Line 1333"/>
            <p:cNvSpPr>
              <a:spLocks noChangeShapeType="1"/>
            </p:cNvSpPr>
            <p:nvPr/>
          </p:nvSpPr>
          <p:spPr bwMode="auto">
            <a:xfrm flipV="1">
              <a:off x="7072313" y="1674813"/>
              <a:ext cx="1588" cy="511175"/>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970" name="Line 1334"/>
            <p:cNvSpPr>
              <a:spLocks noChangeShapeType="1"/>
            </p:cNvSpPr>
            <p:nvPr/>
          </p:nvSpPr>
          <p:spPr bwMode="auto">
            <a:xfrm flipV="1">
              <a:off x="7072313" y="1674813"/>
              <a:ext cx="1588" cy="511175"/>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971" name="Line 1335"/>
            <p:cNvSpPr>
              <a:spLocks noChangeShapeType="1"/>
            </p:cNvSpPr>
            <p:nvPr/>
          </p:nvSpPr>
          <p:spPr bwMode="auto">
            <a:xfrm flipH="1">
              <a:off x="6978650" y="1770063"/>
              <a:ext cx="93663" cy="36513"/>
            </a:xfrm>
            <a:prstGeom prst="line">
              <a:avLst/>
            </a:prstGeom>
            <a:noFill/>
            <a:ln w="11113"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972" name="Line 1336"/>
            <p:cNvSpPr>
              <a:spLocks noChangeShapeType="1"/>
            </p:cNvSpPr>
            <p:nvPr/>
          </p:nvSpPr>
          <p:spPr bwMode="auto">
            <a:xfrm flipH="1">
              <a:off x="6978650" y="1712913"/>
              <a:ext cx="93663" cy="38100"/>
            </a:xfrm>
            <a:prstGeom prst="line">
              <a:avLst/>
            </a:prstGeom>
            <a:noFill/>
            <a:ln w="11113"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973" name="Line 1337"/>
            <p:cNvSpPr>
              <a:spLocks noChangeShapeType="1"/>
            </p:cNvSpPr>
            <p:nvPr/>
          </p:nvSpPr>
          <p:spPr bwMode="auto">
            <a:xfrm flipH="1">
              <a:off x="7099300" y="1547813"/>
              <a:ext cx="82550" cy="131763"/>
            </a:xfrm>
            <a:prstGeom prst="line">
              <a:avLst/>
            </a:prstGeom>
            <a:noFill/>
            <a:ln w="11113"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974" name="Freeform 1338"/>
            <p:cNvSpPr>
              <a:spLocks/>
            </p:cNvSpPr>
            <p:nvPr/>
          </p:nvSpPr>
          <p:spPr bwMode="auto">
            <a:xfrm>
              <a:off x="7046913" y="1622426"/>
              <a:ext cx="52388" cy="52388"/>
            </a:xfrm>
            <a:custGeom>
              <a:avLst/>
              <a:gdLst/>
              <a:ahLst/>
              <a:cxnLst>
                <a:cxn ang="0">
                  <a:pos x="33" y="17"/>
                </a:cxn>
                <a:cxn ang="0">
                  <a:pos x="16" y="33"/>
                </a:cxn>
                <a:cxn ang="0">
                  <a:pos x="0" y="17"/>
                </a:cxn>
                <a:cxn ang="0">
                  <a:pos x="16" y="0"/>
                </a:cxn>
                <a:cxn ang="0">
                  <a:pos x="33" y="17"/>
                </a:cxn>
              </a:cxnLst>
              <a:rect l="0" t="0" r="r" b="b"/>
              <a:pathLst>
                <a:path w="33" h="33">
                  <a:moveTo>
                    <a:pt x="33" y="17"/>
                  </a:moveTo>
                  <a:lnTo>
                    <a:pt x="16" y="33"/>
                  </a:lnTo>
                  <a:lnTo>
                    <a:pt x="0" y="17"/>
                  </a:lnTo>
                  <a:lnTo>
                    <a:pt x="16" y="0"/>
                  </a:lnTo>
                  <a:lnTo>
                    <a:pt x="33" y="17"/>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975" name="Freeform 1339"/>
            <p:cNvSpPr>
              <a:spLocks/>
            </p:cNvSpPr>
            <p:nvPr/>
          </p:nvSpPr>
          <p:spPr bwMode="auto">
            <a:xfrm>
              <a:off x="7069138" y="1533526"/>
              <a:ext cx="112713" cy="115888"/>
            </a:xfrm>
            <a:custGeom>
              <a:avLst/>
              <a:gdLst/>
              <a:ahLst/>
              <a:cxnLst>
                <a:cxn ang="0">
                  <a:pos x="19" y="73"/>
                </a:cxn>
                <a:cxn ang="0">
                  <a:pos x="71" y="9"/>
                </a:cxn>
                <a:cxn ang="0">
                  <a:pos x="61" y="0"/>
                </a:cxn>
                <a:cxn ang="0">
                  <a:pos x="0" y="56"/>
                </a:cxn>
              </a:cxnLst>
              <a:rect l="0" t="0" r="r" b="b"/>
              <a:pathLst>
                <a:path w="71" h="73">
                  <a:moveTo>
                    <a:pt x="19" y="73"/>
                  </a:moveTo>
                  <a:lnTo>
                    <a:pt x="71" y="9"/>
                  </a:lnTo>
                  <a:lnTo>
                    <a:pt x="61" y="0"/>
                  </a:lnTo>
                  <a:lnTo>
                    <a:pt x="0" y="56"/>
                  </a:lnTo>
                </a:path>
              </a:pathLst>
            </a:custGeom>
            <a:noFill/>
            <a:ln w="11113"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976" name="Freeform 1340"/>
            <p:cNvSpPr>
              <a:spLocks/>
            </p:cNvSpPr>
            <p:nvPr/>
          </p:nvSpPr>
          <p:spPr bwMode="auto">
            <a:xfrm>
              <a:off x="6964363" y="1646238"/>
              <a:ext cx="107950" cy="534988"/>
            </a:xfrm>
            <a:custGeom>
              <a:avLst/>
              <a:gdLst/>
              <a:ahLst/>
              <a:cxnLst>
                <a:cxn ang="0">
                  <a:pos x="68" y="337"/>
                </a:cxn>
                <a:cxn ang="0">
                  <a:pos x="68" y="120"/>
                </a:cxn>
                <a:cxn ang="0">
                  <a:pos x="68" y="18"/>
                </a:cxn>
                <a:cxn ang="0">
                  <a:pos x="9" y="66"/>
                </a:cxn>
                <a:cxn ang="0">
                  <a:pos x="0" y="56"/>
                </a:cxn>
                <a:cxn ang="0">
                  <a:pos x="49" y="0"/>
                </a:cxn>
                <a:cxn ang="0">
                  <a:pos x="68" y="18"/>
                </a:cxn>
              </a:cxnLst>
              <a:rect l="0" t="0" r="r" b="b"/>
              <a:pathLst>
                <a:path w="68" h="337">
                  <a:moveTo>
                    <a:pt x="68" y="337"/>
                  </a:moveTo>
                  <a:lnTo>
                    <a:pt x="68" y="120"/>
                  </a:lnTo>
                  <a:lnTo>
                    <a:pt x="68" y="18"/>
                  </a:lnTo>
                  <a:lnTo>
                    <a:pt x="9" y="66"/>
                  </a:lnTo>
                  <a:lnTo>
                    <a:pt x="0" y="56"/>
                  </a:lnTo>
                  <a:lnTo>
                    <a:pt x="49" y="0"/>
                  </a:lnTo>
                  <a:lnTo>
                    <a:pt x="68" y="18"/>
                  </a:lnTo>
                </a:path>
              </a:pathLst>
            </a:custGeom>
            <a:noFill/>
            <a:ln w="11113"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977" name="Freeform 1341"/>
            <p:cNvSpPr>
              <a:spLocks/>
            </p:cNvSpPr>
            <p:nvPr/>
          </p:nvSpPr>
          <p:spPr bwMode="auto">
            <a:xfrm>
              <a:off x="6964363" y="1704976"/>
              <a:ext cx="107950" cy="101600"/>
            </a:xfrm>
            <a:custGeom>
              <a:avLst/>
              <a:gdLst/>
              <a:ahLst/>
              <a:cxnLst>
                <a:cxn ang="0">
                  <a:pos x="52" y="0"/>
                </a:cxn>
                <a:cxn ang="0">
                  <a:pos x="0" y="55"/>
                </a:cxn>
                <a:cxn ang="0">
                  <a:pos x="9" y="64"/>
                </a:cxn>
                <a:cxn ang="0">
                  <a:pos x="68" y="15"/>
                </a:cxn>
              </a:cxnLst>
              <a:rect l="0" t="0" r="r" b="b"/>
              <a:pathLst>
                <a:path w="68" h="64">
                  <a:moveTo>
                    <a:pt x="52" y="0"/>
                  </a:moveTo>
                  <a:lnTo>
                    <a:pt x="0" y="55"/>
                  </a:lnTo>
                  <a:lnTo>
                    <a:pt x="9" y="64"/>
                  </a:lnTo>
                  <a:lnTo>
                    <a:pt x="68" y="15"/>
                  </a:lnTo>
                </a:path>
              </a:pathLst>
            </a:custGeom>
            <a:noFill/>
            <a:ln w="11113"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grpSp>
      <p:sp>
        <p:nvSpPr>
          <p:cNvPr id="978" name="Rectangle 1372"/>
          <p:cNvSpPr>
            <a:spLocks noChangeArrowheads="1"/>
          </p:cNvSpPr>
          <p:nvPr/>
        </p:nvSpPr>
        <p:spPr bwMode="auto">
          <a:xfrm>
            <a:off x="2567437" y="2397581"/>
            <a:ext cx="807913"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nl-NL" sz="1200" dirty="0" smtClean="0">
                <a:solidFill>
                  <a:srgbClr val="58595B"/>
                </a:solidFill>
                <a:cs typeface="Arial" pitchFamily="34" charset="0"/>
              </a:rPr>
              <a:t>LNG Carrier</a:t>
            </a:r>
            <a:endParaRPr lang="nl-NL" dirty="0" smtClean="0">
              <a:solidFill>
                <a:srgbClr val="58595B"/>
              </a:solidFill>
              <a:cs typeface="Arial" pitchFamily="34" charset="0"/>
            </a:endParaRPr>
          </a:p>
        </p:txBody>
      </p:sp>
      <p:sp>
        <p:nvSpPr>
          <p:cNvPr id="979" name="Rectangle 1373"/>
          <p:cNvSpPr>
            <a:spLocks noChangeArrowheads="1"/>
          </p:cNvSpPr>
          <p:nvPr/>
        </p:nvSpPr>
        <p:spPr bwMode="auto">
          <a:xfrm>
            <a:off x="4635949" y="2302331"/>
            <a:ext cx="892745" cy="3693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nl-NL" sz="1200" dirty="0" smtClean="0">
                <a:solidFill>
                  <a:srgbClr val="58595B"/>
                </a:solidFill>
                <a:cs typeface="Arial" pitchFamily="34" charset="0"/>
              </a:rPr>
              <a:t>Regas/import</a:t>
            </a:r>
          </a:p>
          <a:p>
            <a:pPr fontAlgn="base">
              <a:spcBef>
                <a:spcPct val="0"/>
              </a:spcBef>
              <a:spcAft>
                <a:spcPct val="0"/>
              </a:spcAft>
            </a:pPr>
            <a:r>
              <a:rPr lang="nl-NL" sz="1200" dirty="0" smtClean="0">
                <a:solidFill>
                  <a:srgbClr val="58595B"/>
                </a:solidFill>
                <a:cs typeface="Arial" pitchFamily="34" charset="0"/>
              </a:rPr>
              <a:t>Terminal</a:t>
            </a:r>
            <a:endParaRPr lang="nl-NL" dirty="0" smtClean="0">
              <a:solidFill>
                <a:srgbClr val="58595B"/>
              </a:solidFill>
              <a:cs typeface="Arial" pitchFamily="34" charset="0"/>
            </a:endParaRPr>
          </a:p>
        </p:txBody>
      </p:sp>
      <p:sp>
        <p:nvSpPr>
          <p:cNvPr id="980" name="Rectangle 1391"/>
          <p:cNvSpPr>
            <a:spLocks noChangeArrowheads="1"/>
          </p:cNvSpPr>
          <p:nvPr/>
        </p:nvSpPr>
        <p:spPr bwMode="auto">
          <a:xfrm>
            <a:off x="7074349" y="3350081"/>
            <a:ext cx="774251" cy="3693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nl-NL" sz="1200" dirty="0" smtClean="0">
                <a:solidFill>
                  <a:srgbClr val="58595B"/>
                </a:solidFill>
                <a:cs typeface="Arial" pitchFamily="34" charset="0"/>
              </a:rPr>
              <a:t>End users/ </a:t>
            </a:r>
          </a:p>
          <a:p>
            <a:pPr fontAlgn="base">
              <a:spcBef>
                <a:spcPct val="0"/>
              </a:spcBef>
              <a:spcAft>
                <a:spcPct val="0"/>
              </a:spcAft>
            </a:pPr>
            <a:r>
              <a:rPr lang="nl-NL" sz="1200" dirty="0" smtClean="0">
                <a:solidFill>
                  <a:srgbClr val="58595B"/>
                </a:solidFill>
                <a:cs typeface="Arial" pitchFamily="34" charset="0"/>
              </a:rPr>
              <a:t>Power plant</a:t>
            </a:r>
            <a:endParaRPr lang="nl-NL" dirty="0" smtClean="0">
              <a:solidFill>
                <a:srgbClr val="58595B"/>
              </a:solidFill>
              <a:cs typeface="Arial" pitchFamily="34" charset="0"/>
            </a:endParaRPr>
          </a:p>
        </p:txBody>
      </p:sp>
      <p:grpSp>
        <p:nvGrpSpPr>
          <p:cNvPr id="5" name="Group 1630"/>
          <p:cNvGrpSpPr/>
          <p:nvPr/>
        </p:nvGrpSpPr>
        <p:grpSpPr>
          <a:xfrm>
            <a:off x="4591499" y="2803504"/>
            <a:ext cx="197326" cy="197326"/>
            <a:chOff x="2788602" y="1991201"/>
            <a:chExt cx="218599" cy="218599"/>
          </a:xfrm>
        </p:grpSpPr>
        <p:sp>
          <p:nvSpPr>
            <p:cNvPr id="1629" name="Oval 1628"/>
            <p:cNvSpPr/>
            <p:nvPr/>
          </p:nvSpPr>
          <p:spPr>
            <a:xfrm>
              <a:off x="2788602" y="1991201"/>
              <a:ext cx="218599" cy="218599"/>
            </a:xfrm>
            <a:prstGeom prst="ellipse">
              <a:avLst/>
            </a:prstGeom>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solidFill>
                  <a:srgbClr val="595959"/>
                </a:solidFill>
              </a:endParaRPr>
            </a:p>
          </p:txBody>
        </p:sp>
        <p:sp>
          <p:nvSpPr>
            <p:cNvPr id="1630" name="Isosceles Triangle 1629"/>
            <p:cNvSpPr/>
            <p:nvPr/>
          </p:nvSpPr>
          <p:spPr>
            <a:xfrm rot="5400000">
              <a:off x="2838611" y="2031519"/>
              <a:ext cx="163353" cy="14082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grpSp>
      <p:grpSp>
        <p:nvGrpSpPr>
          <p:cNvPr id="6" name="Group 1483"/>
          <p:cNvGrpSpPr/>
          <p:nvPr/>
        </p:nvGrpSpPr>
        <p:grpSpPr>
          <a:xfrm>
            <a:off x="993875" y="3799405"/>
            <a:ext cx="1526358" cy="1258825"/>
            <a:chOff x="1060101" y="3236975"/>
            <a:chExt cx="2014104" cy="1661081"/>
          </a:xfrm>
        </p:grpSpPr>
        <p:sp>
          <p:nvSpPr>
            <p:cNvPr id="781" name="Freeform 242"/>
            <p:cNvSpPr>
              <a:spLocks/>
            </p:cNvSpPr>
            <p:nvPr/>
          </p:nvSpPr>
          <p:spPr bwMode="auto">
            <a:xfrm>
              <a:off x="1320261" y="4359959"/>
              <a:ext cx="42750" cy="104664"/>
            </a:xfrm>
            <a:custGeom>
              <a:avLst/>
              <a:gdLst/>
              <a:ahLst/>
              <a:cxnLst>
                <a:cxn ang="0">
                  <a:pos x="35" y="52"/>
                </a:cxn>
                <a:cxn ang="0">
                  <a:pos x="35" y="0"/>
                </a:cxn>
                <a:cxn ang="0">
                  <a:pos x="0" y="33"/>
                </a:cxn>
                <a:cxn ang="0">
                  <a:pos x="0" y="85"/>
                </a:cxn>
              </a:cxnLst>
              <a:rect l="0" t="0" r="r" b="b"/>
              <a:pathLst>
                <a:path w="35" h="85">
                  <a:moveTo>
                    <a:pt x="35" y="52"/>
                  </a:moveTo>
                  <a:lnTo>
                    <a:pt x="35" y="0"/>
                  </a:lnTo>
                  <a:lnTo>
                    <a:pt x="0" y="33"/>
                  </a:lnTo>
                  <a:lnTo>
                    <a:pt x="0" y="85"/>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782" name="Freeform 243"/>
            <p:cNvSpPr>
              <a:spLocks/>
            </p:cNvSpPr>
            <p:nvPr/>
          </p:nvSpPr>
          <p:spPr bwMode="auto">
            <a:xfrm>
              <a:off x="1256748" y="4292236"/>
              <a:ext cx="106263" cy="108358"/>
            </a:xfrm>
            <a:custGeom>
              <a:avLst/>
              <a:gdLst/>
              <a:ahLst/>
              <a:cxnLst>
                <a:cxn ang="0">
                  <a:pos x="35" y="0"/>
                </a:cxn>
                <a:cxn ang="0">
                  <a:pos x="0" y="36"/>
                </a:cxn>
                <a:cxn ang="0">
                  <a:pos x="52" y="88"/>
                </a:cxn>
                <a:cxn ang="0">
                  <a:pos x="87" y="55"/>
                </a:cxn>
                <a:cxn ang="0">
                  <a:pos x="35" y="0"/>
                </a:cxn>
              </a:cxnLst>
              <a:rect l="0" t="0" r="r" b="b"/>
              <a:pathLst>
                <a:path w="87" h="88">
                  <a:moveTo>
                    <a:pt x="35" y="0"/>
                  </a:moveTo>
                  <a:lnTo>
                    <a:pt x="0" y="36"/>
                  </a:lnTo>
                  <a:lnTo>
                    <a:pt x="52" y="88"/>
                  </a:lnTo>
                  <a:lnTo>
                    <a:pt x="87" y="55"/>
                  </a:lnTo>
                  <a:lnTo>
                    <a:pt x="35"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783" name="Freeform 244"/>
            <p:cNvSpPr>
              <a:spLocks/>
            </p:cNvSpPr>
            <p:nvPr/>
          </p:nvSpPr>
          <p:spPr bwMode="auto">
            <a:xfrm>
              <a:off x="1386217" y="4423989"/>
              <a:ext cx="40307" cy="107127"/>
            </a:xfrm>
            <a:custGeom>
              <a:avLst/>
              <a:gdLst/>
              <a:ahLst/>
              <a:cxnLst>
                <a:cxn ang="0">
                  <a:pos x="33" y="52"/>
                </a:cxn>
                <a:cxn ang="0">
                  <a:pos x="33" y="0"/>
                </a:cxn>
                <a:cxn ang="0">
                  <a:pos x="0" y="35"/>
                </a:cxn>
                <a:cxn ang="0">
                  <a:pos x="0" y="87"/>
                </a:cxn>
              </a:cxnLst>
              <a:rect l="0" t="0" r="r" b="b"/>
              <a:pathLst>
                <a:path w="33" h="87">
                  <a:moveTo>
                    <a:pt x="33" y="52"/>
                  </a:moveTo>
                  <a:lnTo>
                    <a:pt x="33" y="0"/>
                  </a:lnTo>
                  <a:lnTo>
                    <a:pt x="0" y="35"/>
                  </a:lnTo>
                  <a:lnTo>
                    <a:pt x="0" y="87"/>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784" name="Freeform 245"/>
            <p:cNvSpPr>
              <a:spLocks/>
            </p:cNvSpPr>
            <p:nvPr/>
          </p:nvSpPr>
          <p:spPr bwMode="auto">
            <a:xfrm>
              <a:off x="1320261" y="4359959"/>
              <a:ext cx="106263" cy="107127"/>
            </a:xfrm>
            <a:custGeom>
              <a:avLst/>
              <a:gdLst/>
              <a:ahLst/>
              <a:cxnLst>
                <a:cxn ang="0">
                  <a:pos x="35" y="0"/>
                </a:cxn>
                <a:cxn ang="0">
                  <a:pos x="0" y="33"/>
                </a:cxn>
                <a:cxn ang="0">
                  <a:pos x="54" y="87"/>
                </a:cxn>
                <a:cxn ang="0">
                  <a:pos x="87" y="52"/>
                </a:cxn>
                <a:cxn ang="0">
                  <a:pos x="35" y="0"/>
                </a:cxn>
              </a:cxnLst>
              <a:rect l="0" t="0" r="r" b="b"/>
              <a:pathLst>
                <a:path w="87" h="87">
                  <a:moveTo>
                    <a:pt x="35" y="0"/>
                  </a:moveTo>
                  <a:lnTo>
                    <a:pt x="0" y="33"/>
                  </a:lnTo>
                  <a:lnTo>
                    <a:pt x="54" y="87"/>
                  </a:lnTo>
                  <a:lnTo>
                    <a:pt x="87" y="52"/>
                  </a:lnTo>
                  <a:lnTo>
                    <a:pt x="35"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785" name="Freeform 246"/>
            <p:cNvSpPr>
              <a:spLocks/>
            </p:cNvSpPr>
            <p:nvPr/>
          </p:nvSpPr>
          <p:spPr bwMode="auto">
            <a:xfrm>
              <a:off x="1449730" y="4488019"/>
              <a:ext cx="42750" cy="107127"/>
            </a:xfrm>
            <a:custGeom>
              <a:avLst/>
              <a:gdLst/>
              <a:ahLst/>
              <a:cxnLst>
                <a:cxn ang="0">
                  <a:pos x="35" y="52"/>
                </a:cxn>
                <a:cxn ang="0">
                  <a:pos x="35" y="0"/>
                </a:cxn>
                <a:cxn ang="0">
                  <a:pos x="0" y="35"/>
                </a:cxn>
                <a:cxn ang="0">
                  <a:pos x="0" y="87"/>
                </a:cxn>
              </a:cxnLst>
              <a:rect l="0" t="0" r="r" b="b"/>
              <a:pathLst>
                <a:path w="35" h="87">
                  <a:moveTo>
                    <a:pt x="35" y="52"/>
                  </a:moveTo>
                  <a:lnTo>
                    <a:pt x="35" y="0"/>
                  </a:lnTo>
                  <a:lnTo>
                    <a:pt x="0" y="35"/>
                  </a:lnTo>
                  <a:lnTo>
                    <a:pt x="0" y="87"/>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786" name="Freeform 247"/>
            <p:cNvSpPr>
              <a:spLocks/>
            </p:cNvSpPr>
            <p:nvPr/>
          </p:nvSpPr>
          <p:spPr bwMode="auto">
            <a:xfrm>
              <a:off x="1386217" y="4423989"/>
              <a:ext cx="106263" cy="107127"/>
            </a:xfrm>
            <a:custGeom>
              <a:avLst/>
              <a:gdLst/>
              <a:ahLst/>
              <a:cxnLst>
                <a:cxn ang="0">
                  <a:pos x="33" y="0"/>
                </a:cxn>
                <a:cxn ang="0">
                  <a:pos x="0" y="35"/>
                </a:cxn>
                <a:cxn ang="0">
                  <a:pos x="52" y="87"/>
                </a:cxn>
                <a:cxn ang="0">
                  <a:pos x="87" y="52"/>
                </a:cxn>
                <a:cxn ang="0">
                  <a:pos x="33" y="0"/>
                </a:cxn>
              </a:cxnLst>
              <a:rect l="0" t="0" r="r" b="b"/>
              <a:pathLst>
                <a:path w="87" h="87">
                  <a:moveTo>
                    <a:pt x="33" y="0"/>
                  </a:moveTo>
                  <a:lnTo>
                    <a:pt x="0" y="35"/>
                  </a:lnTo>
                  <a:lnTo>
                    <a:pt x="52" y="87"/>
                  </a:lnTo>
                  <a:lnTo>
                    <a:pt x="87" y="52"/>
                  </a:lnTo>
                  <a:lnTo>
                    <a:pt x="33"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787" name="Freeform 248"/>
            <p:cNvSpPr>
              <a:spLocks/>
            </p:cNvSpPr>
            <p:nvPr/>
          </p:nvSpPr>
          <p:spPr bwMode="auto">
            <a:xfrm>
              <a:off x="1513244" y="4552048"/>
              <a:ext cx="42750" cy="107127"/>
            </a:xfrm>
            <a:custGeom>
              <a:avLst/>
              <a:gdLst/>
              <a:ahLst/>
              <a:cxnLst>
                <a:cxn ang="0">
                  <a:pos x="35" y="52"/>
                </a:cxn>
                <a:cxn ang="0">
                  <a:pos x="35" y="0"/>
                </a:cxn>
                <a:cxn ang="0">
                  <a:pos x="0" y="35"/>
                </a:cxn>
                <a:cxn ang="0">
                  <a:pos x="0" y="87"/>
                </a:cxn>
              </a:cxnLst>
              <a:rect l="0" t="0" r="r" b="b"/>
              <a:pathLst>
                <a:path w="35" h="87">
                  <a:moveTo>
                    <a:pt x="35" y="52"/>
                  </a:moveTo>
                  <a:lnTo>
                    <a:pt x="35" y="0"/>
                  </a:lnTo>
                  <a:lnTo>
                    <a:pt x="0" y="35"/>
                  </a:lnTo>
                  <a:lnTo>
                    <a:pt x="0" y="87"/>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788" name="Freeform 249"/>
            <p:cNvSpPr>
              <a:spLocks/>
            </p:cNvSpPr>
            <p:nvPr/>
          </p:nvSpPr>
          <p:spPr bwMode="auto">
            <a:xfrm>
              <a:off x="1449730" y="4488019"/>
              <a:ext cx="106263" cy="107127"/>
            </a:xfrm>
            <a:custGeom>
              <a:avLst/>
              <a:gdLst/>
              <a:ahLst/>
              <a:cxnLst>
                <a:cxn ang="0">
                  <a:pos x="35" y="0"/>
                </a:cxn>
                <a:cxn ang="0">
                  <a:pos x="0" y="35"/>
                </a:cxn>
                <a:cxn ang="0">
                  <a:pos x="52" y="87"/>
                </a:cxn>
                <a:cxn ang="0">
                  <a:pos x="87" y="52"/>
                </a:cxn>
                <a:cxn ang="0">
                  <a:pos x="35" y="0"/>
                </a:cxn>
              </a:cxnLst>
              <a:rect l="0" t="0" r="r" b="b"/>
              <a:pathLst>
                <a:path w="87" h="87">
                  <a:moveTo>
                    <a:pt x="35" y="0"/>
                  </a:moveTo>
                  <a:lnTo>
                    <a:pt x="0" y="35"/>
                  </a:lnTo>
                  <a:lnTo>
                    <a:pt x="52" y="87"/>
                  </a:lnTo>
                  <a:lnTo>
                    <a:pt x="87" y="52"/>
                  </a:lnTo>
                  <a:lnTo>
                    <a:pt x="35"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789" name="Freeform 250"/>
            <p:cNvSpPr>
              <a:spLocks/>
            </p:cNvSpPr>
            <p:nvPr/>
          </p:nvSpPr>
          <p:spPr bwMode="auto">
            <a:xfrm>
              <a:off x="1513244" y="4552048"/>
              <a:ext cx="106263" cy="107127"/>
            </a:xfrm>
            <a:custGeom>
              <a:avLst/>
              <a:gdLst/>
              <a:ahLst/>
              <a:cxnLst>
                <a:cxn ang="0">
                  <a:pos x="35" y="0"/>
                </a:cxn>
                <a:cxn ang="0">
                  <a:pos x="0" y="35"/>
                </a:cxn>
                <a:cxn ang="0">
                  <a:pos x="52" y="87"/>
                </a:cxn>
                <a:cxn ang="0">
                  <a:pos x="87" y="54"/>
                </a:cxn>
                <a:cxn ang="0">
                  <a:pos x="35" y="0"/>
                </a:cxn>
              </a:cxnLst>
              <a:rect l="0" t="0" r="r" b="b"/>
              <a:pathLst>
                <a:path w="87" h="87">
                  <a:moveTo>
                    <a:pt x="35" y="0"/>
                  </a:moveTo>
                  <a:lnTo>
                    <a:pt x="0" y="35"/>
                  </a:lnTo>
                  <a:lnTo>
                    <a:pt x="52" y="87"/>
                  </a:lnTo>
                  <a:lnTo>
                    <a:pt x="87" y="54"/>
                  </a:lnTo>
                  <a:lnTo>
                    <a:pt x="35"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790" name="Freeform 251"/>
            <p:cNvSpPr>
              <a:spLocks/>
            </p:cNvSpPr>
            <p:nvPr/>
          </p:nvSpPr>
          <p:spPr bwMode="auto">
            <a:xfrm>
              <a:off x="1256748" y="4251601"/>
              <a:ext cx="42750" cy="104664"/>
            </a:xfrm>
            <a:custGeom>
              <a:avLst/>
              <a:gdLst/>
              <a:ahLst/>
              <a:cxnLst>
                <a:cxn ang="0">
                  <a:pos x="0" y="52"/>
                </a:cxn>
                <a:cxn ang="0">
                  <a:pos x="0" y="0"/>
                </a:cxn>
                <a:cxn ang="0">
                  <a:pos x="35" y="33"/>
                </a:cxn>
                <a:cxn ang="0">
                  <a:pos x="35" y="85"/>
                </a:cxn>
              </a:cxnLst>
              <a:rect l="0" t="0" r="r" b="b"/>
              <a:pathLst>
                <a:path w="35" h="85">
                  <a:moveTo>
                    <a:pt x="0" y="52"/>
                  </a:moveTo>
                  <a:lnTo>
                    <a:pt x="0" y="0"/>
                  </a:lnTo>
                  <a:lnTo>
                    <a:pt x="35" y="33"/>
                  </a:lnTo>
                  <a:lnTo>
                    <a:pt x="35" y="85"/>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791" name="Freeform 252"/>
            <p:cNvSpPr>
              <a:spLocks/>
            </p:cNvSpPr>
            <p:nvPr/>
          </p:nvSpPr>
          <p:spPr bwMode="auto">
            <a:xfrm>
              <a:off x="1212777" y="4292236"/>
              <a:ext cx="43971" cy="108358"/>
            </a:xfrm>
            <a:custGeom>
              <a:avLst/>
              <a:gdLst/>
              <a:ahLst/>
              <a:cxnLst>
                <a:cxn ang="0">
                  <a:pos x="0" y="52"/>
                </a:cxn>
                <a:cxn ang="0">
                  <a:pos x="0" y="0"/>
                </a:cxn>
                <a:cxn ang="0">
                  <a:pos x="36" y="36"/>
                </a:cxn>
                <a:cxn ang="0">
                  <a:pos x="36" y="88"/>
                </a:cxn>
              </a:cxnLst>
              <a:rect l="0" t="0" r="r" b="b"/>
              <a:pathLst>
                <a:path w="36" h="88">
                  <a:moveTo>
                    <a:pt x="0" y="52"/>
                  </a:moveTo>
                  <a:lnTo>
                    <a:pt x="0" y="0"/>
                  </a:lnTo>
                  <a:lnTo>
                    <a:pt x="36" y="36"/>
                  </a:lnTo>
                  <a:lnTo>
                    <a:pt x="36" y="88"/>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792" name="Freeform 253"/>
            <p:cNvSpPr>
              <a:spLocks/>
            </p:cNvSpPr>
            <p:nvPr/>
          </p:nvSpPr>
          <p:spPr bwMode="auto">
            <a:xfrm>
              <a:off x="1212777" y="4251601"/>
              <a:ext cx="86720" cy="84963"/>
            </a:xfrm>
            <a:custGeom>
              <a:avLst/>
              <a:gdLst/>
              <a:ahLst/>
              <a:cxnLst>
                <a:cxn ang="0">
                  <a:pos x="36" y="0"/>
                </a:cxn>
                <a:cxn ang="0">
                  <a:pos x="71" y="33"/>
                </a:cxn>
                <a:cxn ang="0">
                  <a:pos x="36" y="69"/>
                </a:cxn>
                <a:cxn ang="0">
                  <a:pos x="0" y="33"/>
                </a:cxn>
                <a:cxn ang="0">
                  <a:pos x="36" y="0"/>
                </a:cxn>
              </a:cxnLst>
              <a:rect l="0" t="0" r="r" b="b"/>
              <a:pathLst>
                <a:path w="71" h="69">
                  <a:moveTo>
                    <a:pt x="36" y="0"/>
                  </a:moveTo>
                  <a:lnTo>
                    <a:pt x="71" y="33"/>
                  </a:lnTo>
                  <a:lnTo>
                    <a:pt x="36" y="69"/>
                  </a:lnTo>
                  <a:lnTo>
                    <a:pt x="0" y="33"/>
                  </a:lnTo>
                  <a:lnTo>
                    <a:pt x="36"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981" name="Freeform 254"/>
            <p:cNvSpPr>
              <a:spLocks/>
            </p:cNvSpPr>
            <p:nvPr/>
          </p:nvSpPr>
          <p:spPr bwMode="auto">
            <a:xfrm>
              <a:off x="1149264" y="4359959"/>
              <a:ext cx="43971" cy="107127"/>
            </a:xfrm>
            <a:custGeom>
              <a:avLst/>
              <a:gdLst/>
              <a:ahLst/>
              <a:cxnLst>
                <a:cxn ang="0">
                  <a:pos x="0" y="52"/>
                </a:cxn>
                <a:cxn ang="0">
                  <a:pos x="0" y="0"/>
                </a:cxn>
                <a:cxn ang="0">
                  <a:pos x="36" y="33"/>
                </a:cxn>
                <a:cxn ang="0">
                  <a:pos x="36" y="87"/>
                </a:cxn>
              </a:cxnLst>
              <a:rect l="0" t="0" r="r" b="b"/>
              <a:pathLst>
                <a:path w="36" h="87">
                  <a:moveTo>
                    <a:pt x="0" y="52"/>
                  </a:moveTo>
                  <a:lnTo>
                    <a:pt x="0" y="0"/>
                  </a:lnTo>
                  <a:lnTo>
                    <a:pt x="36" y="33"/>
                  </a:lnTo>
                  <a:lnTo>
                    <a:pt x="36" y="87"/>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982" name="Freeform 255"/>
            <p:cNvSpPr>
              <a:spLocks/>
            </p:cNvSpPr>
            <p:nvPr/>
          </p:nvSpPr>
          <p:spPr bwMode="auto">
            <a:xfrm>
              <a:off x="1149264" y="4292236"/>
              <a:ext cx="107484" cy="108358"/>
            </a:xfrm>
            <a:custGeom>
              <a:avLst/>
              <a:gdLst/>
              <a:ahLst/>
              <a:cxnLst>
                <a:cxn ang="0">
                  <a:pos x="52" y="0"/>
                </a:cxn>
                <a:cxn ang="0">
                  <a:pos x="88" y="36"/>
                </a:cxn>
                <a:cxn ang="0">
                  <a:pos x="36" y="88"/>
                </a:cxn>
                <a:cxn ang="0">
                  <a:pos x="0" y="55"/>
                </a:cxn>
                <a:cxn ang="0">
                  <a:pos x="52" y="0"/>
                </a:cxn>
              </a:cxnLst>
              <a:rect l="0" t="0" r="r" b="b"/>
              <a:pathLst>
                <a:path w="88" h="88">
                  <a:moveTo>
                    <a:pt x="52" y="0"/>
                  </a:moveTo>
                  <a:lnTo>
                    <a:pt x="88" y="36"/>
                  </a:lnTo>
                  <a:lnTo>
                    <a:pt x="36" y="88"/>
                  </a:lnTo>
                  <a:lnTo>
                    <a:pt x="0" y="55"/>
                  </a:lnTo>
                  <a:lnTo>
                    <a:pt x="52"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983" name="Freeform 256"/>
            <p:cNvSpPr>
              <a:spLocks/>
            </p:cNvSpPr>
            <p:nvPr/>
          </p:nvSpPr>
          <p:spPr bwMode="auto">
            <a:xfrm>
              <a:off x="1060101" y="4467086"/>
              <a:ext cx="57407" cy="57873"/>
            </a:xfrm>
            <a:custGeom>
              <a:avLst/>
              <a:gdLst/>
              <a:ahLst/>
              <a:cxnLst>
                <a:cxn ang="0">
                  <a:pos x="47" y="24"/>
                </a:cxn>
                <a:cxn ang="0">
                  <a:pos x="24" y="47"/>
                </a:cxn>
                <a:cxn ang="0">
                  <a:pos x="0" y="24"/>
                </a:cxn>
                <a:cxn ang="0">
                  <a:pos x="24" y="0"/>
                </a:cxn>
                <a:cxn ang="0">
                  <a:pos x="47" y="24"/>
                </a:cxn>
              </a:cxnLst>
              <a:rect l="0" t="0" r="r" b="b"/>
              <a:pathLst>
                <a:path w="47" h="47">
                  <a:moveTo>
                    <a:pt x="47" y="24"/>
                  </a:moveTo>
                  <a:lnTo>
                    <a:pt x="24" y="47"/>
                  </a:lnTo>
                  <a:lnTo>
                    <a:pt x="0" y="24"/>
                  </a:lnTo>
                  <a:lnTo>
                    <a:pt x="24" y="0"/>
                  </a:lnTo>
                  <a:lnTo>
                    <a:pt x="47" y="24"/>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984" name="Freeform 257"/>
            <p:cNvSpPr>
              <a:spLocks/>
            </p:cNvSpPr>
            <p:nvPr/>
          </p:nvSpPr>
          <p:spPr bwMode="auto">
            <a:xfrm>
              <a:off x="1089415" y="4496638"/>
              <a:ext cx="28093" cy="49254"/>
            </a:xfrm>
            <a:custGeom>
              <a:avLst/>
              <a:gdLst/>
              <a:ahLst/>
              <a:cxnLst>
                <a:cxn ang="0">
                  <a:pos x="23" y="16"/>
                </a:cxn>
                <a:cxn ang="0">
                  <a:pos x="0" y="40"/>
                </a:cxn>
                <a:cxn ang="0">
                  <a:pos x="0" y="23"/>
                </a:cxn>
                <a:cxn ang="0">
                  <a:pos x="23" y="0"/>
                </a:cxn>
                <a:cxn ang="0">
                  <a:pos x="23" y="16"/>
                </a:cxn>
              </a:cxnLst>
              <a:rect l="0" t="0" r="r" b="b"/>
              <a:pathLst>
                <a:path w="23" h="40">
                  <a:moveTo>
                    <a:pt x="23" y="16"/>
                  </a:moveTo>
                  <a:lnTo>
                    <a:pt x="0" y="40"/>
                  </a:lnTo>
                  <a:lnTo>
                    <a:pt x="0" y="23"/>
                  </a:lnTo>
                  <a:lnTo>
                    <a:pt x="23" y="0"/>
                  </a:lnTo>
                  <a:lnTo>
                    <a:pt x="23" y="16"/>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985" name="Freeform 258"/>
            <p:cNvSpPr>
              <a:spLocks/>
            </p:cNvSpPr>
            <p:nvPr/>
          </p:nvSpPr>
          <p:spPr bwMode="auto">
            <a:xfrm>
              <a:off x="1060101" y="4496638"/>
              <a:ext cx="29314" cy="49254"/>
            </a:xfrm>
            <a:custGeom>
              <a:avLst/>
              <a:gdLst/>
              <a:ahLst/>
              <a:cxnLst>
                <a:cxn ang="0">
                  <a:pos x="24" y="40"/>
                </a:cxn>
                <a:cxn ang="0">
                  <a:pos x="0" y="16"/>
                </a:cxn>
                <a:cxn ang="0">
                  <a:pos x="0" y="0"/>
                </a:cxn>
                <a:cxn ang="0">
                  <a:pos x="24" y="23"/>
                </a:cxn>
                <a:cxn ang="0">
                  <a:pos x="24" y="40"/>
                </a:cxn>
              </a:cxnLst>
              <a:rect l="0" t="0" r="r" b="b"/>
              <a:pathLst>
                <a:path w="24" h="40">
                  <a:moveTo>
                    <a:pt x="24" y="40"/>
                  </a:moveTo>
                  <a:lnTo>
                    <a:pt x="0" y="16"/>
                  </a:lnTo>
                  <a:lnTo>
                    <a:pt x="0" y="0"/>
                  </a:lnTo>
                  <a:lnTo>
                    <a:pt x="24" y="23"/>
                  </a:lnTo>
                  <a:lnTo>
                    <a:pt x="24" y="40"/>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986" name="Freeform 259"/>
            <p:cNvSpPr>
              <a:spLocks/>
            </p:cNvSpPr>
            <p:nvPr/>
          </p:nvSpPr>
          <p:spPr bwMode="auto">
            <a:xfrm>
              <a:off x="1077201" y="4479400"/>
              <a:ext cx="23207" cy="28321"/>
            </a:xfrm>
            <a:custGeom>
              <a:avLst/>
              <a:gdLst/>
              <a:ahLst/>
              <a:cxnLst>
                <a:cxn ang="0">
                  <a:pos x="0" y="4"/>
                </a:cxn>
                <a:cxn ang="0">
                  <a:pos x="4" y="0"/>
                </a:cxn>
                <a:cxn ang="0">
                  <a:pos x="8" y="4"/>
                </a:cxn>
                <a:cxn ang="0">
                  <a:pos x="8" y="6"/>
                </a:cxn>
                <a:cxn ang="0">
                  <a:pos x="4" y="10"/>
                </a:cxn>
                <a:cxn ang="0">
                  <a:pos x="0" y="6"/>
                </a:cxn>
                <a:cxn ang="0">
                  <a:pos x="0" y="4"/>
                </a:cxn>
              </a:cxnLst>
              <a:rect l="0" t="0" r="r" b="b"/>
              <a:pathLst>
                <a:path w="8" h="10">
                  <a:moveTo>
                    <a:pt x="0" y="4"/>
                  </a:moveTo>
                  <a:cubicBezTo>
                    <a:pt x="0" y="2"/>
                    <a:pt x="2" y="0"/>
                    <a:pt x="4" y="0"/>
                  </a:cubicBezTo>
                  <a:cubicBezTo>
                    <a:pt x="6" y="0"/>
                    <a:pt x="8" y="2"/>
                    <a:pt x="8" y="4"/>
                  </a:cubicBezTo>
                  <a:cubicBezTo>
                    <a:pt x="8" y="6"/>
                    <a:pt x="8" y="6"/>
                    <a:pt x="8" y="6"/>
                  </a:cubicBezTo>
                  <a:cubicBezTo>
                    <a:pt x="8" y="8"/>
                    <a:pt x="6" y="10"/>
                    <a:pt x="4" y="10"/>
                  </a:cubicBezTo>
                  <a:cubicBezTo>
                    <a:pt x="2" y="10"/>
                    <a:pt x="0" y="8"/>
                    <a:pt x="0" y="6"/>
                  </a:cubicBezTo>
                  <a:lnTo>
                    <a:pt x="0" y="4"/>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987" name="Oval 260"/>
            <p:cNvSpPr>
              <a:spLocks noChangeArrowheads="1"/>
            </p:cNvSpPr>
            <p:nvPr/>
          </p:nvSpPr>
          <p:spPr bwMode="auto">
            <a:xfrm>
              <a:off x="1077201" y="4479400"/>
              <a:ext cx="23207" cy="19701"/>
            </a:xfrm>
            <a:prstGeom prst="ellipse">
              <a:avLst/>
            </a:pr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988" name="Freeform 261"/>
            <p:cNvSpPr>
              <a:spLocks/>
            </p:cNvSpPr>
            <p:nvPr/>
          </p:nvSpPr>
          <p:spPr bwMode="auto">
            <a:xfrm>
              <a:off x="1083307" y="4255295"/>
              <a:ext cx="753610" cy="290597"/>
            </a:xfrm>
            <a:custGeom>
              <a:avLst/>
              <a:gdLst/>
              <a:ahLst/>
              <a:cxnLst>
                <a:cxn ang="0">
                  <a:pos x="145" y="100"/>
                </a:cxn>
                <a:cxn ang="0">
                  <a:pos x="145" y="100"/>
                </a:cxn>
                <a:cxn ang="0">
                  <a:pos x="144" y="99"/>
                </a:cxn>
                <a:cxn ang="0">
                  <a:pos x="144" y="69"/>
                </a:cxn>
                <a:cxn ang="0">
                  <a:pos x="133" y="80"/>
                </a:cxn>
                <a:cxn ang="0">
                  <a:pos x="131" y="80"/>
                </a:cxn>
                <a:cxn ang="0">
                  <a:pos x="60" y="9"/>
                </a:cxn>
                <a:cxn ang="0">
                  <a:pos x="4" y="65"/>
                </a:cxn>
                <a:cxn ang="0">
                  <a:pos x="4" y="80"/>
                </a:cxn>
                <a:cxn ang="0">
                  <a:pos x="2" y="82"/>
                </a:cxn>
                <a:cxn ang="0">
                  <a:pos x="0" y="80"/>
                </a:cxn>
                <a:cxn ang="0">
                  <a:pos x="0" y="65"/>
                </a:cxn>
                <a:cxn ang="0">
                  <a:pos x="1" y="64"/>
                </a:cxn>
                <a:cxn ang="0">
                  <a:pos x="59" y="6"/>
                </a:cxn>
                <a:cxn ang="0">
                  <a:pos x="61" y="6"/>
                </a:cxn>
                <a:cxn ang="0">
                  <a:pos x="132" y="76"/>
                </a:cxn>
                <a:cxn ang="0">
                  <a:pos x="144" y="64"/>
                </a:cxn>
                <a:cxn ang="0">
                  <a:pos x="146" y="64"/>
                </a:cxn>
                <a:cxn ang="0">
                  <a:pos x="147" y="65"/>
                </a:cxn>
                <a:cxn ang="0">
                  <a:pos x="147" y="95"/>
                </a:cxn>
                <a:cxn ang="0">
                  <a:pos x="240" y="1"/>
                </a:cxn>
                <a:cxn ang="0">
                  <a:pos x="243" y="1"/>
                </a:cxn>
                <a:cxn ang="0">
                  <a:pos x="260" y="18"/>
                </a:cxn>
                <a:cxn ang="0">
                  <a:pos x="260" y="21"/>
                </a:cxn>
                <a:cxn ang="0">
                  <a:pos x="258" y="21"/>
                </a:cxn>
                <a:cxn ang="0">
                  <a:pos x="242" y="4"/>
                </a:cxn>
                <a:cxn ang="0">
                  <a:pos x="146" y="100"/>
                </a:cxn>
                <a:cxn ang="0">
                  <a:pos x="145" y="100"/>
                </a:cxn>
              </a:cxnLst>
              <a:rect l="0" t="0" r="r" b="b"/>
              <a:pathLst>
                <a:path w="261" h="100">
                  <a:moveTo>
                    <a:pt x="145" y="100"/>
                  </a:moveTo>
                  <a:cubicBezTo>
                    <a:pt x="145" y="100"/>
                    <a:pt x="145" y="100"/>
                    <a:pt x="145" y="100"/>
                  </a:cubicBezTo>
                  <a:cubicBezTo>
                    <a:pt x="144" y="100"/>
                    <a:pt x="144" y="99"/>
                    <a:pt x="144" y="99"/>
                  </a:cubicBezTo>
                  <a:cubicBezTo>
                    <a:pt x="144" y="69"/>
                    <a:pt x="144" y="69"/>
                    <a:pt x="144" y="69"/>
                  </a:cubicBezTo>
                  <a:cubicBezTo>
                    <a:pt x="133" y="80"/>
                    <a:pt x="133" y="80"/>
                    <a:pt x="133" y="80"/>
                  </a:cubicBezTo>
                  <a:cubicBezTo>
                    <a:pt x="132" y="80"/>
                    <a:pt x="131" y="80"/>
                    <a:pt x="131" y="80"/>
                  </a:cubicBezTo>
                  <a:cubicBezTo>
                    <a:pt x="60" y="9"/>
                    <a:pt x="60" y="9"/>
                    <a:pt x="60" y="9"/>
                  </a:cubicBezTo>
                  <a:cubicBezTo>
                    <a:pt x="4" y="65"/>
                    <a:pt x="4" y="65"/>
                    <a:pt x="4" y="65"/>
                  </a:cubicBezTo>
                  <a:cubicBezTo>
                    <a:pt x="4" y="80"/>
                    <a:pt x="4" y="80"/>
                    <a:pt x="4" y="80"/>
                  </a:cubicBezTo>
                  <a:cubicBezTo>
                    <a:pt x="4" y="81"/>
                    <a:pt x="3" y="82"/>
                    <a:pt x="2" y="82"/>
                  </a:cubicBezTo>
                  <a:cubicBezTo>
                    <a:pt x="1" y="82"/>
                    <a:pt x="0" y="81"/>
                    <a:pt x="0" y="80"/>
                  </a:cubicBezTo>
                  <a:cubicBezTo>
                    <a:pt x="0" y="65"/>
                    <a:pt x="0" y="65"/>
                    <a:pt x="0" y="65"/>
                  </a:cubicBezTo>
                  <a:cubicBezTo>
                    <a:pt x="0" y="64"/>
                    <a:pt x="1" y="64"/>
                    <a:pt x="1" y="64"/>
                  </a:cubicBezTo>
                  <a:cubicBezTo>
                    <a:pt x="59" y="6"/>
                    <a:pt x="59" y="6"/>
                    <a:pt x="59" y="6"/>
                  </a:cubicBezTo>
                  <a:cubicBezTo>
                    <a:pt x="60" y="5"/>
                    <a:pt x="60" y="5"/>
                    <a:pt x="61" y="6"/>
                  </a:cubicBezTo>
                  <a:cubicBezTo>
                    <a:pt x="132" y="76"/>
                    <a:pt x="132" y="76"/>
                    <a:pt x="132" y="76"/>
                  </a:cubicBezTo>
                  <a:cubicBezTo>
                    <a:pt x="144" y="64"/>
                    <a:pt x="144" y="64"/>
                    <a:pt x="144" y="64"/>
                  </a:cubicBezTo>
                  <a:cubicBezTo>
                    <a:pt x="145" y="63"/>
                    <a:pt x="145" y="63"/>
                    <a:pt x="146" y="64"/>
                  </a:cubicBezTo>
                  <a:cubicBezTo>
                    <a:pt x="146" y="64"/>
                    <a:pt x="147" y="64"/>
                    <a:pt x="147" y="65"/>
                  </a:cubicBezTo>
                  <a:cubicBezTo>
                    <a:pt x="147" y="95"/>
                    <a:pt x="147" y="95"/>
                    <a:pt x="147" y="95"/>
                  </a:cubicBezTo>
                  <a:cubicBezTo>
                    <a:pt x="240" y="1"/>
                    <a:pt x="240" y="1"/>
                    <a:pt x="240" y="1"/>
                  </a:cubicBezTo>
                  <a:cubicBezTo>
                    <a:pt x="241" y="0"/>
                    <a:pt x="242" y="0"/>
                    <a:pt x="243" y="1"/>
                  </a:cubicBezTo>
                  <a:cubicBezTo>
                    <a:pt x="260" y="18"/>
                    <a:pt x="260" y="18"/>
                    <a:pt x="260" y="18"/>
                  </a:cubicBezTo>
                  <a:cubicBezTo>
                    <a:pt x="261" y="19"/>
                    <a:pt x="261" y="20"/>
                    <a:pt x="260" y="21"/>
                  </a:cubicBezTo>
                  <a:cubicBezTo>
                    <a:pt x="259" y="21"/>
                    <a:pt x="258" y="21"/>
                    <a:pt x="258" y="21"/>
                  </a:cubicBezTo>
                  <a:cubicBezTo>
                    <a:pt x="242" y="4"/>
                    <a:pt x="242" y="4"/>
                    <a:pt x="242" y="4"/>
                  </a:cubicBezTo>
                  <a:cubicBezTo>
                    <a:pt x="146" y="100"/>
                    <a:pt x="146" y="100"/>
                    <a:pt x="146" y="100"/>
                  </a:cubicBezTo>
                  <a:cubicBezTo>
                    <a:pt x="146" y="100"/>
                    <a:pt x="146" y="100"/>
                    <a:pt x="145" y="100"/>
                  </a:cubicBez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989" name="Freeform 262"/>
            <p:cNvSpPr>
              <a:spLocks/>
            </p:cNvSpPr>
            <p:nvPr/>
          </p:nvSpPr>
          <p:spPr bwMode="auto">
            <a:xfrm>
              <a:off x="2067764" y="3777535"/>
              <a:ext cx="83056" cy="52948"/>
            </a:xfrm>
            <a:custGeom>
              <a:avLst/>
              <a:gdLst/>
              <a:ahLst/>
              <a:cxnLst>
                <a:cxn ang="0">
                  <a:pos x="14" y="4"/>
                </a:cxn>
                <a:cxn ang="0">
                  <a:pos x="0" y="18"/>
                </a:cxn>
                <a:cxn ang="0">
                  <a:pos x="0" y="14"/>
                </a:cxn>
                <a:cxn ang="0">
                  <a:pos x="14" y="0"/>
                </a:cxn>
                <a:cxn ang="0">
                  <a:pos x="29" y="14"/>
                </a:cxn>
                <a:cxn ang="0">
                  <a:pos x="29" y="18"/>
                </a:cxn>
                <a:cxn ang="0">
                  <a:pos x="14" y="4"/>
                </a:cxn>
              </a:cxnLst>
              <a:rect l="0" t="0" r="r" b="b"/>
              <a:pathLst>
                <a:path w="29" h="18">
                  <a:moveTo>
                    <a:pt x="14" y="4"/>
                  </a:moveTo>
                  <a:cubicBezTo>
                    <a:pt x="6" y="4"/>
                    <a:pt x="0" y="10"/>
                    <a:pt x="0" y="18"/>
                  </a:cubicBezTo>
                  <a:cubicBezTo>
                    <a:pt x="0" y="14"/>
                    <a:pt x="0" y="14"/>
                    <a:pt x="0" y="14"/>
                  </a:cubicBezTo>
                  <a:cubicBezTo>
                    <a:pt x="0" y="6"/>
                    <a:pt x="6" y="0"/>
                    <a:pt x="14" y="0"/>
                  </a:cubicBezTo>
                  <a:cubicBezTo>
                    <a:pt x="22" y="0"/>
                    <a:pt x="29" y="6"/>
                    <a:pt x="29" y="14"/>
                  </a:cubicBezTo>
                  <a:cubicBezTo>
                    <a:pt x="29" y="18"/>
                    <a:pt x="29" y="18"/>
                    <a:pt x="29" y="18"/>
                  </a:cubicBezTo>
                  <a:cubicBezTo>
                    <a:pt x="29" y="10"/>
                    <a:pt x="22" y="4"/>
                    <a:pt x="14" y="4"/>
                  </a:cubicBez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990" name="Freeform 263"/>
            <p:cNvSpPr>
              <a:spLocks/>
            </p:cNvSpPr>
            <p:nvPr/>
          </p:nvSpPr>
          <p:spPr bwMode="auto">
            <a:xfrm>
              <a:off x="2067764" y="3597759"/>
              <a:ext cx="83056" cy="49254"/>
            </a:xfrm>
            <a:custGeom>
              <a:avLst/>
              <a:gdLst/>
              <a:ahLst/>
              <a:cxnLst>
                <a:cxn ang="0">
                  <a:pos x="14" y="4"/>
                </a:cxn>
                <a:cxn ang="0">
                  <a:pos x="0" y="17"/>
                </a:cxn>
                <a:cxn ang="0">
                  <a:pos x="0" y="13"/>
                </a:cxn>
                <a:cxn ang="0">
                  <a:pos x="14" y="0"/>
                </a:cxn>
                <a:cxn ang="0">
                  <a:pos x="29" y="13"/>
                </a:cxn>
                <a:cxn ang="0">
                  <a:pos x="29" y="17"/>
                </a:cxn>
                <a:cxn ang="0">
                  <a:pos x="14" y="4"/>
                </a:cxn>
              </a:cxnLst>
              <a:rect l="0" t="0" r="r" b="b"/>
              <a:pathLst>
                <a:path w="29" h="17">
                  <a:moveTo>
                    <a:pt x="14" y="4"/>
                  </a:moveTo>
                  <a:cubicBezTo>
                    <a:pt x="6" y="4"/>
                    <a:pt x="0" y="10"/>
                    <a:pt x="0" y="17"/>
                  </a:cubicBezTo>
                  <a:cubicBezTo>
                    <a:pt x="0" y="13"/>
                    <a:pt x="0" y="13"/>
                    <a:pt x="0" y="13"/>
                  </a:cubicBezTo>
                  <a:cubicBezTo>
                    <a:pt x="0" y="6"/>
                    <a:pt x="6" y="0"/>
                    <a:pt x="14" y="0"/>
                  </a:cubicBezTo>
                  <a:cubicBezTo>
                    <a:pt x="22" y="0"/>
                    <a:pt x="29" y="6"/>
                    <a:pt x="29" y="13"/>
                  </a:cubicBezTo>
                  <a:cubicBezTo>
                    <a:pt x="29" y="17"/>
                    <a:pt x="29" y="17"/>
                    <a:pt x="29" y="17"/>
                  </a:cubicBezTo>
                  <a:cubicBezTo>
                    <a:pt x="29" y="10"/>
                    <a:pt x="22" y="4"/>
                    <a:pt x="14" y="4"/>
                  </a:cubicBez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991" name="Freeform 264"/>
            <p:cNvSpPr>
              <a:spLocks/>
            </p:cNvSpPr>
            <p:nvPr/>
          </p:nvSpPr>
          <p:spPr bwMode="auto">
            <a:xfrm>
              <a:off x="2067764" y="3499251"/>
              <a:ext cx="83056" cy="49254"/>
            </a:xfrm>
            <a:custGeom>
              <a:avLst/>
              <a:gdLst/>
              <a:ahLst/>
              <a:cxnLst>
                <a:cxn ang="0">
                  <a:pos x="14" y="4"/>
                </a:cxn>
                <a:cxn ang="0">
                  <a:pos x="0" y="17"/>
                </a:cxn>
                <a:cxn ang="0">
                  <a:pos x="0" y="13"/>
                </a:cxn>
                <a:cxn ang="0">
                  <a:pos x="14" y="0"/>
                </a:cxn>
                <a:cxn ang="0">
                  <a:pos x="29" y="13"/>
                </a:cxn>
                <a:cxn ang="0">
                  <a:pos x="29" y="17"/>
                </a:cxn>
                <a:cxn ang="0">
                  <a:pos x="14" y="4"/>
                </a:cxn>
              </a:cxnLst>
              <a:rect l="0" t="0" r="r" b="b"/>
              <a:pathLst>
                <a:path w="29" h="17">
                  <a:moveTo>
                    <a:pt x="14" y="4"/>
                  </a:moveTo>
                  <a:cubicBezTo>
                    <a:pt x="6" y="4"/>
                    <a:pt x="0" y="10"/>
                    <a:pt x="0" y="17"/>
                  </a:cubicBezTo>
                  <a:cubicBezTo>
                    <a:pt x="0" y="13"/>
                    <a:pt x="0" y="13"/>
                    <a:pt x="0" y="13"/>
                  </a:cubicBezTo>
                  <a:cubicBezTo>
                    <a:pt x="0" y="6"/>
                    <a:pt x="6" y="0"/>
                    <a:pt x="14" y="0"/>
                  </a:cubicBezTo>
                  <a:cubicBezTo>
                    <a:pt x="22" y="0"/>
                    <a:pt x="29" y="6"/>
                    <a:pt x="29" y="13"/>
                  </a:cubicBezTo>
                  <a:cubicBezTo>
                    <a:pt x="29" y="17"/>
                    <a:pt x="29" y="17"/>
                    <a:pt x="29" y="17"/>
                  </a:cubicBezTo>
                  <a:cubicBezTo>
                    <a:pt x="29" y="10"/>
                    <a:pt x="22" y="4"/>
                    <a:pt x="14" y="4"/>
                  </a:cubicBez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992" name="Freeform 265"/>
            <p:cNvSpPr>
              <a:spLocks/>
            </p:cNvSpPr>
            <p:nvPr/>
          </p:nvSpPr>
          <p:spPr bwMode="auto">
            <a:xfrm>
              <a:off x="2076314" y="4423989"/>
              <a:ext cx="100156" cy="104664"/>
            </a:xfrm>
            <a:custGeom>
              <a:avLst/>
              <a:gdLst/>
              <a:ahLst/>
              <a:cxnLst>
                <a:cxn ang="0">
                  <a:pos x="82" y="54"/>
                </a:cxn>
                <a:cxn ang="0">
                  <a:pos x="52" y="85"/>
                </a:cxn>
                <a:cxn ang="0">
                  <a:pos x="0" y="33"/>
                </a:cxn>
                <a:cxn ang="0">
                  <a:pos x="30" y="0"/>
                </a:cxn>
                <a:cxn ang="0">
                  <a:pos x="82" y="54"/>
                </a:cxn>
              </a:cxnLst>
              <a:rect l="0" t="0" r="r" b="b"/>
              <a:pathLst>
                <a:path w="82" h="85">
                  <a:moveTo>
                    <a:pt x="82" y="54"/>
                  </a:moveTo>
                  <a:lnTo>
                    <a:pt x="52" y="85"/>
                  </a:lnTo>
                  <a:lnTo>
                    <a:pt x="0" y="33"/>
                  </a:lnTo>
                  <a:lnTo>
                    <a:pt x="30" y="0"/>
                  </a:lnTo>
                  <a:lnTo>
                    <a:pt x="82" y="54"/>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993" name="Freeform 266"/>
            <p:cNvSpPr>
              <a:spLocks/>
            </p:cNvSpPr>
            <p:nvPr/>
          </p:nvSpPr>
          <p:spPr bwMode="auto">
            <a:xfrm>
              <a:off x="2076314" y="4464624"/>
              <a:ext cx="63513" cy="89888"/>
            </a:xfrm>
            <a:custGeom>
              <a:avLst/>
              <a:gdLst/>
              <a:ahLst/>
              <a:cxnLst>
                <a:cxn ang="0">
                  <a:pos x="52" y="73"/>
                </a:cxn>
                <a:cxn ang="0">
                  <a:pos x="0" y="21"/>
                </a:cxn>
                <a:cxn ang="0">
                  <a:pos x="0" y="0"/>
                </a:cxn>
                <a:cxn ang="0">
                  <a:pos x="52" y="52"/>
                </a:cxn>
                <a:cxn ang="0">
                  <a:pos x="52" y="73"/>
                </a:cxn>
              </a:cxnLst>
              <a:rect l="0" t="0" r="r" b="b"/>
              <a:pathLst>
                <a:path w="52" h="73">
                  <a:moveTo>
                    <a:pt x="52" y="73"/>
                  </a:moveTo>
                  <a:lnTo>
                    <a:pt x="0" y="21"/>
                  </a:lnTo>
                  <a:lnTo>
                    <a:pt x="0" y="0"/>
                  </a:lnTo>
                  <a:lnTo>
                    <a:pt x="52" y="52"/>
                  </a:lnTo>
                  <a:lnTo>
                    <a:pt x="52" y="73"/>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994" name="Freeform 267"/>
            <p:cNvSpPr>
              <a:spLocks/>
            </p:cNvSpPr>
            <p:nvPr/>
          </p:nvSpPr>
          <p:spPr bwMode="auto">
            <a:xfrm>
              <a:off x="2127613" y="4470780"/>
              <a:ext cx="127027" cy="128060"/>
            </a:xfrm>
            <a:custGeom>
              <a:avLst/>
              <a:gdLst/>
              <a:ahLst/>
              <a:cxnLst>
                <a:cxn ang="0">
                  <a:pos x="104" y="66"/>
                </a:cxn>
                <a:cxn ang="0">
                  <a:pos x="66" y="104"/>
                </a:cxn>
                <a:cxn ang="0">
                  <a:pos x="0" y="37"/>
                </a:cxn>
                <a:cxn ang="0">
                  <a:pos x="38" y="0"/>
                </a:cxn>
                <a:cxn ang="0">
                  <a:pos x="104" y="66"/>
                </a:cxn>
              </a:cxnLst>
              <a:rect l="0" t="0" r="r" b="b"/>
              <a:pathLst>
                <a:path w="104" h="104">
                  <a:moveTo>
                    <a:pt x="104" y="66"/>
                  </a:moveTo>
                  <a:lnTo>
                    <a:pt x="66" y="104"/>
                  </a:lnTo>
                  <a:lnTo>
                    <a:pt x="0" y="37"/>
                  </a:lnTo>
                  <a:lnTo>
                    <a:pt x="38" y="0"/>
                  </a:lnTo>
                  <a:lnTo>
                    <a:pt x="104" y="66"/>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995" name="Freeform 268"/>
            <p:cNvSpPr>
              <a:spLocks/>
            </p:cNvSpPr>
            <p:nvPr/>
          </p:nvSpPr>
          <p:spPr bwMode="auto">
            <a:xfrm>
              <a:off x="2208226" y="4552048"/>
              <a:ext cx="46414" cy="78806"/>
            </a:xfrm>
            <a:custGeom>
              <a:avLst/>
              <a:gdLst/>
              <a:ahLst/>
              <a:cxnLst>
                <a:cxn ang="0">
                  <a:pos x="38" y="26"/>
                </a:cxn>
                <a:cxn ang="0">
                  <a:pos x="0" y="64"/>
                </a:cxn>
                <a:cxn ang="0">
                  <a:pos x="0" y="38"/>
                </a:cxn>
                <a:cxn ang="0">
                  <a:pos x="38" y="0"/>
                </a:cxn>
                <a:cxn ang="0">
                  <a:pos x="38" y="26"/>
                </a:cxn>
              </a:cxnLst>
              <a:rect l="0" t="0" r="r" b="b"/>
              <a:pathLst>
                <a:path w="38" h="64">
                  <a:moveTo>
                    <a:pt x="38" y="26"/>
                  </a:moveTo>
                  <a:lnTo>
                    <a:pt x="0" y="64"/>
                  </a:lnTo>
                  <a:lnTo>
                    <a:pt x="0" y="38"/>
                  </a:lnTo>
                  <a:lnTo>
                    <a:pt x="38" y="0"/>
                  </a:lnTo>
                  <a:lnTo>
                    <a:pt x="38" y="26"/>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996" name="Freeform 269"/>
            <p:cNvSpPr>
              <a:spLocks/>
            </p:cNvSpPr>
            <p:nvPr/>
          </p:nvSpPr>
          <p:spPr bwMode="auto">
            <a:xfrm>
              <a:off x="2127613" y="4516340"/>
              <a:ext cx="80613" cy="114515"/>
            </a:xfrm>
            <a:custGeom>
              <a:avLst/>
              <a:gdLst/>
              <a:ahLst/>
              <a:cxnLst>
                <a:cxn ang="0">
                  <a:pos x="66" y="93"/>
                </a:cxn>
                <a:cxn ang="0">
                  <a:pos x="0" y="29"/>
                </a:cxn>
                <a:cxn ang="0">
                  <a:pos x="0" y="0"/>
                </a:cxn>
                <a:cxn ang="0">
                  <a:pos x="66" y="67"/>
                </a:cxn>
                <a:cxn ang="0">
                  <a:pos x="66" y="93"/>
                </a:cxn>
              </a:cxnLst>
              <a:rect l="0" t="0" r="r" b="b"/>
              <a:pathLst>
                <a:path w="66" h="93">
                  <a:moveTo>
                    <a:pt x="66" y="93"/>
                  </a:moveTo>
                  <a:lnTo>
                    <a:pt x="0" y="29"/>
                  </a:lnTo>
                  <a:lnTo>
                    <a:pt x="0" y="0"/>
                  </a:lnTo>
                  <a:lnTo>
                    <a:pt x="66" y="67"/>
                  </a:lnTo>
                  <a:lnTo>
                    <a:pt x="66" y="93"/>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997" name="Line 270"/>
            <p:cNvSpPr>
              <a:spLocks noChangeShapeType="1"/>
            </p:cNvSpPr>
            <p:nvPr/>
          </p:nvSpPr>
          <p:spPr bwMode="auto">
            <a:xfrm>
              <a:off x="2627169" y="4142012"/>
              <a:ext cx="127027" cy="130522"/>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998" name="Freeform 271"/>
            <p:cNvSpPr>
              <a:spLocks/>
            </p:cNvSpPr>
            <p:nvPr/>
          </p:nvSpPr>
          <p:spPr bwMode="auto">
            <a:xfrm>
              <a:off x="2580756" y="4159251"/>
              <a:ext cx="103820" cy="119441"/>
            </a:xfrm>
            <a:custGeom>
              <a:avLst/>
              <a:gdLst/>
              <a:ahLst/>
              <a:cxnLst>
                <a:cxn ang="0">
                  <a:pos x="2" y="17"/>
                </a:cxn>
                <a:cxn ang="0">
                  <a:pos x="3" y="7"/>
                </a:cxn>
                <a:cxn ang="0">
                  <a:pos x="12" y="1"/>
                </a:cxn>
                <a:cxn ang="0">
                  <a:pos x="12" y="2"/>
                </a:cxn>
                <a:cxn ang="0">
                  <a:pos x="35" y="24"/>
                </a:cxn>
                <a:cxn ang="0">
                  <a:pos x="33" y="34"/>
                </a:cxn>
                <a:cxn ang="0">
                  <a:pos x="25" y="40"/>
                </a:cxn>
                <a:cxn ang="0">
                  <a:pos x="24" y="40"/>
                </a:cxn>
                <a:cxn ang="0">
                  <a:pos x="2" y="17"/>
                </a:cxn>
              </a:cxnLst>
              <a:rect l="0" t="0" r="r" b="b"/>
              <a:pathLst>
                <a:path w="36" h="41">
                  <a:moveTo>
                    <a:pt x="2" y="17"/>
                  </a:moveTo>
                  <a:cubicBezTo>
                    <a:pt x="0" y="16"/>
                    <a:pt x="1" y="11"/>
                    <a:pt x="3" y="7"/>
                  </a:cubicBezTo>
                  <a:cubicBezTo>
                    <a:pt x="6" y="3"/>
                    <a:pt x="10" y="0"/>
                    <a:pt x="12" y="1"/>
                  </a:cubicBezTo>
                  <a:cubicBezTo>
                    <a:pt x="12" y="1"/>
                    <a:pt x="12" y="1"/>
                    <a:pt x="12" y="2"/>
                  </a:cubicBezTo>
                  <a:cubicBezTo>
                    <a:pt x="35" y="24"/>
                    <a:pt x="35" y="24"/>
                    <a:pt x="35" y="24"/>
                  </a:cubicBezTo>
                  <a:cubicBezTo>
                    <a:pt x="36" y="26"/>
                    <a:pt x="36" y="30"/>
                    <a:pt x="33" y="34"/>
                  </a:cubicBezTo>
                  <a:cubicBezTo>
                    <a:pt x="31" y="38"/>
                    <a:pt x="27" y="41"/>
                    <a:pt x="25" y="40"/>
                  </a:cubicBezTo>
                  <a:cubicBezTo>
                    <a:pt x="24" y="40"/>
                    <a:pt x="24" y="40"/>
                    <a:pt x="24" y="40"/>
                  </a:cubicBezTo>
                  <a:lnTo>
                    <a:pt x="2" y="17"/>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999" name="Freeform 272"/>
            <p:cNvSpPr>
              <a:spLocks/>
            </p:cNvSpPr>
            <p:nvPr/>
          </p:nvSpPr>
          <p:spPr bwMode="auto">
            <a:xfrm>
              <a:off x="2644269" y="4223280"/>
              <a:ext cx="40307" cy="55411"/>
            </a:xfrm>
            <a:custGeom>
              <a:avLst/>
              <a:gdLst/>
              <a:ahLst/>
              <a:cxnLst>
                <a:cxn ang="0">
                  <a:pos x="3" y="18"/>
                </a:cxn>
                <a:cxn ang="0">
                  <a:pos x="3" y="8"/>
                </a:cxn>
                <a:cxn ang="0">
                  <a:pos x="12" y="2"/>
                </a:cxn>
                <a:cxn ang="0">
                  <a:pos x="11" y="12"/>
                </a:cxn>
                <a:cxn ang="0">
                  <a:pos x="3" y="18"/>
                </a:cxn>
              </a:cxnLst>
              <a:rect l="0" t="0" r="r" b="b"/>
              <a:pathLst>
                <a:path w="14" h="19">
                  <a:moveTo>
                    <a:pt x="3" y="18"/>
                  </a:moveTo>
                  <a:cubicBezTo>
                    <a:pt x="0" y="17"/>
                    <a:pt x="1" y="12"/>
                    <a:pt x="3" y="8"/>
                  </a:cubicBezTo>
                  <a:cubicBezTo>
                    <a:pt x="6" y="3"/>
                    <a:pt x="10" y="0"/>
                    <a:pt x="12" y="2"/>
                  </a:cubicBezTo>
                  <a:cubicBezTo>
                    <a:pt x="14" y="3"/>
                    <a:pt x="14" y="7"/>
                    <a:pt x="11" y="12"/>
                  </a:cubicBezTo>
                  <a:cubicBezTo>
                    <a:pt x="9" y="16"/>
                    <a:pt x="5" y="19"/>
                    <a:pt x="3" y="18"/>
                  </a:cubicBez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00" name="Freeform 273"/>
            <p:cNvSpPr>
              <a:spLocks/>
            </p:cNvSpPr>
            <p:nvPr/>
          </p:nvSpPr>
          <p:spPr bwMode="auto">
            <a:xfrm>
              <a:off x="2866565" y="3722124"/>
              <a:ext cx="14657" cy="55411"/>
            </a:xfrm>
            <a:custGeom>
              <a:avLst/>
              <a:gdLst/>
              <a:ahLst/>
              <a:cxnLst>
                <a:cxn ang="0">
                  <a:pos x="5" y="17"/>
                </a:cxn>
                <a:cxn ang="0">
                  <a:pos x="3" y="19"/>
                </a:cxn>
                <a:cxn ang="0">
                  <a:pos x="0" y="17"/>
                </a:cxn>
                <a:cxn ang="0">
                  <a:pos x="0" y="2"/>
                </a:cxn>
                <a:cxn ang="0">
                  <a:pos x="3" y="0"/>
                </a:cxn>
                <a:cxn ang="0">
                  <a:pos x="5" y="2"/>
                </a:cxn>
                <a:cxn ang="0">
                  <a:pos x="5" y="17"/>
                </a:cxn>
              </a:cxnLst>
              <a:rect l="0" t="0" r="r" b="b"/>
              <a:pathLst>
                <a:path w="5" h="19">
                  <a:moveTo>
                    <a:pt x="5" y="17"/>
                  </a:moveTo>
                  <a:cubicBezTo>
                    <a:pt x="5" y="18"/>
                    <a:pt x="4" y="19"/>
                    <a:pt x="3" y="19"/>
                  </a:cubicBezTo>
                  <a:cubicBezTo>
                    <a:pt x="1" y="19"/>
                    <a:pt x="0" y="18"/>
                    <a:pt x="0" y="17"/>
                  </a:cubicBezTo>
                  <a:cubicBezTo>
                    <a:pt x="0" y="2"/>
                    <a:pt x="0" y="2"/>
                    <a:pt x="0" y="2"/>
                  </a:cubicBezTo>
                  <a:cubicBezTo>
                    <a:pt x="0" y="1"/>
                    <a:pt x="1" y="0"/>
                    <a:pt x="3" y="0"/>
                  </a:cubicBezTo>
                  <a:cubicBezTo>
                    <a:pt x="4" y="0"/>
                    <a:pt x="5" y="1"/>
                    <a:pt x="5" y="2"/>
                  </a:cubicBezTo>
                  <a:lnTo>
                    <a:pt x="5" y="17"/>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01" name="Oval 274"/>
            <p:cNvSpPr>
              <a:spLocks noChangeArrowheads="1"/>
            </p:cNvSpPr>
            <p:nvPr/>
          </p:nvSpPr>
          <p:spPr bwMode="auto">
            <a:xfrm>
              <a:off x="2866565" y="3722124"/>
              <a:ext cx="14657" cy="14776"/>
            </a:xfrm>
            <a:prstGeom prst="ellipse">
              <a:avLst/>
            </a:pr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02" name="Freeform 275"/>
            <p:cNvSpPr>
              <a:spLocks/>
            </p:cNvSpPr>
            <p:nvPr/>
          </p:nvSpPr>
          <p:spPr bwMode="auto">
            <a:xfrm>
              <a:off x="2875116" y="3597759"/>
              <a:ext cx="127027" cy="128060"/>
            </a:xfrm>
            <a:custGeom>
              <a:avLst/>
              <a:gdLst/>
              <a:ahLst/>
              <a:cxnLst>
                <a:cxn ang="0">
                  <a:pos x="104" y="52"/>
                </a:cxn>
                <a:cxn ang="0">
                  <a:pos x="52" y="104"/>
                </a:cxn>
                <a:cxn ang="0">
                  <a:pos x="0" y="52"/>
                </a:cxn>
                <a:cxn ang="0">
                  <a:pos x="52" y="0"/>
                </a:cxn>
                <a:cxn ang="0">
                  <a:pos x="104" y="52"/>
                </a:cxn>
              </a:cxnLst>
              <a:rect l="0" t="0" r="r" b="b"/>
              <a:pathLst>
                <a:path w="104" h="104">
                  <a:moveTo>
                    <a:pt x="104" y="52"/>
                  </a:moveTo>
                  <a:lnTo>
                    <a:pt x="52" y="104"/>
                  </a:lnTo>
                  <a:lnTo>
                    <a:pt x="0" y="52"/>
                  </a:lnTo>
                  <a:lnTo>
                    <a:pt x="52" y="0"/>
                  </a:lnTo>
                  <a:lnTo>
                    <a:pt x="104" y="52"/>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03" name="Freeform 276"/>
            <p:cNvSpPr>
              <a:spLocks/>
            </p:cNvSpPr>
            <p:nvPr/>
          </p:nvSpPr>
          <p:spPr bwMode="auto">
            <a:xfrm>
              <a:off x="2875116" y="3661788"/>
              <a:ext cx="63513" cy="89888"/>
            </a:xfrm>
            <a:custGeom>
              <a:avLst/>
              <a:gdLst/>
              <a:ahLst/>
              <a:cxnLst>
                <a:cxn ang="0">
                  <a:pos x="52" y="73"/>
                </a:cxn>
                <a:cxn ang="0">
                  <a:pos x="0" y="21"/>
                </a:cxn>
                <a:cxn ang="0">
                  <a:pos x="0" y="0"/>
                </a:cxn>
                <a:cxn ang="0">
                  <a:pos x="52" y="52"/>
                </a:cxn>
                <a:cxn ang="0">
                  <a:pos x="52" y="73"/>
                </a:cxn>
              </a:cxnLst>
              <a:rect l="0" t="0" r="r" b="b"/>
              <a:pathLst>
                <a:path w="52" h="73">
                  <a:moveTo>
                    <a:pt x="52" y="73"/>
                  </a:moveTo>
                  <a:lnTo>
                    <a:pt x="0" y="21"/>
                  </a:lnTo>
                  <a:lnTo>
                    <a:pt x="0" y="0"/>
                  </a:lnTo>
                  <a:lnTo>
                    <a:pt x="52" y="52"/>
                  </a:lnTo>
                  <a:lnTo>
                    <a:pt x="52" y="73"/>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04" name="Line 277"/>
            <p:cNvSpPr>
              <a:spLocks noChangeShapeType="1"/>
            </p:cNvSpPr>
            <p:nvPr/>
          </p:nvSpPr>
          <p:spPr bwMode="auto">
            <a:xfrm flipV="1">
              <a:off x="2875116" y="3661788"/>
              <a:ext cx="1222" cy="66492"/>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05" name="Oval 278"/>
            <p:cNvSpPr>
              <a:spLocks noChangeArrowheads="1"/>
            </p:cNvSpPr>
            <p:nvPr/>
          </p:nvSpPr>
          <p:spPr bwMode="auto">
            <a:xfrm>
              <a:off x="2900765" y="3627311"/>
              <a:ext cx="75727" cy="68955"/>
            </a:xfrm>
            <a:prstGeom prst="ellips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06" name="Oval 279"/>
            <p:cNvSpPr>
              <a:spLocks noChangeArrowheads="1"/>
            </p:cNvSpPr>
            <p:nvPr/>
          </p:nvSpPr>
          <p:spPr bwMode="auto">
            <a:xfrm>
              <a:off x="2923972" y="3659326"/>
              <a:ext cx="29314" cy="25859"/>
            </a:xfrm>
            <a:prstGeom prst="ellipse">
              <a:avLst/>
            </a:prstGeom>
            <a:solidFill>
              <a:srgbClr val="A7A9AC"/>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07" name="Line 280"/>
            <p:cNvSpPr>
              <a:spLocks noChangeShapeType="1"/>
            </p:cNvSpPr>
            <p:nvPr/>
          </p:nvSpPr>
          <p:spPr bwMode="auto">
            <a:xfrm>
              <a:off x="2938629" y="3661788"/>
              <a:ext cx="1222" cy="23396"/>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08" name="Freeform 281"/>
            <p:cNvSpPr>
              <a:spLocks/>
            </p:cNvSpPr>
            <p:nvPr/>
          </p:nvSpPr>
          <p:spPr bwMode="auto">
            <a:xfrm>
              <a:off x="2921529" y="3644550"/>
              <a:ext cx="34199" cy="34478"/>
            </a:xfrm>
            <a:custGeom>
              <a:avLst/>
              <a:gdLst/>
              <a:ahLst/>
              <a:cxnLst>
                <a:cxn ang="0">
                  <a:pos x="0" y="0"/>
                </a:cxn>
                <a:cxn ang="0">
                  <a:pos x="14" y="14"/>
                </a:cxn>
                <a:cxn ang="0">
                  <a:pos x="0" y="28"/>
                </a:cxn>
                <a:cxn ang="0">
                  <a:pos x="28" y="0"/>
                </a:cxn>
                <a:cxn ang="0">
                  <a:pos x="14" y="14"/>
                </a:cxn>
                <a:cxn ang="0">
                  <a:pos x="28" y="28"/>
                </a:cxn>
                <a:cxn ang="0">
                  <a:pos x="0" y="0"/>
                </a:cxn>
              </a:cxnLst>
              <a:rect l="0" t="0" r="r" b="b"/>
              <a:pathLst>
                <a:path w="28" h="28">
                  <a:moveTo>
                    <a:pt x="0" y="0"/>
                  </a:moveTo>
                  <a:lnTo>
                    <a:pt x="14" y="14"/>
                  </a:lnTo>
                  <a:lnTo>
                    <a:pt x="0" y="28"/>
                  </a:lnTo>
                  <a:lnTo>
                    <a:pt x="28" y="0"/>
                  </a:lnTo>
                  <a:lnTo>
                    <a:pt x="14" y="14"/>
                  </a:lnTo>
                  <a:lnTo>
                    <a:pt x="28" y="28"/>
                  </a:lnTo>
                  <a:lnTo>
                    <a:pt x="0"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09" name="Freeform 282"/>
            <p:cNvSpPr>
              <a:spLocks/>
            </p:cNvSpPr>
            <p:nvPr/>
          </p:nvSpPr>
          <p:spPr bwMode="auto">
            <a:xfrm>
              <a:off x="2809160" y="3661788"/>
              <a:ext cx="129469" cy="130522"/>
            </a:xfrm>
            <a:custGeom>
              <a:avLst/>
              <a:gdLst/>
              <a:ahLst/>
              <a:cxnLst>
                <a:cxn ang="0">
                  <a:pos x="106" y="52"/>
                </a:cxn>
                <a:cxn ang="0">
                  <a:pos x="54" y="106"/>
                </a:cxn>
                <a:cxn ang="0">
                  <a:pos x="0" y="52"/>
                </a:cxn>
                <a:cxn ang="0">
                  <a:pos x="54" y="0"/>
                </a:cxn>
                <a:cxn ang="0">
                  <a:pos x="106" y="52"/>
                </a:cxn>
              </a:cxnLst>
              <a:rect l="0" t="0" r="r" b="b"/>
              <a:pathLst>
                <a:path w="106" h="106">
                  <a:moveTo>
                    <a:pt x="106" y="52"/>
                  </a:moveTo>
                  <a:lnTo>
                    <a:pt x="54" y="106"/>
                  </a:lnTo>
                  <a:lnTo>
                    <a:pt x="0" y="52"/>
                  </a:lnTo>
                  <a:lnTo>
                    <a:pt x="54" y="0"/>
                  </a:lnTo>
                  <a:lnTo>
                    <a:pt x="106" y="52"/>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10" name="Oval 283"/>
            <p:cNvSpPr>
              <a:spLocks noChangeArrowheads="1"/>
            </p:cNvSpPr>
            <p:nvPr/>
          </p:nvSpPr>
          <p:spPr bwMode="auto">
            <a:xfrm>
              <a:off x="2834809" y="3690109"/>
              <a:ext cx="78170" cy="70187"/>
            </a:xfrm>
            <a:prstGeom prst="ellips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11" name="Oval 284"/>
            <p:cNvSpPr>
              <a:spLocks noChangeArrowheads="1"/>
            </p:cNvSpPr>
            <p:nvPr/>
          </p:nvSpPr>
          <p:spPr bwMode="auto">
            <a:xfrm>
              <a:off x="2860459" y="3722124"/>
              <a:ext cx="29314" cy="27090"/>
            </a:xfrm>
            <a:prstGeom prst="ellipse">
              <a:avLst/>
            </a:prstGeom>
            <a:solidFill>
              <a:srgbClr val="A7A9AC"/>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12" name="Line 285"/>
            <p:cNvSpPr>
              <a:spLocks noChangeShapeType="1"/>
            </p:cNvSpPr>
            <p:nvPr/>
          </p:nvSpPr>
          <p:spPr bwMode="auto">
            <a:xfrm>
              <a:off x="2875116" y="3725818"/>
              <a:ext cx="1222" cy="23396"/>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13" name="Freeform 286"/>
            <p:cNvSpPr>
              <a:spLocks/>
            </p:cNvSpPr>
            <p:nvPr/>
          </p:nvSpPr>
          <p:spPr bwMode="auto">
            <a:xfrm>
              <a:off x="2854351" y="3708579"/>
              <a:ext cx="37864" cy="34478"/>
            </a:xfrm>
            <a:custGeom>
              <a:avLst/>
              <a:gdLst/>
              <a:ahLst/>
              <a:cxnLst>
                <a:cxn ang="0">
                  <a:pos x="0" y="0"/>
                </a:cxn>
                <a:cxn ang="0">
                  <a:pos x="17" y="14"/>
                </a:cxn>
                <a:cxn ang="0">
                  <a:pos x="0" y="28"/>
                </a:cxn>
                <a:cxn ang="0">
                  <a:pos x="31" y="0"/>
                </a:cxn>
                <a:cxn ang="0">
                  <a:pos x="17" y="14"/>
                </a:cxn>
                <a:cxn ang="0">
                  <a:pos x="31" y="28"/>
                </a:cxn>
                <a:cxn ang="0">
                  <a:pos x="0" y="0"/>
                </a:cxn>
              </a:cxnLst>
              <a:rect l="0" t="0" r="r" b="b"/>
              <a:pathLst>
                <a:path w="31" h="28">
                  <a:moveTo>
                    <a:pt x="0" y="0"/>
                  </a:moveTo>
                  <a:lnTo>
                    <a:pt x="17" y="14"/>
                  </a:lnTo>
                  <a:lnTo>
                    <a:pt x="0" y="28"/>
                  </a:lnTo>
                  <a:lnTo>
                    <a:pt x="31" y="0"/>
                  </a:lnTo>
                  <a:lnTo>
                    <a:pt x="17" y="14"/>
                  </a:lnTo>
                  <a:lnTo>
                    <a:pt x="31" y="28"/>
                  </a:lnTo>
                  <a:lnTo>
                    <a:pt x="0"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14" name="Freeform 287"/>
            <p:cNvSpPr>
              <a:spLocks/>
            </p:cNvSpPr>
            <p:nvPr/>
          </p:nvSpPr>
          <p:spPr bwMode="auto">
            <a:xfrm>
              <a:off x="2737096" y="3850183"/>
              <a:ext cx="17100" cy="59104"/>
            </a:xfrm>
            <a:custGeom>
              <a:avLst/>
              <a:gdLst/>
              <a:ahLst/>
              <a:cxnLst>
                <a:cxn ang="0">
                  <a:pos x="6" y="17"/>
                </a:cxn>
                <a:cxn ang="0">
                  <a:pos x="3" y="20"/>
                </a:cxn>
                <a:cxn ang="0">
                  <a:pos x="0" y="17"/>
                </a:cxn>
                <a:cxn ang="0">
                  <a:pos x="0" y="3"/>
                </a:cxn>
                <a:cxn ang="0">
                  <a:pos x="3" y="0"/>
                </a:cxn>
                <a:cxn ang="0">
                  <a:pos x="6" y="3"/>
                </a:cxn>
                <a:cxn ang="0">
                  <a:pos x="6" y="17"/>
                </a:cxn>
              </a:cxnLst>
              <a:rect l="0" t="0" r="r" b="b"/>
              <a:pathLst>
                <a:path w="6" h="20">
                  <a:moveTo>
                    <a:pt x="6" y="17"/>
                  </a:moveTo>
                  <a:cubicBezTo>
                    <a:pt x="6" y="18"/>
                    <a:pt x="5" y="20"/>
                    <a:pt x="3" y="20"/>
                  </a:cubicBezTo>
                  <a:cubicBezTo>
                    <a:pt x="2" y="20"/>
                    <a:pt x="0" y="18"/>
                    <a:pt x="0" y="17"/>
                  </a:cubicBezTo>
                  <a:cubicBezTo>
                    <a:pt x="0" y="3"/>
                    <a:pt x="0" y="3"/>
                    <a:pt x="0" y="3"/>
                  </a:cubicBezTo>
                  <a:cubicBezTo>
                    <a:pt x="0" y="1"/>
                    <a:pt x="2" y="0"/>
                    <a:pt x="3" y="0"/>
                  </a:cubicBezTo>
                  <a:cubicBezTo>
                    <a:pt x="5" y="0"/>
                    <a:pt x="6" y="1"/>
                    <a:pt x="6" y="3"/>
                  </a:cubicBezTo>
                  <a:lnTo>
                    <a:pt x="6" y="17"/>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15" name="Freeform 288"/>
            <p:cNvSpPr>
              <a:spLocks/>
            </p:cNvSpPr>
            <p:nvPr/>
          </p:nvSpPr>
          <p:spPr bwMode="auto">
            <a:xfrm>
              <a:off x="2803052" y="3914213"/>
              <a:ext cx="14657" cy="59104"/>
            </a:xfrm>
            <a:custGeom>
              <a:avLst/>
              <a:gdLst/>
              <a:ahLst/>
              <a:cxnLst>
                <a:cxn ang="0">
                  <a:pos x="5" y="17"/>
                </a:cxn>
                <a:cxn ang="0">
                  <a:pos x="2" y="20"/>
                </a:cxn>
                <a:cxn ang="0">
                  <a:pos x="0" y="17"/>
                </a:cxn>
                <a:cxn ang="0">
                  <a:pos x="0" y="3"/>
                </a:cxn>
                <a:cxn ang="0">
                  <a:pos x="2" y="0"/>
                </a:cxn>
                <a:cxn ang="0">
                  <a:pos x="5" y="3"/>
                </a:cxn>
                <a:cxn ang="0">
                  <a:pos x="5" y="17"/>
                </a:cxn>
              </a:cxnLst>
              <a:rect l="0" t="0" r="r" b="b"/>
              <a:pathLst>
                <a:path w="5" h="20">
                  <a:moveTo>
                    <a:pt x="5" y="17"/>
                  </a:moveTo>
                  <a:cubicBezTo>
                    <a:pt x="5" y="19"/>
                    <a:pt x="4" y="20"/>
                    <a:pt x="2" y="20"/>
                  </a:cubicBezTo>
                  <a:cubicBezTo>
                    <a:pt x="1" y="20"/>
                    <a:pt x="0" y="19"/>
                    <a:pt x="0" y="17"/>
                  </a:cubicBezTo>
                  <a:cubicBezTo>
                    <a:pt x="0" y="3"/>
                    <a:pt x="0" y="3"/>
                    <a:pt x="0" y="3"/>
                  </a:cubicBezTo>
                  <a:cubicBezTo>
                    <a:pt x="0" y="2"/>
                    <a:pt x="1" y="0"/>
                    <a:pt x="2" y="0"/>
                  </a:cubicBezTo>
                  <a:cubicBezTo>
                    <a:pt x="4" y="0"/>
                    <a:pt x="5" y="2"/>
                    <a:pt x="5" y="3"/>
                  </a:cubicBezTo>
                  <a:lnTo>
                    <a:pt x="5" y="17"/>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16" name="Oval 289"/>
            <p:cNvSpPr>
              <a:spLocks noChangeArrowheads="1"/>
            </p:cNvSpPr>
            <p:nvPr/>
          </p:nvSpPr>
          <p:spPr bwMode="auto">
            <a:xfrm>
              <a:off x="2737096" y="3850183"/>
              <a:ext cx="17100" cy="14776"/>
            </a:xfrm>
            <a:prstGeom prst="ellipse">
              <a:avLst/>
            </a:pr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17" name="Oval 290"/>
            <p:cNvSpPr>
              <a:spLocks noChangeArrowheads="1"/>
            </p:cNvSpPr>
            <p:nvPr/>
          </p:nvSpPr>
          <p:spPr bwMode="auto">
            <a:xfrm>
              <a:off x="2803052" y="3914213"/>
              <a:ext cx="14657" cy="14776"/>
            </a:xfrm>
            <a:prstGeom prst="ellipse">
              <a:avLst/>
            </a:pr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18" name="Freeform 291"/>
            <p:cNvSpPr>
              <a:spLocks/>
            </p:cNvSpPr>
            <p:nvPr/>
          </p:nvSpPr>
          <p:spPr bwMode="auto">
            <a:xfrm>
              <a:off x="2745646" y="3796004"/>
              <a:ext cx="19543" cy="45560"/>
            </a:xfrm>
            <a:custGeom>
              <a:avLst/>
              <a:gdLst/>
              <a:ahLst/>
              <a:cxnLst>
                <a:cxn ang="0">
                  <a:pos x="0" y="14"/>
                </a:cxn>
                <a:cxn ang="0">
                  <a:pos x="0" y="37"/>
                </a:cxn>
                <a:cxn ang="0">
                  <a:pos x="16" y="33"/>
                </a:cxn>
                <a:cxn ang="0">
                  <a:pos x="16" y="0"/>
                </a:cxn>
                <a:cxn ang="0">
                  <a:pos x="0" y="37"/>
                </a:cxn>
              </a:cxnLst>
              <a:rect l="0" t="0" r="r" b="b"/>
              <a:pathLst>
                <a:path w="16" h="37">
                  <a:moveTo>
                    <a:pt x="0" y="14"/>
                  </a:moveTo>
                  <a:lnTo>
                    <a:pt x="0" y="37"/>
                  </a:lnTo>
                  <a:lnTo>
                    <a:pt x="16" y="33"/>
                  </a:lnTo>
                  <a:lnTo>
                    <a:pt x="16" y="0"/>
                  </a:lnTo>
                  <a:lnTo>
                    <a:pt x="0" y="37"/>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19" name="Freeform 292"/>
            <p:cNvSpPr>
              <a:spLocks/>
            </p:cNvSpPr>
            <p:nvPr/>
          </p:nvSpPr>
          <p:spPr bwMode="auto">
            <a:xfrm>
              <a:off x="2745646" y="3725818"/>
              <a:ext cx="129469" cy="130522"/>
            </a:xfrm>
            <a:custGeom>
              <a:avLst/>
              <a:gdLst/>
              <a:ahLst/>
              <a:cxnLst>
                <a:cxn ang="0">
                  <a:pos x="106" y="54"/>
                </a:cxn>
                <a:cxn ang="0">
                  <a:pos x="52" y="106"/>
                </a:cxn>
                <a:cxn ang="0">
                  <a:pos x="0" y="54"/>
                </a:cxn>
                <a:cxn ang="0">
                  <a:pos x="52" y="0"/>
                </a:cxn>
                <a:cxn ang="0">
                  <a:pos x="106" y="54"/>
                </a:cxn>
              </a:cxnLst>
              <a:rect l="0" t="0" r="r" b="b"/>
              <a:pathLst>
                <a:path w="106" h="106">
                  <a:moveTo>
                    <a:pt x="106" y="54"/>
                  </a:moveTo>
                  <a:lnTo>
                    <a:pt x="52" y="106"/>
                  </a:lnTo>
                  <a:lnTo>
                    <a:pt x="0" y="54"/>
                  </a:lnTo>
                  <a:lnTo>
                    <a:pt x="52" y="0"/>
                  </a:lnTo>
                  <a:lnTo>
                    <a:pt x="106" y="54"/>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20" name="Freeform 293"/>
            <p:cNvSpPr>
              <a:spLocks/>
            </p:cNvSpPr>
            <p:nvPr/>
          </p:nvSpPr>
          <p:spPr bwMode="auto">
            <a:xfrm>
              <a:off x="2809160" y="3792311"/>
              <a:ext cx="65956" cy="89888"/>
            </a:xfrm>
            <a:custGeom>
              <a:avLst/>
              <a:gdLst/>
              <a:ahLst/>
              <a:cxnLst>
                <a:cxn ang="0">
                  <a:pos x="54" y="21"/>
                </a:cxn>
                <a:cxn ang="0">
                  <a:pos x="0" y="73"/>
                </a:cxn>
                <a:cxn ang="0">
                  <a:pos x="0" y="52"/>
                </a:cxn>
                <a:cxn ang="0">
                  <a:pos x="54" y="0"/>
                </a:cxn>
                <a:cxn ang="0">
                  <a:pos x="54" y="21"/>
                </a:cxn>
              </a:cxnLst>
              <a:rect l="0" t="0" r="r" b="b"/>
              <a:pathLst>
                <a:path w="54" h="73">
                  <a:moveTo>
                    <a:pt x="54" y="21"/>
                  </a:moveTo>
                  <a:lnTo>
                    <a:pt x="0" y="73"/>
                  </a:lnTo>
                  <a:lnTo>
                    <a:pt x="0" y="52"/>
                  </a:lnTo>
                  <a:lnTo>
                    <a:pt x="54" y="0"/>
                  </a:lnTo>
                  <a:lnTo>
                    <a:pt x="54" y="21"/>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21" name="Freeform 294"/>
            <p:cNvSpPr>
              <a:spLocks/>
            </p:cNvSpPr>
            <p:nvPr/>
          </p:nvSpPr>
          <p:spPr bwMode="auto">
            <a:xfrm>
              <a:off x="2745646" y="3792311"/>
              <a:ext cx="63513" cy="89888"/>
            </a:xfrm>
            <a:custGeom>
              <a:avLst/>
              <a:gdLst/>
              <a:ahLst/>
              <a:cxnLst>
                <a:cxn ang="0">
                  <a:pos x="52" y="73"/>
                </a:cxn>
                <a:cxn ang="0">
                  <a:pos x="0" y="21"/>
                </a:cxn>
                <a:cxn ang="0">
                  <a:pos x="0" y="0"/>
                </a:cxn>
                <a:cxn ang="0">
                  <a:pos x="52" y="52"/>
                </a:cxn>
                <a:cxn ang="0">
                  <a:pos x="52" y="73"/>
                </a:cxn>
              </a:cxnLst>
              <a:rect l="0" t="0" r="r" b="b"/>
              <a:pathLst>
                <a:path w="52" h="73">
                  <a:moveTo>
                    <a:pt x="52" y="73"/>
                  </a:moveTo>
                  <a:lnTo>
                    <a:pt x="0" y="21"/>
                  </a:lnTo>
                  <a:lnTo>
                    <a:pt x="0" y="0"/>
                  </a:lnTo>
                  <a:lnTo>
                    <a:pt x="52" y="52"/>
                  </a:lnTo>
                  <a:lnTo>
                    <a:pt x="52" y="73"/>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22" name="Line 295"/>
            <p:cNvSpPr>
              <a:spLocks noChangeShapeType="1"/>
            </p:cNvSpPr>
            <p:nvPr/>
          </p:nvSpPr>
          <p:spPr bwMode="auto">
            <a:xfrm flipV="1">
              <a:off x="2745646" y="3792311"/>
              <a:ext cx="1222" cy="67724"/>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23" name="Oval 296"/>
            <p:cNvSpPr>
              <a:spLocks noChangeArrowheads="1"/>
            </p:cNvSpPr>
            <p:nvPr/>
          </p:nvSpPr>
          <p:spPr bwMode="auto">
            <a:xfrm>
              <a:off x="2771295" y="3757833"/>
              <a:ext cx="78170" cy="70187"/>
            </a:xfrm>
            <a:prstGeom prst="ellips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24" name="Oval 297"/>
            <p:cNvSpPr>
              <a:spLocks noChangeArrowheads="1"/>
            </p:cNvSpPr>
            <p:nvPr/>
          </p:nvSpPr>
          <p:spPr bwMode="auto">
            <a:xfrm>
              <a:off x="2796945" y="3789848"/>
              <a:ext cx="25650" cy="23396"/>
            </a:xfrm>
            <a:prstGeom prst="ellipse">
              <a:avLst/>
            </a:prstGeom>
            <a:solidFill>
              <a:srgbClr val="A7A9AC"/>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25" name="Line 298"/>
            <p:cNvSpPr>
              <a:spLocks noChangeShapeType="1"/>
            </p:cNvSpPr>
            <p:nvPr/>
          </p:nvSpPr>
          <p:spPr bwMode="auto">
            <a:xfrm flipV="1">
              <a:off x="2809160" y="3856341"/>
              <a:ext cx="1222" cy="66492"/>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26" name="Line 299"/>
            <p:cNvSpPr>
              <a:spLocks noChangeShapeType="1"/>
            </p:cNvSpPr>
            <p:nvPr/>
          </p:nvSpPr>
          <p:spPr bwMode="auto">
            <a:xfrm flipV="1">
              <a:off x="2875116" y="3792311"/>
              <a:ext cx="1222" cy="67724"/>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27" name="Freeform 300"/>
            <p:cNvSpPr>
              <a:spLocks/>
            </p:cNvSpPr>
            <p:nvPr/>
          </p:nvSpPr>
          <p:spPr bwMode="auto">
            <a:xfrm>
              <a:off x="2790838" y="3862497"/>
              <a:ext cx="37864" cy="43097"/>
            </a:xfrm>
            <a:custGeom>
              <a:avLst/>
              <a:gdLst/>
              <a:ahLst/>
              <a:cxnLst>
                <a:cxn ang="0">
                  <a:pos x="31" y="0"/>
                </a:cxn>
                <a:cxn ang="0">
                  <a:pos x="15" y="35"/>
                </a:cxn>
                <a:cxn ang="0">
                  <a:pos x="15" y="35"/>
                </a:cxn>
                <a:cxn ang="0">
                  <a:pos x="0" y="0"/>
                </a:cxn>
              </a:cxnLst>
              <a:rect l="0" t="0" r="r" b="b"/>
              <a:pathLst>
                <a:path w="31" h="35">
                  <a:moveTo>
                    <a:pt x="31" y="0"/>
                  </a:moveTo>
                  <a:lnTo>
                    <a:pt x="15" y="35"/>
                  </a:lnTo>
                  <a:lnTo>
                    <a:pt x="15" y="35"/>
                  </a:lnTo>
                  <a:lnTo>
                    <a:pt x="0" y="0"/>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28" name="Line 301"/>
            <p:cNvSpPr>
              <a:spLocks noChangeShapeType="1"/>
            </p:cNvSpPr>
            <p:nvPr/>
          </p:nvSpPr>
          <p:spPr bwMode="auto">
            <a:xfrm>
              <a:off x="2809160" y="3792311"/>
              <a:ext cx="1222" cy="20933"/>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29" name="Freeform 302"/>
            <p:cNvSpPr>
              <a:spLocks/>
            </p:cNvSpPr>
            <p:nvPr/>
          </p:nvSpPr>
          <p:spPr bwMode="auto">
            <a:xfrm>
              <a:off x="2790838" y="3772609"/>
              <a:ext cx="37864" cy="36940"/>
            </a:xfrm>
            <a:custGeom>
              <a:avLst/>
              <a:gdLst/>
              <a:ahLst/>
              <a:cxnLst>
                <a:cxn ang="0">
                  <a:pos x="0" y="0"/>
                </a:cxn>
                <a:cxn ang="0">
                  <a:pos x="15" y="16"/>
                </a:cxn>
                <a:cxn ang="0">
                  <a:pos x="0" y="30"/>
                </a:cxn>
                <a:cxn ang="0">
                  <a:pos x="31" y="0"/>
                </a:cxn>
                <a:cxn ang="0">
                  <a:pos x="15" y="16"/>
                </a:cxn>
                <a:cxn ang="0">
                  <a:pos x="31" y="30"/>
                </a:cxn>
                <a:cxn ang="0">
                  <a:pos x="0" y="0"/>
                </a:cxn>
              </a:cxnLst>
              <a:rect l="0" t="0" r="r" b="b"/>
              <a:pathLst>
                <a:path w="31" h="30">
                  <a:moveTo>
                    <a:pt x="0" y="0"/>
                  </a:moveTo>
                  <a:lnTo>
                    <a:pt x="15" y="16"/>
                  </a:lnTo>
                  <a:lnTo>
                    <a:pt x="0" y="30"/>
                  </a:lnTo>
                  <a:lnTo>
                    <a:pt x="31" y="0"/>
                  </a:lnTo>
                  <a:lnTo>
                    <a:pt x="15" y="16"/>
                  </a:lnTo>
                  <a:lnTo>
                    <a:pt x="31" y="30"/>
                  </a:lnTo>
                  <a:lnTo>
                    <a:pt x="0"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30" name="Freeform 303"/>
            <p:cNvSpPr>
              <a:spLocks/>
            </p:cNvSpPr>
            <p:nvPr/>
          </p:nvSpPr>
          <p:spPr bwMode="auto">
            <a:xfrm>
              <a:off x="2930079" y="3786154"/>
              <a:ext cx="17100" cy="55411"/>
            </a:xfrm>
            <a:custGeom>
              <a:avLst/>
              <a:gdLst/>
              <a:ahLst/>
              <a:cxnLst>
                <a:cxn ang="0">
                  <a:pos x="6" y="17"/>
                </a:cxn>
                <a:cxn ang="0">
                  <a:pos x="3" y="19"/>
                </a:cxn>
                <a:cxn ang="0">
                  <a:pos x="0" y="17"/>
                </a:cxn>
                <a:cxn ang="0">
                  <a:pos x="0" y="2"/>
                </a:cxn>
                <a:cxn ang="0">
                  <a:pos x="3" y="0"/>
                </a:cxn>
                <a:cxn ang="0">
                  <a:pos x="6" y="2"/>
                </a:cxn>
                <a:cxn ang="0">
                  <a:pos x="6" y="17"/>
                </a:cxn>
              </a:cxnLst>
              <a:rect l="0" t="0" r="r" b="b"/>
              <a:pathLst>
                <a:path w="6" h="19">
                  <a:moveTo>
                    <a:pt x="6" y="17"/>
                  </a:moveTo>
                  <a:cubicBezTo>
                    <a:pt x="6" y="18"/>
                    <a:pt x="4" y="19"/>
                    <a:pt x="3" y="19"/>
                  </a:cubicBezTo>
                  <a:cubicBezTo>
                    <a:pt x="1" y="19"/>
                    <a:pt x="0" y="18"/>
                    <a:pt x="0" y="17"/>
                  </a:cubicBezTo>
                  <a:cubicBezTo>
                    <a:pt x="0" y="2"/>
                    <a:pt x="0" y="2"/>
                    <a:pt x="0" y="2"/>
                  </a:cubicBezTo>
                  <a:cubicBezTo>
                    <a:pt x="0" y="1"/>
                    <a:pt x="1" y="0"/>
                    <a:pt x="3" y="0"/>
                  </a:cubicBezTo>
                  <a:cubicBezTo>
                    <a:pt x="4" y="0"/>
                    <a:pt x="6" y="1"/>
                    <a:pt x="6" y="2"/>
                  </a:cubicBezTo>
                  <a:lnTo>
                    <a:pt x="6" y="17"/>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31" name="Freeform 304"/>
            <p:cNvSpPr>
              <a:spLocks/>
            </p:cNvSpPr>
            <p:nvPr/>
          </p:nvSpPr>
          <p:spPr bwMode="auto">
            <a:xfrm>
              <a:off x="2993592" y="3850183"/>
              <a:ext cx="17100" cy="59104"/>
            </a:xfrm>
            <a:custGeom>
              <a:avLst/>
              <a:gdLst/>
              <a:ahLst/>
              <a:cxnLst>
                <a:cxn ang="0">
                  <a:pos x="6" y="17"/>
                </a:cxn>
                <a:cxn ang="0">
                  <a:pos x="3" y="20"/>
                </a:cxn>
                <a:cxn ang="0">
                  <a:pos x="0" y="17"/>
                </a:cxn>
                <a:cxn ang="0">
                  <a:pos x="0" y="3"/>
                </a:cxn>
                <a:cxn ang="0">
                  <a:pos x="3" y="0"/>
                </a:cxn>
                <a:cxn ang="0">
                  <a:pos x="6" y="3"/>
                </a:cxn>
                <a:cxn ang="0">
                  <a:pos x="6" y="17"/>
                </a:cxn>
              </a:cxnLst>
              <a:rect l="0" t="0" r="r" b="b"/>
              <a:pathLst>
                <a:path w="6" h="20">
                  <a:moveTo>
                    <a:pt x="6" y="17"/>
                  </a:moveTo>
                  <a:cubicBezTo>
                    <a:pt x="6" y="18"/>
                    <a:pt x="5" y="20"/>
                    <a:pt x="3" y="20"/>
                  </a:cubicBezTo>
                  <a:cubicBezTo>
                    <a:pt x="2" y="20"/>
                    <a:pt x="0" y="18"/>
                    <a:pt x="0" y="17"/>
                  </a:cubicBezTo>
                  <a:cubicBezTo>
                    <a:pt x="0" y="3"/>
                    <a:pt x="0" y="3"/>
                    <a:pt x="0" y="3"/>
                  </a:cubicBezTo>
                  <a:cubicBezTo>
                    <a:pt x="0" y="1"/>
                    <a:pt x="2" y="0"/>
                    <a:pt x="3" y="0"/>
                  </a:cubicBezTo>
                  <a:cubicBezTo>
                    <a:pt x="5" y="0"/>
                    <a:pt x="6" y="1"/>
                    <a:pt x="6" y="3"/>
                  </a:cubicBezTo>
                  <a:lnTo>
                    <a:pt x="6" y="17"/>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32" name="Freeform 305"/>
            <p:cNvSpPr>
              <a:spLocks/>
            </p:cNvSpPr>
            <p:nvPr/>
          </p:nvSpPr>
          <p:spPr bwMode="auto">
            <a:xfrm>
              <a:off x="3059548" y="3786154"/>
              <a:ext cx="14657" cy="55411"/>
            </a:xfrm>
            <a:custGeom>
              <a:avLst/>
              <a:gdLst/>
              <a:ahLst/>
              <a:cxnLst>
                <a:cxn ang="0">
                  <a:pos x="5" y="17"/>
                </a:cxn>
                <a:cxn ang="0">
                  <a:pos x="2" y="19"/>
                </a:cxn>
                <a:cxn ang="0">
                  <a:pos x="0" y="17"/>
                </a:cxn>
                <a:cxn ang="0">
                  <a:pos x="0" y="2"/>
                </a:cxn>
                <a:cxn ang="0">
                  <a:pos x="2" y="0"/>
                </a:cxn>
                <a:cxn ang="0">
                  <a:pos x="5" y="2"/>
                </a:cxn>
                <a:cxn ang="0">
                  <a:pos x="5" y="17"/>
                </a:cxn>
              </a:cxnLst>
              <a:rect l="0" t="0" r="r" b="b"/>
              <a:pathLst>
                <a:path w="5" h="19">
                  <a:moveTo>
                    <a:pt x="5" y="17"/>
                  </a:moveTo>
                  <a:cubicBezTo>
                    <a:pt x="5" y="18"/>
                    <a:pt x="4" y="19"/>
                    <a:pt x="2" y="19"/>
                  </a:cubicBezTo>
                  <a:cubicBezTo>
                    <a:pt x="1" y="19"/>
                    <a:pt x="0" y="18"/>
                    <a:pt x="0" y="17"/>
                  </a:cubicBezTo>
                  <a:cubicBezTo>
                    <a:pt x="0" y="2"/>
                    <a:pt x="0" y="2"/>
                    <a:pt x="0" y="2"/>
                  </a:cubicBezTo>
                  <a:cubicBezTo>
                    <a:pt x="0" y="1"/>
                    <a:pt x="1" y="0"/>
                    <a:pt x="2" y="0"/>
                  </a:cubicBezTo>
                  <a:cubicBezTo>
                    <a:pt x="4" y="0"/>
                    <a:pt x="5" y="1"/>
                    <a:pt x="5" y="2"/>
                  </a:cubicBezTo>
                  <a:lnTo>
                    <a:pt x="5" y="17"/>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33" name="Oval 306"/>
            <p:cNvSpPr>
              <a:spLocks noChangeArrowheads="1"/>
            </p:cNvSpPr>
            <p:nvPr/>
          </p:nvSpPr>
          <p:spPr bwMode="auto">
            <a:xfrm>
              <a:off x="2930079" y="3786154"/>
              <a:ext cx="17100" cy="14776"/>
            </a:xfrm>
            <a:prstGeom prst="ellipse">
              <a:avLst/>
            </a:pr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34" name="Oval 307"/>
            <p:cNvSpPr>
              <a:spLocks noChangeArrowheads="1"/>
            </p:cNvSpPr>
            <p:nvPr/>
          </p:nvSpPr>
          <p:spPr bwMode="auto">
            <a:xfrm>
              <a:off x="2993592" y="3850183"/>
              <a:ext cx="17100" cy="14776"/>
            </a:xfrm>
            <a:prstGeom prst="ellipse">
              <a:avLst/>
            </a:pr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35" name="Oval 308"/>
            <p:cNvSpPr>
              <a:spLocks noChangeArrowheads="1"/>
            </p:cNvSpPr>
            <p:nvPr/>
          </p:nvSpPr>
          <p:spPr bwMode="auto">
            <a:xfrm>
              <a:off x="3059548" y="3786154"/>
              <a:ext cx="14657" cy="14776"/>
            </a:xfrm>
            <a:prstGeom prst="ellipse">
              <a:avLst/>
            </a:pr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36" name="Freeform 309"/>
            <p:cNvSpPr>
              <a:spLocks/>
            </p:cNvSpPr>
            <p:nvPr/>
          </p:nvSpPr>
          <p:spPr bwMode="auto">
            <a:xfrm>
              <a:off x="3048556" y="3728281"/>
              <a:ext cx="17100" cy="49254"/>
            </a:xfrm>
            <a:custGeom>
              <a:avLst/>
              <a:gdLst/>
              <a:ahLst/>
              <a:cxnLst>
                <a:cxn ang="0">
                  <a:pos x="14" y="17"/>
                </a:cxn>
                <a:cxn ang="0">
                  <a:pos x="14" y="40"/>
                </a:cxn>
                <a:cxn ang="0">
                  <a:pos x="0" y="36"/>
                </a:cxn>
                <a:cxn ang="0">
                  <a:pos x="0" y="0"/>
                </a:cxn>
                <a:cxn ang="0">
                  <a:pos x="14" y="40"/>
                </a:cxn>
              </a:cxnLst>
              <a:rect l="0" t="0" r="r" b="b"/>
              <a:pathLst>
                <a:path w="14" h="40">
                  <a:moveTo>
                    <a:pt x="14" y="17"/>
                  </a:moveTo>
                  <a:lnTo>
                    <a:pt x="14" y="40"/>
                  </a:lnTo>
                  <a:lnTo>
                    <a:pt x="0" y="36"/>
                  </a:lnTo>
                  <a:lnTo>
                    <a:pt x="0" y="0"/>
                  </a:lnTo>
                  <a:lnTo>
                    <a:pt x="14" y="40"/>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37" name="Freeform 310"/>
            <p:cNvSpPr>
              <a:spLocks/>
            </p:cNvSpPr>
            <p:nvPr/>
          </p:nvSpPr>
          <p:spPr bwMode="auto">
            <a:xfrm>
              <a:off x="2938629" y="3661788"/>
              <a:ext cx="127027" cy="130522"/>
            </a:xfrm>
            <a:custGeom>
              <a:avLst/>
              <a:gdLst/>
              <a:ahLst/>
              <a:cxnLst>
                <a:cxn ang="0">
                  <a:pos x="104" y="52"/>
                </a:cxn>
                <a:cxn ang="0">
                  <a:pos x="52" y="106"/>
                </a:cxn>
                <a:cxn ang="0">
                  <a:pos x="0" y="52"/>
                </a:cxn>
                <a:cxn ang="0">
                  <a:pos x="52" y="0"/>
                </a:cxn>
                <a:cxn ang="0">
                  <a:pos x="104" y="52"/>
                </a:cxn>
              </a:cxnLst>
              <a:rect l="0" t="0" r="r" b="b"/>
              <a:pathLst>
                <a:path w="104" h="106">
                  <a:moveTo>
                    <a:pt x="104" y="52"/>
                  </a:moveTo>
                  <a:lnTo>
                    <a:pt x="52" y="106"/>
                  </a:lnTo>
                  <a:lnTo>
                    <a:pt x="0" y="52"/>
                  </a:lnTo>
                  <a:lnTo>
                    <a:pt x="52" y="0"/>
                  </a:lnTo>
                  <a:lnTo>
                    <a:pt x="104" y="52"/>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38" name="Freeform 311"/>
            <p:cNvSpPr>
              <a:spLocks/>
            </p:cNvSpPr>
            <p:nvPr/>
          </p:nvSpPr>
          <p:spPr bwMode="auto">
            <a:xfrm>
              <a:off x="3002142" y="3725818"/>
              <a:ext cx="63513" cy="92351"/>
            </a:xfrm>
            <a:custGeom>
              <a:avLst/>
              <a:gdLst/>
              <a:ahLst/>
              <a:cxnLst>
                <a:cxn ang="0">
                  <a:pos x="52" y="21"/>
                </a:cxn>
                <a:cxn ang="0">
                  <a:pos x="0" y="75"/>
                </a:cxn>
                <a:cxn ang="0">
                  <a:pos x="0" y="54"/>
                </a:cxn>
                <a:cxn ang="0">
                  <a:pos x="52" y="0"/>
                </a:cxn>
                <a:cxn ang="0">
                  <a:pos x="52" y="21"/>
                </a:cxn>
              </a:cxnLst>
              <a:rect l="0" t="0" r="r" b="b"/>
              <a:pathLst>
                <a:path w="52" h="75">
                  <a:moveTo>
                    <a:pt x="52" y="21"/>
                  </a:moveTo>
                  <a:lnTo>
                    <a:pt x="0" y="75"/>
                  </a:lnTo>
                  <a:lnTo>
                    <a:pt x="0" y="54"/>
                  </a:lnTo>
                  <a:lnTo>
                    <a:pt x="52" y="0"/>
                  </a:lnTo>
                  <a:lnTo>
                    <a:pt x="52" y="21"/>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39" name="Freeform 312"/>
            <p:cNvSpPr>
              <a:spLocks/>
            </p:cNvSpPr>
            <p:nvPr/>
          </p:nvSpPr>
          <p:spPr bwMode="auto">
            <a:xfrm>
              <a:off x="2938629" y="3725818"/>
              <a:ext cx="63513" cy="92351"/>
            </a:xfrm>
            <a:custGeom>
              <a:avLst/>
              <a:gdLst/>
              <a:ahLst/>
              <a:cxnLst>
                <a:cxn ang="0">
                  <a:pos x="52" y="75"/>
                </a:cxn>
                <a:cxn ang="0">
                  <a:pos x="0" y="21"/>
                </a:cxn>
                <a:cxn ang="0">
                  <a:pos x="0" y="0"/>
                </a:cxn>
                <a:cxn ang="0">
                  <a:pos x="52" y="54"/>
                </a:cxn>
                <a:cxn ang="0">
                  <a:pos x="52" y="75"/>
                </a:cxn>
              </a:cxnLst>
              <a:rect l="0" t="0" r="r" b="b"/>
              <a:pathLst>
                <a:path w="52" h="75">
                  <a:moveTo>
                    <a:pt x="52" y="75"/>
                  </a:moveTo>
                  <a:lnTo>
                    <a:pt x="0" y="21"/>
                  </a:lnTo>
                  <a:lnTo>
                    <a:pt x="0" y="0"/>
                  </a:lnTo>
                  <a:lnTo>
                    <a:pt x="52" y="54"/>
                  </a:lnTo>
                  <a:lnTo>
                    <a:pt x="52" y="75"/>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40" name="Line 313"/>
            <p:cNvSpPr>
              <a:spLocks noChangeShapeType="1"/>
            </p:cNvSpPr>
            <p:nvPr/>
          </p:nvSpPr>
          <p:spPr bwMode="auto">
            <a:xfrm flipV="1">
              <a:off x="2938629" y="3725818"/>
              <a:ext cx="1222" cy="66492"/>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41" name="Oval 314"/>
            <p:cNvSpPr>
              <a:spLocks noChangeArrowheads="1"/>
            </p:cNvSpPr>
            <p:nvPr/>
          </p:nvSpPr>
          <p:spPr bwMode="auto">
            <a:xfrm>
              <a:off x="2964278" y="3690109"/>
              <a:ext cx="75727" cy="70187"/>
            </a:xfrm>
            <a:prstGeom prst="ellips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42" name="Oval 315"/>
            <p:cNvSpPr>
              <a:spLocks noChangeArrowheads="1"/>
            </p:cNvSpPr>
            <p:nvPr/>
          </p:nvSpPr>
          <p:spPr bwMode="auto">
            <a:xfrm>
              <a:off x="2987485" y="3722124"/>
              <a:ext cx="29314" cy="27090"/>
            </a:xfrm>
            <a:prstGeom prst="ellipse">
              <a:avLst/>
            </a:prstGeom>
            <a:solidFill>
              <a:srgbClr val="A7A9AC"/>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43" name="Line 316"/>
            <p:cNvSpPr>
              <a:spLocks noChangeShapeType="1"/>
            </p:cNvSpPr>
            <p:nvPr/>
          </p:nvSpPr>
          <p:spPr bwMode="auto">
            <a:xfrm flipV="1">
              <a:off x="3002142" y="3792311"/>
              <a:ext cx="1222" cy="67724"/>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44" name="Line 317"/>
            <p:cNvSpPr>
              <a:spLocks noChangeShapeType="1"/>
            </p:cNvSpPr>
            <p:nvPr/>
          </p:nvSpPr>
          <p:spPr bwMode="auto">
            <a:xfrm flipV="1">
              <a:off x="3065656" y="3725818"/>
              <a:ext cx="1222" cy="66492"/>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45" name="Freeform 318"/>
            <p:cNvSpPr>
              <a:spLocks/>
            </p:cNvSpPr>
            <p:nvPr/>
          </p:nvSpPr>
          <p:spPr bwMode="auto">
            <a:xfrm>
              <a:off x="2985042" y="3798467"/>
              <a:ext cx="36642" cy="43097"/>
            </a:xfrm>
            <a:custGeom>
              <a:avLst/>
              <a:gdLst/>
              <a:ahLst/>
              <a:cxnLst>
                <a:cxn ang="0">
                  <a:pos x="30" y="0"/>
                </a:cxn>
                <a:cxn ang="0">
                  <a:pos x="14" y="35"/>
                </a:cxn>
                <a:cxn ang="0">
                  <a:pos x="14" y="35"/>
                </a:cxn>
                <a:cxn ang="0">
                  <a:pos x="0" y="0"/>
                </a:cxn>
              </a:cxnLst>
              <a:rect l="0" t="0" r="r" b="b"/>
              <a:pathLst>
                <a:path w="30" h="35">
                  <a:moveTo>
                    <a:pt x="30" y="0"/>
                  </a:moveTo>
                  <a:lnTo>
                    <a:pt x="14" y="35"/>
                  </a:lnTo>
                  <a:lnTo>
                    <a:pt x="14" y="35"/>
                  </a:lnTo>
                  <a:lnTo>
                    <a:pt x="0" y="0"/>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46" name="Line 319"/>
            <p:cNvSpPr>
              <a:spLocks noChangeShapeType="1"/>
            </p:cNvSpPr>
            <p:nvPr/>
          </p:nvSpPr>
          <p:spPr bwMode="auto">
            <a:xfrm>
              <a:off x="3002142" y="3725818"/>
              <a:ext cx="1222" cy="23396"/>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47" name="Freeform 320"/>
            <p:cNvSpPr>
              <a:spLocks/>
            </p:cNvSpPr>
            <p:nvPr/>
          </p:nvSpPr>
          <p:spPr bwMode="auto">
            <a:xfrm>
              <a:off x="2985042" y="3708579"/>
              <a:ext cx="34199" cy="34478"/>
            </a:xfrm>
            <a:custGeom>
              <a:avLst/>
              <a:gdLst/>
              <a:ahLst/>
              <a:cxnLst>
                <a:cxn ang="0">
                  <a:pos x="0" y="0"/>
                </a:cxn>
                <a:cxn ang="0">
                  <a:pos x="14" y="14"/>
                </a:cxn>
                <a:cxn ang="0">
                  <a:pos x="0" y="28"/>
                </a:cxn>
                <a:cxn ang="0">
                  <a:pos x="28" y="0"/>
                </a:cxn>
                <a:cxn ang="0">
                  <a:pos x="14" y="14"/>
                </a:cxn>
                <a:cxn ang="0">
                  <a:pos x="28" y="28"/>
                </a:cxn>
                <a:cxn ang="0">
                  <a:pos x="0" y="0"/>
                </a:cxn>
              </a:cxnLst>
              <a:rect l="0" t="0" r="r" b="b"/>
              <a:pathLst>
                <a:path w="28" h="28">
                  <a:moveTo>
                    <a:pt x="0" y="0"/>
                  </a:moveTo>
                  <a:lnTo>
                    <a:pt x="14" y="14"/>
                  </a:lnTo>
                  <a:lnTo>
                    <a:pt x="0" y="28"/>
                  </a:lnTo>
                  <a:lnTo>
                    <a:pt x="28" y="0"/>
                  </a:lnTo>
                  <a:lnTo>
                    <a:pt x="14" y="14"/>
                  </a:lnTo>
                  <a:lnTo>
                    <a:pt x="28" y="28"/>
                  </a:lnTo>
                  <a:lnTo>
                    <a:pt x="0"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48" name="Freeform 321"/>
            <p:cNvSpPr>
              <a:spLocks/>
            </p:cNvSpPr>
            <p:nvPr/>
          </p:nvSpPr>
          <p:spPr bwMode="auto">
            <a:xfrm>
              <a:off x="2866565" y="3850183"/>
              <a:ext cx="14657" cy="59104"/>
            </a:xfrm>
            <a:custGeom>
              <a:avLst/>
              <a:gdLst/>
              <a:ahLst/>
              <a:cxnLst>
                <a:cxn ang="0">
                  <a:pos x="5" y="17"/>
                </a:cxn>
                <a:cxn ang="0">
                  <a:pos x="3" y="20"/>
                </a:cxn>
                <a:cxn ang="0">
                  <a:pos x="0" y="17"/>
                </a:cxn>
                <a:cxn ang="0">
                  <a:pos x="0" y="3"/>
                </a:cxn>
                <a:cxn ang="0">
                  <a:pos x="3" y="0"/>
                </a:cxn>
                <a:cxn ang="0">
                  <a:pos x="5" y="3"/>
                </a:cxn>
                <a:cxn ang="0">
                  <a:pos x="5" y="17"/>
                </a:cxn>
              </a:cxnLst>
              <a:rect l="0" t="0" r="r" b="b"/>
              <a:pathLst>
                <a:path w="5" h="20">
                  <a:moveTo>
                    <a:pt x="5" y="17"/>
                  </a:moveTo>
                  <a:cubicBezTo>
                    <a:pt x="5" y="18"/>
                    <a:pt x="4" y="20"/>
                    <a:pt x="3" y="20"/>
                  </a:cubicBezTo>
                  <a:cubicBezTo>
                    <a:pt x="1" y="20"/>
                    <a:pt x="0" y="18"/>
                    <a:pt x="0" y="17"/>
                  </a:cubicBezTo>
                  <a:cubicBezTo>
                    <a:pt x="0" y="3"/>
                    <a:pt x="0" y="3"/>
                    <a:pt x="0" y="3"/>
                  </a:cubicBezTo>
                  <a:cubicBezTo>
                    <a:pt x="0" y="1"/>
                    <a:pt x="1" y="0"/>
                    <a:pt x="3" y="0"/>
                  </a:cubicBezTo>
                  <a:cubicBezTo>
                    <a:pt x="4" y="0"/>
                    <a:pt x="5" y="1"/>
                    <a:pt x="5" y="3"/>
                  </a:cubicBezTo>
                  <a:lnTo>
                    <a:pt x="5" y="17"/>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49" name="Freeform 322"/>
            <p:cNvSpPr>
              <a:spLocks/>
            </p:cNvSpPr>
            <p:nvPr/>
          </p:nvSpPr>
          <p:spPr bwMode="auto">
            <a:xfrm>
              <a:off x="2930079" y="3914213"/>
              <a:ext cx="17100" cy="59104"/>
            </a:xfrm>
            <a:custGeom>
              <a:avLst/>
              <a:gdLst/>
              <a:ahLst/>
              <a:cxnLst>
                <a:cxn ang="0">
                  <a:pos x="6" y="17"/>
                </a:cxn>
                <a:cxn ang="0">
                  <a:pos x="3" y="20"/>
                </a:cxn>
                <a:cxn ang="0">
                  <a:pos x="0" y="17"/>
                </a:cxn>
                <a:cxn ang="0">
                  <a:pos x="0" y="3"/>
                </a:cxn>
                <a:cxn ang="0">
                  <a:pos x="3" y="0"/>
                </a:cxn>
                <a:cxn ang="0">
                  <a:pos x="6" y="3"/>
                </a:cxn>
                <a:cxn ang="0">
                  <a:pos x="6" y="17"/>
                </a:cxn>
              </a:cxnLst>
              <a:rect l="0" t="0" r="r" b="b"/>
              <a:pathLst>
                <a:path w="6" h="20">
                  <a:moveTo>
                    <a:pt x="6" y="17"/>
                  </a:moveTo>
                  <a:cubicBezTo>
                    <a:pt x="6" y="19"/>
                    <a:pt x="4" y="20"/>
                    <a:pt x="3" y="20"/>
                  </a:cubicBezTo>
                  <a:cubicBezTo>
                    <a:pt x="1" y="20"/>
                    <a:pt x="0" y="19"/>
                    <a:pt x="0" y="17"/>
                  </a:cubicBezTo>
                  <a:cubicBezTo>
                    <a:pt x="0" y="3"/>
                    <a:pt x="0" y="3"/>
                    <a:pt x="0" y="3"/>
                  </a:cubicBezTo>
                  <a:cubicBezTo>
                    <a:pt x="0" y="2"/>
                    <a:pt x="1" y="0"/>
                    <a:pt x="3" y="0"/>
                  </a:cubicBezTo>
                  <a:cubicBezTo>
                    <a:pt x="4" y="0"/>
                    <a:pt x="6" y="2"/>
                    <a:pt x="6" y="3"/>
                  </a:cubicBezTo>
                  <a:lnTo>
                    <a:pt x="6" y="17"/>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50" name="Oval 323"/>
            <p:cNvSpPr>
              <a:spLocks noChangeArrowheads="1"/>
            </p:cNvSpPr>
            <p:nvPr/>
          </p:nvSpPr>
          <p:spPr bwMode="auto">
            <a:xfrm>
              <a:off x="2866565" y="3850183"/>
              <a:ext cx="14657" cy="14776"/>
            </a:xfrm>
            <a:prstGeom prst="ellipse">
              <a:avLst/>
            </a:pr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51" name="Oval 324"/>
            <p:cNvSpPr>
              <a:spLocks noChangeArrowheads="1"/>
            </p:cNvSpPr>
            <p:nvPr/>
          </p:nvSpPr>
          <p:spPr bwMode="auto">
            <a:xfrm>
              <a:off x="2930079" y="3914213"/>
              <a:ext cx="17100" cy="14776"/>
            </a:xfrm>
            <a:prstGeom prst="ellipse">
              <a:avLst/>
            </a:pr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52" name="Freeform 325"/>
            <p:cNvSpPr>
              <a:spLocks/>
            </p:cNvSpPr>
            <p:nvPr/>
          </p:nvSpPr>
          <p:spPr bwMode="auto">
            <a:xfrm>
              <a:off x="2985042" y="3813243"/>
              <a:ext cx="17100" cy="28321"/>
            </a:xfrm>
            <a:custGeom>
              <a:avLst/>
              <a:gdLst/>
              <a:ahLst/>
              <a:cxnLst>
                <a:cxn ang="0">
                  <a:pos x="14" y="0"/>
                </a:cxn>
                <a:cxn ang="0">
                  <a:pos x="14" y="23"/>
                </a:cxn>
                <a:cxn ang="0">
                  <a:pos x="0" y="19"/>
                </a:cxn>
              </a:cxnLst>
              <a:rect l="0" t="0" r="r" b="b"/>
              <a:pathLst>
                <a:path w="14" h="23">
                  <a:moveTo>
                    <a:pt x="14" y="0"/>
                  </a:moveTo>
                  <a:lnTo>
                    <a:pt x="14" y="23"/>
                  </a:lnTo>
                  <a:lnTo>
                    <a:pt x="0" y="19"/>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53" name="Freeform 326"/>
            <p:cNvSpPr>
              <a:spLocks/>
            </p:cNvSpPr>
            <p:nvPr/>
          </p:nvSpPr>
          <p:spPr bwMode="auto">
            <a:xfrm>
              <a:off x="2875116" y="3725818"/>
              <a:ext cx="127027" cy="130522"/>
            </a:xfrm>
            <a:custGeom>
              <a:avLst/>
              <a:gdLst/>
              <a:ahLst/>
              <a:cxnLst>
                <a:cxn ang="0">
                  <a:pos x="104" y="54"/>
                </a:cxn>
                <a:cxn ang="0">
                  <a:pos x="52" y="106"/>
                </a:cxn>
                <a:cxn ang="0">
                  <a:pos x="0" y="54"/>
                </a:cxn>
                <a:cxn ang="0">
                  <a:pos x="52" y="0"/>
                </a:cxn>
                <a:cxn ang="0">
                  <a:pos x="104" y="54"/>
                </a:cxn>
              </a:cxnLst>
              <a:rect l="0" t="0" r="r" b="b"/>
              <a:pathLst>
                <a:path w="104" h="106">
                  <a:moveTo>
                    <a:pt x="104" y="54"/>
                  </a:moveTo>
                  <a:lnTo>
                    <a:pt x="52" y="106"/>
                  </a:lnTo>
                  <a:lnTo>
                    <a:pt x="0" y="54"/>
                  </a:lnTo>
                  <a:lnTo>
                    <a:pt x="52" y="0"/>
                  </a:lnTo>
                  <a:lnTo>
                    <a:pt x="104" y="54"/>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54" name="Freeform 327"/>
            <p:cNvSpPr>
              <a:spLocks/>
            </p:cNvSpPr>
            <p:nvPr/>
          </p:nvSpPr>
          <p:spPr bwMode="auto">
            <a:xfrm>
              <a:off x="2938629" y="3792311"/>
              <a:ext cx="63513" cy="89888"/>
            </a:xfrm>
            <a:custGeom>
              <a:avLst/>
              <a:gdLst/>
              <a:ahLst/>
              <a:cxnLst>
                <a:cxn ang="0">
                  <a:pos x="52" y="21"/>
                </a:cxn>
                <a:cxn ang="0">
                  <a:pos x="0" y="73"/>
                </a:cxn>
                <a:cxn ang="0">
                  <a:pos x="0" y="52"/>
                </a:cxn>
                <a:cxn ang="0">
                  <a:pos x="52" y="0"/>
                </a:cxn>
                <a:cxn ang="0">
                  <a:pos x="52" y="21"/>
                </a:cxn>
              </a:cxnLst>
              <a:rect l="0" t="0" r="r" b="b"/>
              <a:pathLst>
                <a:path w="52" h="73">
                  <a:moveTo>
                    <a:pt x="52" y="21"/>
                  </a:moveTo>
                  <a:lnTo>
                    <a:pt x="0" y="73"/>
                  </a:lnTo>
                  <a:lnTo>
                    <a:pt x="0" y="52"/>
                  </a:lnTo>
                  <a:lnTo>
                    <a:pt x="52" y="0"/>
                  </a:lnTo>
                  <a:lnTo>
                    <a:pt x="52" y="21"/>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55" name="Freeform 328"/>
            <p:cNvSpPr>
              <a:spLocks/>
            </p:cNvSpPr>
            <p:nvPr/>
          </p:nvSpPr>
          <p:spPr bwMode="auto">
            <a:xfrm>
              <a:off x="2875116" y="3792311"/>
              <a:ext cx="63513" cy="89888"/>
            </a:xfrm>
            <a:custGeom>
              <a:avLst/>
              <a:gdLst/>
              <a:ahLst/>
              <a:cxnLst>
                <a:cxn ang="0">
                  <a:pos x="52" y="73"/>
                </a:cxn>
                <a:cxn ang="0">
                  <a:pos x="0" y="21"/>
                </a:cxn>
                <a:cxn ang="0">
                  <a:pos x="0" y="0"/>
                </a:cxn>
                <a:cxn ang="0">
                  <a:pos x="52" y="52"/>
                </a:cxn>
                <a:cxn ang="0">
                  <a:pos x="52" y="73"/>
                </a:cxn>
              </a:cxnLst>
              <a:rect l="0" t="0" r="r" b="b"/>
              <a:pathLst>
                <a:path w="52" h="73">
                  <a:moveTo>
                    <a:pt x="52" y="73"/>
                  </a:moveTo>
                  <a:lnTo>
                    <a:pt x="0" y="21"/>
                  </a:lnTo>
                  <a:lnTo>
                    <a:pt x="0" y="0"/>
                  </a:lnTo>
                  <a:lnTo>
                    <a:pt x="52" y="52"/>
                  </a:lnTo>
                  <a:lnTo>
                    <a:pt x="52" y="73"/>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56" name="Line 329"/>
            <p:cNvSpPr>
              <a:spLocks noChangeShapeType="1"/>
            </p:cNvSpPr>
            <p:nvPr/>
          </p:nvSpPr>
          <p:spPr bwMode="auto">
            <a:xfrm flipV="1">
              <a:off x="2875116" y="3792311"/>
              <a:ext cx="1222" cy="67724"/>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57" name="Oval 330"/>
            <p:cNvSpPr>
              <a:spLocks noChangeArrowheads="1"/>
            </p:cNvSpPr>
            <p:nvPr/>
          </p:nvSpPr>
          <p:spPr bwMode="auto">
            <a:xfrm>
              <a:off x="2900765" y="3757833"/>
              <a:ext cx="75727" cy="70187"/>
            </a:xfrm>
            <a:prstGeom prst="ellips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58" name="Oval 331"/>
            <p:cNvSpPr>
              <a:spLocks noChangeArrowheads="1"/>
            </p:cNvSpPr>
            <p:nvPr/>
          </p:nvSpPr>
          <p:spPr bwMode="auto">
            <a:xfrm>
              <a:off x="2923972" y="3789848"/>
              <a:ext cx="29314" cy="23396"/>
            </a:xfrm>
            <a:prstGeom prst="ellipse">
              <a:avLst/>
            </a:prstGeom>
            <a:solidFill>
              <a:srgbClr val="A7A9AC"/>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59" name="Line 332"/>
            <p:cNvSpPr>
              <a:spLocks noChangeShapeType="1"/>
            </p:cNvSpPr>
            <p:nvPr/>
          </p:nvSpPr>
          <p:spPr bwMode="auto">
            <a:xfrm flipV="1">
              <a:off x="2938629" y="3856341"/>
              <a:ext cx="1222" cy="66492"/>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60" name="Line 333"/>
            <p:cNvSpPr>
              <a:spLocks noChangeShapeType="1"/>
            </p:cNvSpPr>
            <p:nvPr/>
          </p:nvSpPr>
          <p:spPr bwMode="auto">
            <a:xfrm flipV="1">
              <a:off x="3002142" y="3792311"/>
              <a:ext cx="1222" cy="67724"/>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61" name="Freeform 334"/>
            <p:cNvSpPr>
              <a:spLocks/>
            </p:cNvSpPr>
            <p:nvPr/>
          </p:nvSpPr>
          <p:spPr bwMode="auto">
            <a:xfrm>
              <a:off x="2917865" y="3862497"/>
              <a:ext cx="37864" cy="43097"/>
            </a:xfrm>
            <a:custGeom>
              <a:avLst/>
              <a:gdLst/>
              <a:ahLst/>
              <a:cxnLst>
                <a:cxn ang="0">
                  <a:pos x="31" y="0"/>
                </a:cxn>
                <a:cxn ang="0">
                  <a:pos x="17" y="35"/>
                </a:cxn>
                <a:cxn ang="0">
                  <a:pos x="17" y="35"/>
                </a:cxn>
                <a:cxn ang="0">
                  <a:pos x="0" y="0"/>
                </a:cxn>
              </a:cxnLst>
              <a:rect l="0" t="0" r="r" b="b"/>
              <a:pathLst>
                <a:path w="31" h="35">
                  <a:moveTo>
                    <a:pt x="31" y="0"/>
                  </a:moveTo>
                  <a:lnTo>
                    <a:pt x="17" y="35"/>
                  </a:lnTo>
                  <a:lnTo>
                    <a:pt x="17" y="35"/>
                  </a:lnTo>
                  <a:lnTo>
                    <a:pt x="0" y="0"/>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62" name="Line 335"/>
            <p:cNvSpPr>
              <a:spLocks noChangeShapeType="1"/>
            </p:cNvSpPr>
            <p:nvPr/>
          </p:nvSpPr>
          <p:spPr bwMode="auto">
            <a:xfrm>
              <a:off x="2938629" y="3792311"/>
              <a:ext cx="1222" cy="20933"/>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63" name="Freeform 336"/>
            <p:cNvSpPr>
              <a:spLocks/>
            </p:cNvSpPr>
            <p:nvPr/>
          </p:nvSpPr>
          <p:spPr bwMode="auto">
            <a:xfrm>
              <a:off x="2921529" y="3772609"/>
              <a:ext cx="34199" cy="36940"/>
            </a:xfrm>
            <a:custGeom>
              <a:avLst/>
              <a:gdLst/>
              <a:ahLst/>
              <a:cxnLst>
                <a:cxn ang="0">
                  <a:pos x="0" y="0"/>
                </a:cxn>
                <a:cxn ang="0">
                  <a:pos x="14" y="16"/>
                </a:cxn>
                <a:cxn ang="0">
                  <a:pos x="0" y="30"/>
                </a:cxn>
                <a:cxn ang="0">
                  <a:pos x="28" y="0"/>
                </a:cxn>
                <a:cxn ang="0">
                  <a:pos x="14" y="16"/>
                </a:cxn>
                <a:cxn ang="0">
                  <a:pos x="28" y="30"/>
                </a:cxn>
                <a:cxn ang="0">
                  <a:pos x="0" y="0"/>
                </a:cxn>
              </a:cxnLst>
              <a:rect l="0" t="0" r="r" b="b"/>
              <a:pathLst>
                <a:path w="28" h="30">
                  <a:moveTo>
                    <a:pt x="0" y="0"/>
                  </a:moveTo>
                  <a:lnTo>
                    <a:pt x="14" y="16"/>
                  </a:lnTo>
                  <a:lnTo>
                    <a:pt x="0" y="30"/>
                  </a:lnTo>
                  <a:lnTo>
                    <a:pt x="28" y="0"/>
                  </a:lnTo>
                  <a:lnTo>
                    <a:pt x="14" y="16"/>
                  </a:lnTo>
                  <a:lnTo>
                    <a:pt x="28" y="30"/>
                  </a:lnTo>
                  <a:lnTo>
                    <a:pt x="0"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64" name="Freeform 337"/>
            <p:cNvSpPr>
              <a:spLocks/>
            </p:cNvSpPr>
            <p:nvPr/>
          </p:nvSpPr>
          <p:spPr bwMode="auto">
            <a:xfrm>
              <a:off x="2803052" y="3914213"/>
              <a:ext cx="14657" cy="59104"/>
            </a:xfrm>
            <a:custGeom>
              <a:avLst/>
              <a:gdLst/>
              <a:ahLst/>
              <a:cxnLst>
                <a:cxn ang="0">
                  <a:pos x="5" y="17"/>
                </a:cxn>
                <a:cxn ang="0">
                  <a:pos x="2" y="20"/>
                </a:cxn>
                <a:cxn ang="0">
                  <a:pos x="0" y="17"/>
                </a:cxn>
                <a:cxn ang="0">
                  <a:pos x="0" y="3"/>
                </a:cxn>
                <a:cxn ang="0">
                  <a:pos x="2" y="0"/>
                </a:cxn>
                <a:cxn ang="0">
                  <a:pos x="5" y="3"/>
                </a:cxn>
                <a:cxn ang="0">
                  <a:pos x="5" y="17"/>
                </a:cxn>
              </a:cxnLst>
              <a:rect l="0" t="0" r="r" b="b"/>
              <a:pathLst>
                <a:path w="5" h="20">
                  <a:moveTo>
                    <a:pt x="5" y="17"/>
                  </a:moveTo>
                  <a:cubicBezTo>
                    <a:pt x="5" y="19"/>
                    <a:pt x="4" y="20"/>
                    <a:pt x="2" y="20"/>
                  </a:cubicBezTo>
                  <a:cubicBezTo>
                    <a:pt x="1" y="20"/>
                    <a:pt x="0" y="19"/>
                    <a:pt x="0" y="17"/>
                  </a:cubicBezTo>
                  <a:cubicBezTo>
                    <a:pt x="0" y="3"/>
                    <a:pt x="0" y="3"/>
                    <a:pt x="0" y="3"/>
                  </a:cubicBezTo>
                  <a:cubicBezTo>
                    <a:pt x="0" y="2"/>
                    <a:pt x="1" y="0"/>
                    <a:pt x="2" y="0"/>
                  </a:cubicBezTo>
                  <a:cubicBezTo>
                    <a:pt x="4" y="0"/>
                    <a:pt x="5" y="2"/>
                    <a:pt x="5" y="3"/>
                  </a:cubicBezTo>
                  <a:lnTo>
                    <a:pt x="5" y="17"/>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65" name="Freeform 338"/>
            <p:cNvSpPr>
              <a:spLocks/>
            </p:cNvSpPr>
            <p:nvPr/>
          </p:nvSpPr>
          <p:spPr bwMode="auto">
            <a:xfrm>
              <a:off x="2866565" y="3981937"/>
              <a:ext cx="14657" cy="55411"/>
            </a:xfrm>
            <a:custGeom>
              <a:avLst/>
              <a:gdLst/>
              <a:ahLst/>
              <a:cxnLst>
                <a:cxn ang="0">
                  <a:pos x="5" y="17"/>
                </a:cxn>
                <a:cxn ang="0">
                  <a:pos x="3" y="19"/>
                </a:cxn>
                <a:cxn ang="0">
                  <a:pos x="0" y="17"/>
                </a:cxn>
                <a:cxn ang="0">
                  <a:pos x="0" y="2"/>
                </a:cxn>
                <a:cxn ang="0">
                  <a:pos x="3" y="0"/>
                </a:cxn>
                <a:cxn ang="0">
                  <a:pos x="5" y="2"/>
                </a:cxn>
                <a:cxn ang="0">
                  <a:pos x="5" y="17"/>
                </a:cxn>
              </a:cxnLst>
              <a:rect l="0" t="0" r="r" b="b"/>
              <a:pathLst>
                <a:path w="5" h="19">
                  <a:moveTo>
                    <a:pt x="5" y="17"/>
                  </a:moveTo>
                  <a:cubicBezTo>
                    <a:pt x="5" y="18"/>
                    <a:pt x="4" y="19"/>
                    <a:pt x="3" y="19"/>
                  </a:cubicBezTo>
                  <a:cubicBezTo>
                    <a:pt x="1" y="19"/>
                    <a:pt x="0" y="18"/>
                    <a:pt x="0" y="17"/>
                  </a:cubicBezTo>
                  <a:cubicBezTo>
                    <a:pt x="0" y="2"/>
                    <a:pt x="0" y="2"/>
                    <a:pt x="0" y="2"/>
                  </a:cubicBezTo>
                  <a:cubicBezTo>
                    <a:pt x="0" y="1"/>
                    <a:pt x="1" y="0"/>
                    <a:pt x="3" y="0"/>
                  </a:cubicBezTo>
                  <a:cubicBezTo>
                    <a:pt x="4" y="0"/>
                    <a:pt x="5" y="1"/>
                    <a:pt x="5" y="2"/>
                  </a:cubicBezTo>
                  <a:lnTo>
                    <a:pt x="5" y="17"/>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66" name="Oval 339"/>
            <p:cNvSpPr>
              <a:spLocks noChangeArrowheads="1"/>
            </p:cNvSpPr>
            <p:nvPr/>
          </p:nvSpPr>
          <p:spPr bwMode="auto">
            <a:xfrm>
              <a:off x="2803052" y="3914213"/>
              <a:ext cx="14657" cy="14776"/>
            </a:xfrm>
            <a:prstGeom prst="ellipse">
              <a:avLst/>
            </a:pr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67" name="Oval 340"/>
            <p:cNvSpPr>
              <a:spLocks noChangeArrowheads="1"/>
            </p:cNvSpPr>
            <p:nvPr/>
          </p:nvSpPr>
          <p:spPr bwMode="auto">
            <a:xfrm>
              <a:off x="2866565" y="3981937"/>
              <a:ext cx="14657" cy="14776"/>
            </a:xfrm>
            <a:prstGeom prst="ellipse">
              <a:avLst/>
            </a:pr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68" name="Line 341"/>
            <p:cNvSpPr>
              <a:spLocks noChangeShapeType="1"/>
            </p:cNvSpPr>
            <p:nvPr/>
          </p:nvSpPr>
          <p:spPr bwMode="auto">
            <a:xfrm>
              <a:off x="2809160" y="3905594"/>
              <a:ext cx="1222" cy="1232"/>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69" name="Freeform 342"/>
            <p:cNvSpPr>
              <a:spLocks/>
            </p:cNvSpPr>
            <p:nvPr/>
          </p:nvSpPr>
          <p:spPr bwMode="auto">
            <a:xfrm>
              <a:off x="2809160" y="3860034"/>
              <a:ext cx="19543" cy="45560"/>
            </a:xfrm>
            <a:custGeom>
              <a:avLst/>
              <a:gdLst/>
              <a:ahLst/>
              <a:cxnLst>
                <a:cxn ang="0">
                  <a:pos x="0" y="18"/>
                </a:cxn>
                <a:cxn ang="0">
                  <a:pos x="0" y="37"/>
                </a:cxn>
                <a:cxn ang="0">
                  <a:pos x="16" y="33"/>
                </a:cxn>
                <a:cxn ang="0">
                  <a:pos x="16" y="0"/>
                </a:cxn>
              </a:cxnLst>
              <a:rect l="0" t="0" r="r" b="b"/>
              <a:pathLst>
                <a:path w="16" h="37">
                  <a:moveTo>
                    <a:pt x="0" y="18"/>
                  </a:moveTo>
                  <a:lnTo>
                    <a:pt x="0" y="37"/>
                  </a:lnTo>
                  <a:lnTo>
                    <a:pt x="16" y="33"/>
                  </a:lnTo>
                  <a:lnTo>
                    <a:pt x="16" y="0"/>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70" name="Line 343"/>
            <p:cNvSpPr>
              <a:spLocks noChangeShapeType="1"/>
            </p:cNvSpPr>
            <p:nvPr/>
          </p:nvSpPr>
          <p:spPr bwMode="auto">
            <a:xfrm>
              <a:off x="2938629" y="3905594"/>
              <a:ext cx="1222" cy="1232"/>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71" name="Freeform 344"/>
            <p:cNvSpPr>
              <a:spLocks/>
            </p:cNvSpPr>
            <p:nvPr/>
          </p:nvSpPr>
          <p:spPr bwMode="auto">
            <a:xfrm>
              <a:off x="2917865" y="3860034"/>
              <a:ext cx="20764" cy="45560"/>
            </a:xfrm>
            <a:custGeom>
              <a:avLst/>
              <a:gdLst/>
              <a:ahLst/>
              <a:cxnLst>
                <a:cxn ang="0">
                  <a:pos x="17" y="16"/>
                </a:cxn>
                <a:cxn ang="0">
                  <a:pos x="17" y="37"/>
                </a:cxn>
                <a:cxn ang="0">
                  <a:pos x="0" y="33"/>
                </a:cxn>
                <a:cxn ang="0">
                  <a:pos x="0" y="0"/>
                </a:cxn>
              </a:cxnLst>
              <a:rect l="0" t="0" r="r" b="b"/>
              <a:pathLst>
                <a:path w="17" h="37">
                  <a:moveTo>
                    <a:pt x="17" y="16"/>
                  </a:moveTo>
                  <a:lnTo>
                    <a:pt x="17" y="37"/>
                  </a:lnTo>
                  <a:lnTo>
                    <a:pt x="0" y="33"/>
                  </a:lnTo>
                  <a:lnTo>
                    <a:pt x="0" y="0"/>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72" name="Freeform 345"/>
            <p:cNvSpPr>
              <a:spLocks/>
            </p:cNvSpPr>
            <p:nvPr/>
          </p:nvSpPr>
          <p:spPr bwMode="auto">
            <a:xfrm>
              <a:off x="2809160" y="3792311"/>
              <a:ext cx="129469" cy="128060"/>
            </a:xfrm>
            <a:custGeom>
              <a:avLst/>
              <a:gdLst/>
              <a:ahLst/>
              <a:cxnLst>
                <a:cxn ang="0">
                  <a:pos x="106" y="52"/>
                </a:cxn>
                <a:cxn ang="0">
                  <a:pos x="54" y="104"/>
                </a:cxn>
                <a:cxn ang="0">
                  <a:pos x="0" y="52"/>
                </a:cxn>
                <a:cxn ang="0">
                  <a:pos x="54" y="0"/>
                </a:cxn>
                <a:cxn ang="0">
                  <a:pos x="106" y="52"/>
                </a:cxn>
              </a:cxnLst>
              <a:rect l="0" t="0" r="r" b="b"/>
              <a:pathLst>
                <a:path w="106" h="104">
                  <a:moveTo>
                    <a:pt x="106" y="52"/>
                  </a:moveTo>
                  <a:lnTo>
                    <a:pt x="54" y="104"/>
                  </a:lnTo>
                  <a:lnTo>
                    <a:pt x="0" y="52"/>
                  </a:lnTo>
                  <a:lnTo>
                    <a:pt x="54" y="0"/>
                  </a:lnTo>
                  <a:lnTo>
                    <a:pt x="106" y="52"/>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73" name="Freeform 346"/>
            <p:cNvSpPr>
              <a:spLocks/>
            </p:cNvSpPr>
            <p:nvPr/>
          </p:nvSpPr>
          <p:spPr bwMode="auto">
            <a:xfrm>
              <a:off x="2875116" y="3856341"/>
              <a:ext cx="63513" cy="89888"/>
            </a:xfrm>
            <a:custGeom>
              <a:avLst/>
              <a:gdLst/>
              <a:ahLst/>
              <a:cxnLst>
                <a:cxn ang="0">
                  <a:pos x="52" y="21"/>
                </a:cxn>
                <a:cxn ang="0">
                  <a:pos x="0" y="73"/>
                </a:cxn>
                <a:cxn ang="0">
                  <a:pos x="0" y="52"/>
                </a:cxn>
                <a:cxn ang="0">
                  <a:pos x="52" y="0"/>
                </a:cxn>
                <a:cxn ang="0">
                  <a:pos x="52" y="21"/>
                </a:cxn>
              </a:cxnLst>
              <a:rect l="0" t="0" r="r" b="b"/>
              <a:pathLst>
                <a:path w="52" h="73">
                  <a:moveTo>
                    <a:pt x="52" y="21"/>
                  </a:moveTo>
                  <a:lnTo>
                    <a:pt x="0" y="73"/>
                  </a:lnTo>
                  <a:lnTo>
                    <a:pt x="0" y="52"/>
                  </a:lnTo>
                  <a:lnTo>
                    <a:pt x="52" y="0"/>
                  </a:lnTo>
                  <a:lnTo>
                    <a:pt x="52" y="21"/>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74" name="Freeform 347"/>
            <p:cNvSpPr>
              <a:spLocks/>
            </p:cNvSpPr>
            <p:nvPr/>
          </p:nvSpPr>
          <p:spPr bwMode="auto">
            <a:xfrm>
              <a:off x="2809160" y="3856341"/>
              <a:ext cx="65956" cy="89888"/>
            </a:xfrm>
            <a:custGeom>
              <a:avLst/>
              <a:gdLst/>
              <a:ahLst/>
              <a:cxnLst>
                <a:cxn ang="0">
                  <a:pos x="54" y="73"/>
                </a:cxn>
                <a:cxn ang="0">
                  <a:pos x="0" y="21"/>
                </a:cxn>
                <a:cxn ang="0">
                  <a:pos x="0" y="0"/>
                </a:cxn>
                <a:cxn ang="0">
                  <a:pos x="54" y="52"/>
                </a:cxn>
                <a:cxn ang="0">
                  <a:pos x="54" y="73"/>
                </a:cxn>
              </a:cxnLst>
              <a:rect l="0" t="0" r="r" b="b"/>
              <a:pathLst>
                <a:path w="54" h="73">
                  <a:moveTo>
                    <a:pt x="54" y="73"/>
                  </a:moveTo>
                  <a:lnTo>
                    <a:pt x="0" y="21"/>
                  </a:lnTo>
                  <a:lnTo>
                    <a:pt x="0" y="0"/>
                  </a:lnTo>
                  <a:lnTo>
                    <a:pt x="54" y="52"/>
                  </a:lnTo>
                  <a:lnTo>
                    <a:pt x="54" y="73"/>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75" name="Line 348"/>
            <p:cNvSpPr>
              <a:spLocks noChangeShapeType="1"/>
            </p:cNvSpPr>
            <p:nvPr/>
          </p:nvSpPr>
          <p:spPr bwMode="auto">
            <a:xfrm flipV="1">
              <a:off x="2809160" y="3856341"/>
              <a:ext cx="1222" cy="66492"/>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76" name="Oval 349"/>
            <p:cNvSpPr>
              <a:spLocks noChangeArrowheads="1"/>
            </p:cNvSpPr>
            <p:nvPr/>
          </p:nvSpPr>
          <p:spPr bwMode="auto">
            <a:xfrm>
              <a:off x="2834809" y="3821863"/>
              <a:ext cx="78170" cy="68955"/>
            </a:xfrm>
            <a:prstGeom prst="ellips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77" name="Oval 350"/>
            <p:cNvSpPr>
              <a:spLocks noChangeArrowheads="1"/>
            </p:cNvSpPr>
            <p:nvPr/>
          </p:nvSpPr>
          <p:spPr bwMode="auto">
            <a:xfrm>
              <a:off x="2860459" y="3853878"/>
              <a:ext cx="29314" cy="23396"/>
            </a:xfrm>
            <a:prstGeom prst="ellipse">
              <a:avLst/>
            </a:prstGeom>
            <a:solidFill>
              <a:srgbClr val="A7A9AC"/>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78" name="Line 351"/>
            <p:cNvSpPr>
              <a:spLocks noChangeShapeType="1"/>
            </p:cNvSpPr>
            <p:nvPr/>
          </p:nvSpPr>
          <p:spPr bwMode="auto">
            <a:xfrm flipV="1">
              <a:off x="2875116" y="3920370"/>
              <a:ext cx="1222" cy="66492"/>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79" name="Line 352"/>
            <p:cNvSpPr>
              <a:spLocks noChangeShapeType="1"/>
            </p:cNvSpPr>
            <p:nvPr/>
          </p:nvSpPr>
          <p:spPr bwMode="auto">
            <a:xfrm flipV="1">
              <a:off x="2938629" y="3856341"/>
              <a:ext cx="1222" cy="66492"/>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80" name="Freeform 353"/>
            <p:cNvSpPr>
              <a:spLocks/>
            </p:cNvSpPr>
            <p:nvPr/>
          </p:nvSpPr>
          <p:spPr bwMode="auto">
            <a:xfrm>
              <a:off x="2854351" y="3926527"/>
              <a:ext cx="37864" cy="46791"/>
            </a:xfrm>
            <a:custGeom>
              <a:avLst/>
              <a:gdLst/>
              <a:ahLst/>
              <a:cxnLst>
                <a:cxn ang="0">
                  <a:pos x="31" y="0"/>
                </a:cxn>
                <a:cxn ang="0">
                  <a:pos x="17" y="38"/>
                </a:cxn>
                <a:cxn ang="0">
                  <a:pos x="17" y="38"/>
                </a:cxn>
                <a:cxn ang="0">
                  <a:pos x="0" y="0"/>
                </a:cxn>
              </a:cxnLst>
              <a:rect l="0" t="0" r="r" b="b"/>
              <a:pathLst>
                <a:path w="31" h="38">
                  <a:moveTo>
                    <a:pt x="31" y="0"/>
                  </a:moveTo>
                  <a:lnTo>
                    <a:pt x="17" y="38"/>
                  </a:lnTo>
                  <a:lnTo>
                    <a:pt x="17" y="38"/>
                  </a:lnTo>
                  <a:lnTo>
                    <a:pt x="0" y="0"/>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81" name="Line 354"/>
            <p:cNvSpPr>
              <a:spLocks noChangeShapeType="1"/>
            </p:cNvSpPr>
            <p:nvPr/>
          </p:nvSpPr>
          <p:spPr bwMode="auto">
            <a:xfrm>
              <a:off x="2875116" y="3856341"/>
              <a:ext cx="1222" cy="20933"/>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82" name="Freeform 355"/>
            <p:cNvSpPr>
              <a:spLocks/>
            </p:cNvSpPr>
            <p:nvPr/>
          </p:nvSpPr>
          <p:spPr bwMode="auto">
            <a:xfrm>
              <a:off x="2854351" y="3839102"/>
              <a:ext cx="37864" cy="34478"/>
            </a:xfrm>
            <a:custGeom>
              <a:avLst/>
              <a:gdLst/>
              <a:ahLst/>
              <a:cxnLst>
                <a:cxn ang="0">
                  <a:pos x="0" y="0"/>
                </a:cxn>
                <a:cxn ang="0">
                  <a:pos x="17" y="14"/>
                </a:cxn>
                <a:cxn ang="0">
                  <a:pos x="0" y="28"/>
                </a:cxn>
                <a:cxn ang="0">
                  <a:pos x="31" y="0"/>
                </a:cxn>
                <a:cxn ang="0">
                  <a:pos x="17" y="14"/>
                </a:cxn>
                <a:cxn ang="0">
                  <a:pos x="31" y="28"/>
                </a:cxn>
                <a:cxn ang="0">
                  <a:pos x="0" y="0"/>
                </a:cxn>
              </a:cxnLst>
              <a:rect l="0" t="0" r="r" b="b"/>
              <a:pathLst>
                <a:path w="31" h="28">
                  <a:moveTo>
                    <a:pt x="0" y="0"/>
                  </a:moveTo>
                  <a:lnTo>
                    <a:pt x="17" y="14"/>
                  </a:lnTo>
                  <a:lnTo>
                    <a:pt x="0" y="28"/>
                  </a:lnTo>
                  <a:lnTo>
                    <a:pt x="31" y="0"/>
                  </a:lnTo>
                  <a:lnTo>
                    <a:pt x="17" y="14"/>
                  </a:lnTo>
                  <a:lnTo>
                    <a:pt x="31" y="28"/>
                  </a:lnTo>
                  <a:lnTo>
                    <a:pt x="0"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83" name="Freeform 356"/>
            <p:cNvSpPr>
              <a:spLocks/>
            </p:cNvSpPr>
            <p:nvPr/>
          </p:nvSpPr>
          <p:spPr bwMode="auto">
            <a:xfrm>
              <a:off x="2883665" y="4165407"/>
              <a:ext cx="40307" cy="107127"/>
            </a:xfrm>
            <a:custGeom>
              <a:avLst/>
              <a:gdLst/>
              <a:ahLst/>
              <a:cxnLst>
                <a:cxn ang="0">
                  <a:pos x="33" y="52"/>
                </a:cxn>
                <a:cxn ang="0">
                  <a:pos x="33" y="0"/>
                </a:cxn>
                <a:cxn ang="0">
                  <a:pos x="0" y="35"/>
                </a:cxn>
                <a:cxn ang="0">
                  <a:pos x="0" y="87"/>
                </a:cxn>
              </a:cxnLst>
              <a:rect l="0" t="0" r="r" b="b"/>
              <a:pathLst>
                <a:path w="33" h="87">
                  <a:moveTo>
                    <a:pt x="33" y="52"/>
                  </a:moveTo>
                  <a:lnTo>
                    <a:pt x="33" y="0"/>
                  </a:lnTo>
                  <a:lnTo>
                    <a:pt x="0" y="35"/>
                  </a:lnTo>
                  <a:lnTo>
                    <a:pt x="0" y="87"/>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84" name="Freeform 357"/>
            <p:cNvSpPr>
              <a:spLocks/>
            </p:cNvSpPr>
            <p:nvPr/>
          </p:nvSpPr>
          <p:spPr bwMode="auto">
            <a:xfrm>
              <a:off x="2883665" y="4123541"/>
              <a:ext cx="40307" cy="84963"/>
            </a:xfrm>
            <a:custGeom>
              <a:avLst/>
              <a:gdLst/>
              <a:ahLst/>
              <a:cxnLst>
                <a:cxn ang="0">
                  <a:pos x="33" y="0"/>
                </a:cxn>
                <a:cxn ang="0">
                  <a:pos x="0" y="34"/>
                </a:cxn>
                <a:cxn ang="0">
                  <a:pos x="0" y="69"/>
                </a:cxn>
                <a:cxn ang="0">
                  <a:pos x="33" y="34"/>
                </a:cxn>
                <a:cxn ang="0">
                  <a:pos x="33" y="0"/>
                </a:cxn>
              </a:cxnLst>
              <a:rect l="0" t="0" r="r" b="b"/>
              <a:pathLst>
                <a:path w="33" h="69">
                  <a:moveTo>
                    <a:pt x="33" y="0"/>
                  </a:moveTo>
                  <a:lnTo>
                    <a:pt x="0" y="34"/>
                  </a:lnTo>
                  <a:lnTo>
                    <a:pt x="0" y="69"/>
                  </a:lnTo>
                  <a:lnTo>
                    <a:pt x="33" y="34"/>
                  </a:lnTo>
                  <a:lnTo>
                    <a:pt x="33"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85" name="Freeform 358"/>
            <p:cNvSpPr>
              <a:spLocks/>
            </p:cNvSpPr>
            <p:nvPr/>
          </p:nvSpPr>
          <p:spPr bwMode="auto">
            <a:xfrm>
              <a:off x="2817709" y="4101377"/>
              <a:ext cx="106263" cy="107127"/>
            </a:xfrm>
            <a:custGeom>
              <a:avLst/>
              <a:gdLst/>
              <a:ahLst/>
              <a:cxnLst>
                <a:cxn ang="0">
                  <a:pos x="35" y="0"/>
                </a:cxn>
                <a:cxn ang="0">
                  <a:pos x="0" y="33"/>
                </a:cxn>
                <a:cxn ang="0">
                  <a:pos x="54" y="87"/>
                </a:cxn>
                <a:cxn ang="0">
                  <a:pos x="87" y="52"/>
                </a:cxn>
                <a:cxn ang="0">
                  <a:pos x="35" y="0"/>
                </a:cxn>
              </a:cxnLst>
              <a:rect l="0" t="0" r="r" b="b"/>
              <a:pathLst>
                <a:path w="87" h="87">
                  <a:moveTo>
                    <a:pt x="35" y="0"/>
                  </a:moveTo>
                  <a:lnTo>
                    <a:pt x="0" y="33"/>
                  </a:lnTo>
                  <a:lnTo>
                    <a:pt x="54" y="87"/>
                  </a:lnTo>
                  <a:lnTo>
                    <a:pt x="87" y="52"/>
                  </a:lnTo>
                  <a:lnTo>
                    <a:pt x="35"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86" name="Freeform 359"/>
            <p:cNvSpPr>
              <a:spLocks/>
            </p:cNvSpPr>
            <p:nvPr/>
          </p:nvSpPr>
          <p:spPr bwMode="auto">
            <a:xfrm>
              <a:off x="2817709" y="4101377"/>
              <a:ext cx="42750" cy="107127"/>
            </a:xfrm>
            <a:custGeom>
              <a:avLst/>
              <a:gdLst/>
              <a:ahLst/>
              <a:cxnLst>
                <a:cxn ang="0">
                  <a:pos x="35" y="52"/>
                </a:cxn>
                <a:cxn ang="0">
                  <a:pos x="35" y="0"/>
                </a:cxn>
                <a:cxn ang="0">
                  <a:pos x="0" y="33"/>
                </a:cxn>
                <a:cxn ang="0">
                  <a:pos x="0" y="87"/>
                </a:cxn>
              </a:cxnLst>
              <a:rect l="0" t="0" r="r" b="b"/>
              <a:pathLst>
                <a:path w="35" h="87">
                  <a:moveTo>
                    <a:pt x="35" y="52"/>
                  </a:moveTo>
                  <a:lnTo>
                    <a:pt x="35" y="0"/>
                  </a:lnTo>
                  <a:lnTo>
                    <a:pt x="0" y="33"/>
                  </a:lnTo>
                  <a:lnTo>
                    <a:pt x="0" y="87"/>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87" name="Freeform 360"/>
            <p:cNvSpPr>
              <a:spLocks/>
            </p:cNvSpPr>
            <p:nvPr/>
          </p:nvSpPr>
          <p:spPr bwMode="auto">
            <a:xfrm>
              <a:off x="2817709" y="4057049"/>
              <a:ext cx="42750" cy="84963"/>
            </a:xfrm>
            <a:custGeom>
              <a:avLst/>
              <a:gdLst/>
              <a:ahLst/>
              <a:cxnLst>
                <a:cxn ang="0">
                  <a:pos x="35" y="0"/>
                </a:cxn>
                <a:cxn ang="0">
                  <a:pos x="0" y="36"/>
                </a:cxn>
                <a:cxn ang="0">
                  <a:pos x="0" y="69"/>
                </a:cxn>
                <a:cxn ang="0">
                  <a:pos x="35" y="36"/>
                </a:cxn>
                <a:cxn ang="0">
                  <a:pos x="35" y="0"/>
                </a:cxn>
              </a:cxnLst>
              <a:rect l="0" t="0" r="r" b="b"/>
              <a:pathLst>
                <a:path w="35" h="69">
                  <a:moveTo>
                    <a:pt x="35" y="0"/>
                  </a:moveTo>
                  <a:lnTo>
                    <a:pt x="0" y="36"/>
                  </a:lnTo>
                  <a:lnTo>
                    <a:pt x="0" y="69"/>
                  </a:lnTo>
                  <a:lnTo>
                    <a:pt x="35" y="36"/>
                  </a:lnTo>
                  <a:lnTo>
                    <a:pt x="35"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88" name="Freeform 361"/>
            <p:cNvSpPr>
              <a:spLocks/>
            </p:cNvSpPr>
            <p:nvPr/>
          </p:nvSpPr>
          <p:spPr bwMode="auto">
            <a:xfrm>
              <a:off x="2754196" y="4037347"/>
              <a:ext cx="106263" cy="104664"/>
            </a:xfrm>
            <a:custGeom>
              <a:avLst/>
              <a:gdLst/>
              <a:ahLst/>
              <a:cxnLst>
                <a:cxn ang="0">
                  <a:pos x="35" y="0"/>
                </a:cxn>
                <a:cxn ang="0">
                  <a:pos x="0" y="33"/>
                </a:cxn>
                <a:cxn ang="0">
                  <a:pos x="52" y="85"/>
                </a:cxn>
                <a:cxn ang="0">
                  <a:pos x="87" y="52"/>
                </a:cxn>
                <a:cxn ang="0">
                  <a:pos x="35" y="0"/>
                </a:cxn>
              </a:cxnLst>
              <a:rect l="0" t="0" r="r" b="b"/>
              <a:pathLst>
                <a:path w="87" h="85">
                  <a:moveTo>
                    <a:pt x="35" y="0"/>
                  </a:moveTo>
                  <a:lnTo>
                    <a:pt x="0" y="33"/>
                  </a:lnTo>
                  <a:lnTo>
                    <a:pt x="52" y="85"/>
                  </a:lnTo>
                  <a:lnTo>
                    <a:pt x="87" y="52"/>
                  </a:lnTo>
                  <a:lnTo>
                    <a:pt x="35"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89" name="Freeform 362"/>
            <p:cNvSpPr>
              <a:spLocks/>
            </p:cNvSpPr>
            <p:nvPr/>
          </p:nvSpPr>
          <p:spPr bwMode="auto">
            <a:xfrm>
              <a:off x="2754196" y="4037347"/>
              <a:ext cx="42750" cy="104664"/>
            </a:xfrm>
            <a:custGeom>
              <a:avLst/>
              <a:gdLst/>
              <a:ahLst/>
              <a:cxnLst>
                <a:cxn ang="0">
                  <a:pos x="35" y="52"/>
                </a:cxn>
                <a:cxn ang="0">
                  <a:pos x="35" y="0"/>
                </a:cxn>
                <a:cxn ang="0">
                  <a:pos x="0" y="33"/>
                </a:cxn>
                <a:cxn ang="0">
                  <a:pos x="0" y="85"/>
                </a:cxn>
              </a:cxnLst>
              <a:rect l="0" t="0" r="r" b="b"/>
              <a:pathLst>
                <a:path w="35" h="85">
                  <a:moveTo>
                    <a:pt x="35" y="52"/>
                  </a:moveTo>
                  <a:lnTo>
                    <a:pt x="35" y="0"/>
                  </a:lnTo>
                  <a:lnTo>
                    <a:pt x="0" y="33"/>
                  </a:lnTo>
                  <a:lnTo>
                    <a:pt x="0" y="85"/>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90" name="Freeform 363"/>
            <p:cNvSpPr>
              <a:spLocks/>
            </p:cNvSpPr>
            <p:nvPr/>
          </p:nvSpPr>
          <p:spPr bwMode="auto">
            <a:xfrm>
              <a:off x="2754196" y="3993019"/>
              <a:ext cx="42750" cy="84963"/>
            </a:xfrm>
            <a:custGeom>
              <a:avLst/>
              <a:gdLst/>
              <a:ahLst/>
              <a:cxnLst>
                <a:cxn ang="0">
                  <a:pos x="35" y="0"/>
                </a:cxn>
                <a:cxn ang="0">
                  <a:pos x="0" y="36"/>
                </a:cxn>
                <a:cxn ang="0">
                  <a:pos x="0" y="69"/>
                </a:cxn>
                <a:cxn ang="0">
                  <a:pos x="35" y="36"/>
                </a:cxn>
                <a:cxn ang="0">
                  <a:pos x="35" y="0"/>
                </a:cxn>
              </a:cxnLst>
              <a:rect l="0" t="0" r="r" b="b"/>
              <a:pathLst>
                <a:path w="35" h="69">
                  <a:moveTo>
                    <a:pt x="35" y="0"/>
                  </a:moveTo>
                  <a:lnTo>
                    <a:pt x="0" y="36"/>
                  </a:lnTo>
                  <a:lnTo>
                    <a:pt x="0" y="69"/>
                  </a:lnTo>
                  <a:lnTo>
                    <a:pt x="35" y="36"/>
                  </a:lnTo>
                  <a:lnTo>
                    <a:pt x="35"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91" name="Freeform 364"/>
            <p:cNvSpPr>
              <a:spLocks/>
            </p:cNvSpPr>
            <p:nvPr/>
          </p:nvSpPr>
          <p:spPr bwMode="auto">
            <a:xfrm>
              <a:off x="2690682" y="3969624"/>
              <a:ext cx="106263" cy="108358"/>
            </a:xfrm>
            <a:custGeom>
              <a:avLst/>
              <a:gdLst/>
              <a:ahLst/>
              <a:cxnLst>
                <a:cxn ang="0">
                  <a:pos x="35" y="0"/>
                </a:cxn>
                <a:cxn ang="0">
                  <a:pos x="0" y="36"/>
                </a:cxn>
                <a:cxn ang="0">
                  <a:pos x="52" y="88"/>
                </a:cxn>
                <a:cxn ang="0">
                  <a:pos x="87" y="55"/>
                </a:cxn>
                <a:cxn ang="0">
                  <a:pos x="35" y="0"/>
                </a:cxn>
              </a:cxnLst>
              <a:rect l="0" t="0" r="r" b="b"/>
              <a:pathLst>
                <a:path w="87" h="88">
                  <a:moveTo>
                    <a:pt x="35" y="0"/>
                  </a:moveTo>
                  <a:lnTo>
                    <a:pt x="0" y="36"/>
                  </a:lnTo>
                  <a:lnTo>
                    <a:pt x="52" y="88"/>
                  </a:lnTo>
                  <a:lnTo>
                    <a:pt x="87" y="55"/>
                  </a:lnTo>
                  <a:lnTo>
                    <a:pt x="35"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92" name="Freeform 365"/>
            <p:cNvSpPr>
              <a:spLocks/>
            </p:cNvSpPr>
            <p:nvPr/>
          </p:nvSpPr>
          <p:spPr bwMode="auto">
            <a:xfrm>
              <a:off x="2690682" y="3969624"/>
              <a:ext cx="42750" cy="108358"/>
            </a:xfrm>
            <a:custGeom>
              <a:avLst/>
              <a:gdLst/>
              <a:ahLst/>
              <a:cxnLst>
                <a:cxn ang="0">
                  <a:pos x="35" y="52"/>
                </a:cxn>
                <a:cxn ang="0">
                  <a:pos x="35" y="0"/>
                </a:cxn>
                <a:cxn ang="0">
                  <a:pos x="0" y="36"/>
                </a:cxn>
                <a:cxn ang="0">
                  <a:pos x="0" y="88"/>
                </a:cxn>
              </a:cxnLst>
              <a:rect l="0" t="0" r="r" b="b"/>
              <a:pathLst>
                <a:path w="35" h="88">
                  <a:moveTo>
                    <a:pt x="35" y="52"/>
                  </a:moveTo>
                  <a:lnTo>
                    <a:pt x="35" y="0"/>
                  </a:lnTo>
                  <a:lnTo>
                    <a:pt x="0" y="36"/>
                  </a:lnTo>
                  <a:lnTo>
                    <a:pt x="0" y="88"/>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93" name="Freeform 366"/>
            <p:cNvSpPr>
              <a:spLocks/>
            </p:cNvSpPr>
            <p:nvPr/>
          </p:nvSpPr>
          <p:spPr bwMode="auto">
            <a:xfrm>
              <a:off x="2690682" y="3928989"/>
              <a:ext cx="42750" cy="84963"/>
            </a:xfrm>
            <a:custGeom>
              <a:avLst/>
              <a:gdLst/>
              <a:ahLst/>
              <a:cxnLst>
                <a:cxn ang="0">
                  <a:pos x="35" y="0"/>
                </a:cxn>
                <a:cxn ang="0">
                  <a:pos x="0" y="36"/>
                </a:cxn>
                <a:cxn ang="0">
                  <a:pos x="0" y="69"/>
                </a:cxn>
                <a:cxn ang="0">
                  <a:pos x="35" y="33"/>
                </a:cxn>
                <a:cxn ang="0">
                  <a:pos x="35" y="0"/>
                </a:cxn>
              </a:cxnLst>
              <a:rect l="0" t="0" r="r" b="b"/>
              <a:pathLst>
                <a:path w="35" h="69">
                  <a:moveTo>
                    <a:pt x="35" y="0"/>
                  </a:moveTo>
                  <a:lnTo>
                    <a:pt x="0" y="36"/>
                  </a:lnTo>
                  <a:lnTo>
                    <a:pt x="0" y="69"/>
                  </a:lnTo>
                  <a:lnTo>
                    <a:pt x="35" y="33"/>
                  </a:lnTo>
                  <a:lnTo>
                    <a:pt x="35"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94" name="Freeform 367"/>
            <p:cNvSpPr>
              <a:spLocks/>
            </p:cNvSpPr>
            <p:nvPr/>
          </p:nvSpPr>
          <p:spPr bwMode="auto">
            <a:xfrm>
              <a:off x="2627169" y="3905594"/>
              <a:ext cx="106263" cy="108358"/>
            </a:xfrm>
            <a:custGeom>
              <a:avLst/>
              <a:gdLst/>
              <a:ahLst/>
              <a:cxnLst>
                <a:cxn ang="0">
                  <a:pos x="33" y="0"/>
                </a:cxn>
                <a:cxn ang="0">
                  <a:pos x="0" y="36"/>
                </a:cxn>
                <a:cxn ang="0">
                  <a:pos x="52" y="88"/>
                </a:cxn>
                <a:cxn ang="0">
                  <a:pos x="87" y="52"/>
                </a:cxn>
                <a:cxn ang="0">
                  <a:pos x="33" y="0"/>
                </a:cxn>
              </a:cxnLst>
              <a:rect l="0" t="0" r="r" b="b"/>
              <a:pathLst>
                <a:path w="87" h="88">
                  <a:moveTo>
                    <a:pt x="33" y="0"/>
                  </a:moveTo>
                  <a:lnTo>
                    <a:pt x="0" y="36"/>
                  </a:lnTo>
                  <a:lnTo>
                    <a:pt x="52" y="88"/>
                  </a:lnTo>
                  <a:lnTo>
                    <a:pt x="87" y="52"/>
                  </a:lnTo>
                  <a:lnTo>
                    <a:pt x="33"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95" name="Freeform 368"/>
            <p:cNvSpPr>
              <a:spLocks/>
            </p:cNvSpPr>
            <p:nvPr/>
          </p:nvSpPr>
          <p:spPr bwMode="auto">
            <a:xfrm>
              <a:off x="2627169" y="3905594"/>
              <a:ext cx="40307" cy="108358"/>
            </a:xfrm>
            <a:custGeom>
              <a:avLst/>
              <a:gdLst/>
              <a:ahLst/>
              <a:cxnLst>
                <a:cxn ang="0">
                  <a:pos x="33" y="52"/>
                </a:cxn>
                <a:cxn ang="0">
                  <a:pos x="33" y="0"/>
                </a:cxn>
                <a:cxn ang="0">
                  <a:pos x="0" y="36"/>
                </a:cxn>
                <a:cxn ang="0">
                  <a:pos x="0" y="88"/>
                </a:cxn>
              </a:cxnLst>
              <a:rect l="0" t="0" r="r" b="b"/>
              <a:pathLst>
                <a:path w="33" h="88">
                  <a:moveTo>
                    <a:pt x="33" y="52"/>
                  </a:moveTo>
                  <a:lnTo>
                    <a:pt x="33" y="0"/>
                  </a:lnTo>
                  <a:lnTo>
                    <a:pt x="0" y="36"/>
                  </a:lnTo>
                  <a:lnTo>
                    <a:pt x="0" y="88"/>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96" name="Freeform 369"/>
            <p:cNvSpPr>
              <a:spLocks/>
            </p:cNvSpPr>
            <p:nvPr/>
          </p:nvSpPr>
          <p:spPr bwMode="auto">
            <a:xfrm>
              <a:off x="2627169" y="3864960"/>
              <a:ext cx="40307" cy="84963"/>
            </a:xfrm>
            <a:custGeom>
              <a:avLst/>
              <a:gdLst/>
              <a:ahLst/>
              <a:cxnLst>
                <a:cxn ang="0">
                  <a:pos x="33" y="0"/>
                </a:cxn>
                <a:cxn ang="0">
                  <a:pos x="0" y="33"/>
                </a:cxn>
                <a:cxn ang="0">
                  <a:pos x="0" y="69"/>
                </a:cxn>
                <a:cxn ang="0">
                  <a:pos x="33" y="33"/>
                </a:cxn>
                <a:cxn ang="0">
                  <a:pos x="33" y="0"/>
                </a:cxn>
              </a:cxnLst>
              <a:rect l="0" t="0" r="r" b="b"/>
              <a:pathLst>
                <a:path w="33" h="69">
                  <a:moveTo>
                    <a:pt x="33" y="0"/>
                  </a:moveTo>
                  <a:lnTo>
                    <a:pt x="0" y="33"/>
                  </a:lnTo>
                  <a:lnTo>
                    <a:pt x="0" y="69"/>
                  </a:lnTo>
                  <a:lnTo>
                    <a:pt x="33" y="33"/>
                  </a:lnTo>
                  <a:lnTo>
                    <a:pt x="33"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97" name="Freeform 370"/>
            <p:cNvSpPr>
              <a:spLocks/>
            </p:cNvSpPr>
            <p:nvPr/>
          </p:nvSpPr>
          <p:spPr bwMode="auto">
            <a:xfrm>
              <a:off x="2583198" y="3862497"/>
              <a:ext cx="84278" cy="87426"/>
            </a:xfrm>
            <a:custGeom>
              <a:avLst/>
              <a:gdLst/>
              <a:ahLst/>
              <a:cxnLst>
                <a:cxn ang="0">
                  <a:pos x="36" y="0"/>
                </a:cxn>
                <a:cxn ang="0">
                  <a:pos x="0" y="35"/>
                </a:cxn>
                <a:cxn ang="0">
                  <a:pos x="36" y="71"/>
                </a:cxn>
                <a:cxn ang="0">
                  <a:pos x="69" y="35"/>
                </a:cxn>
                <a:cxn ang="0">
                  <a:pos x="36" y="0"/>
                </a:cxn>
              </a:cxnLst>
              <a:rect l="0" t="0" r="r" b="b"/>
              <a:pathLst>
                <a:path w="69" h="71">
                  <a:moveTo>
                    <a:pt x="36" y="0"/>
                  </a:moveTo>
                  <a:lnTo>
                    <a:pt x="0" y="35"/>
                  </a:lnTo>
                  <a:lnTo>
                    <a:pt x="36" y="71"/>
                  </a:lnTo>
                  <a:lnTo>
                    <a:pt x="69" y="35"/>
                  </a:lnTo>
                  <a:lnTo>
                    <a:pt x="36"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98" name="Freeform 371"/>
            <p:cNvSpPr>
              <a:spLocks/>
            </p:cNvSpPr>
            <p:nvPr/>
          </p:nvSpPr>
          <p:spPr bwMode="auto">
            <a:xfrm>
              <a:off x="2559992" y="3841564"/>
              <a:ext cx="43971" cy="108358"/>
            </a:xfrm>
            <a:custGeom>
              <a:avLst/>
              <a:gdLst/>
              <a:ahLst/>
              <a:cxnLst>
                <a:cxn ang="0">
                  <a:pos x="36" y="52"/>
                </a:cxn>
                <a:cxn ang="0">
                  <a:pos x="36" y="0"/>
                </a:cxn>
                <a:cxn ang="0">
                  <a:pos x="0" y="36"/>
                </a:cxn>
                <a:cxn ang="0">
                  <a:pos x="0" y="88"/>
                </a:cxn>
              </a:cxnLst>
              <a:rect l="0" t="0" r="r" b="b"/>
              <a:pathLst>
                <a:path w="36" h="88">
                  <a:moveTo>
                    <a:pt x="36" y="52"/>
                  </a:moveTo>
                  <a:lnTo>
                    <a:pt x="36" y="0"/>
                  </a:lnTo>
                  <a:lnTo>
                    <a:pt x="0" y="36"/>
                  </a:lnTo>
                  <a:lnTo>
                    <a:pt x="0" y="88"/>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99" name="Freeform 372"/>
            <p:cNvSpPr>
              <a:spLocks/>
            </p:cNvSpPr>
            <p:nvPr/>
          </p:nvSpPr>
          <p:spPr bwMode="auto">
            <a:xfrm>
              <a:off x="2559992" y="3798467"/>
              <a:ext cx="43971" cy="87426"/>
            </a:xfrm>
            <a:custGeom>
              <a:avLst/>
              <a:gdLst/>
              <a:ahLst/>
              <a:cxnLst>
                <a:cxn ang="0">
                  <a:pos x="36" y="0"/>
                </a:cxn>
                <a:cxn ang="0">
                  <a:pos x="0" y="35"/>
                </a:cxn>
                <a:cxn ang="0">
                  <a:pos x="0" y="71"/>
                </a:cxn>
                <a:cxn ang="0">
                  <a:pos x="36" y="35"/>
                </a:cxn>
                <a:cxn ang="0">
                  <a:pos x="36" y="0"/>
                </a:cxn>
              </a:cxnLst>
              <a:rect l="0" t="0" r="r" b="b"/>
              <a:pathLst>
                <a:path w="36" h="71">
                  <a:moveTo>
                    <a:pt x="36" y="0"/>
                  </a:moveTo>
                  <a:lnTo>
                    <a:pt x="0" y="35"/>
                  </a:lnTo>
                  <a:lnTo>
                    <a:pt x="0" y="71"/>
                  </a:lnTo>
                  <a:lnTo>
                    <a:pt x="36" y="35"/>
                  </a:lnTo>
                  <a:lnTo>
                    <a:pt x="36"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00" name="Freeform 373"/>
            <p:cNvSpPr>
              <a:spLocks/>
            </p:cNvSpPr>
            <p:nvPr/>
          </p:nvSpPr>
          <p:spPr bwMode="auto">
            <a:xfrm>
              <a:off x="2519685" y="3798467"/>
              <a:ext cx="107484" cy="107127"/>
            </a:xfrm>
            <a:custGeom>
              <a:avLst/>
              <a:gdLst/>
              <a:ahLst/>
              <a:cxnLst>
                <a:cxn ang="0">
                  <a:pos x="33" y="0"/>
                </a:cxn>
                <a:cxn ang="0">
                  <a:pos x="0" y="35"/>
                </a:cxn>
                <a:cxn ang="0">
                  <a:pos x="52" y="87"/>
                </a:cxn>
                <a:cxn ang="0">
                  <a:pos x="88" y="52"/>
                </a:cxn>
                <a:cxn ang="0">
                  <a:pos x="33" y="0"/>
                </a:cxn>
              </a:cxnLst>
              <a:rect l="0" t="0" r="r" b="b"/>
              <a:pathLst>
                <a:path w="88" h="87">
                  <a:moveTo>
                    <a:pt x="33" y="0"/>
                  </a:moveTo>
                  <a:lnTo>
                    <a:pt x="0" y="35"/>
                  </a:lnTo>
                  <a:lnTo>
                    <a:pt x="52" y="87"/>
                  </a:lnTo>
                  <a:lnTo>
                    <a:pt x="88" y="52"/>
                  </a:lnTo>
                  <a:lnTo>
                    <a:pt x="33"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01" name="Freeform 374"/>
            <p:cNvSpPr>
              <a:spLocks/>
            </p:cNvSpPr>
            <p:nvPr/>
          </p:nvSpPr>
          <p:spPr bwMode="auto">
            <a:xfrm>
              <a:off x="2519685" y="3798467"/>
              <a:ext cx="40307" cy="107127"/>
            </a:xfrm>
            <a:custGeom>
              <a:avLst/>
              <a:gdLst/>
              <a:ahLst/>
              <a:cxnLst>
                <a:cxn ang="0">
                  <a:pos x="33" y="52"/>
                </a:cxn>
                <a:cxn ang="0">
                  <a:pos x="33" y="0"/>
                </a:cxn>
                <a:cxn ang="0">
                  <a:pos x="0" y="35"/>
                </a:cxn>
                <a:cxn ang="0">
                  <a:pos x="0" y="87"/>
                </a:cxn>
              </a:cxnLst>
              <a:rect l="0" t="0" r="r" b="b"/>
              <a:pathLst>
                <a:path w="33" h="87">
                  <a:moveTo>
                    <a:pt x="33" y="52"/>
                  </a:moveTo>
                  <a:lnTo>
                    <a:pt x="33" y="0"/>
                  </a:lnTo>
                  <a:lnTo>
                    <a:pt x="0" y="35"/>
                  </a:lnTo>
                  <a:lnTo>
                    <a:pt x="0" y="87"/>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02" name="Freeform 375"/>
            <p:cNvSpPr>
              <a:spLocks/>
            </p:cNvSpPr>
            <p:nvPr/>
          </p:nvSpPr>
          <p:spPr bwMode="auto">
            <a:xfrm>
              <a:off x="2519685" y="3757833"/>
              <a:ext cx="40307" cy="83731"/>
            </a:xfrm>
            <a:custGeom>
              <a:avLst/>
              <a:gdLst/>
              <a:ahLst/>
              <a:cxnLst>
                <a:cxn ang="0">
                  <a:pos x="33" y="0"/>
                </a:cxn>
                <a:cxn ang="0">
                  <a:pos x="0" y="33"/>
                </a:cxn>
                <a:cxn ang="0">
                  <a:pos x="0" y="68"/>
                </a:cxn>
                <a:cxn ang="0">
                  <a:pos x="33" y="33"/>
                </a:cxn>
                <a:cxn ang="0">
                  <a:pos x="33" y="0"/>
                </a:cxn>
              </a:cxnLst>
              <a:rect l="0" t="0" r="r" b="b"/>
              <a:pathLst>
                <a:path w="33" h="68">
                  <a:moveTo>
                    <a:pt x="33" y="0"/>
                  </a:moveTo>
                  <a:lnTo>
                    <a:pt x="0" y="33"/>
                  </a:lnTo>
                  <a:lnTo>
                    <a:pt x="0" y="68"/>
                  </a:lnTo>
                  <a:lnTo>
                    <a:pt x="33" y="33"/>
                  </a:lnTo>
                  <a:lnTo>
                    <a:pt x="33"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03" name="Freeform 376"/>
            <p:cNvSpPr>
              <a:spLocks/>
            </p:cNvSpPr>
            <p:nvPr/>
          </p:nvSpPr>
          <p:spPr bwMode="auto">
            <a:xfrm>
              <a:off x="2453729" y="3734437"/>
              <a:ext cx="106263" cy="107127"/>
            </a:xfrm>
            <a:custGeom>
              <a:avLst/>
              <a:gdLst/>
              <a:ahLst/>
              <a:cxnLst>
                <a:cxn ang="0">
                  <a:pos x="36" y="0"/>
                </a:cxn>
                <a:cxn ang="0">
                  <a:pos x="0" y="35"/>
                </a:cxn>
                <a:cxn ang="0">
                  <a:pos x="54" y="87"/>
                </a:cxn>
                <a:cxn ang="0">
                  <a:pos x="87" y="52"/>
                </a:cxn>
                <a:cxn ang="0">
                  <a:pos x="36" y="0"/>
                </a:cxn>
              </a:cxnLst>
              <a:rect l="0" t="0" r="r" b="b"/>
              <a:pathLst>
                <a:path w="87" h="87">
                  <a:moveTo>
                    <a:pt x="36" y="0"/>
                  </a:moveTo>
                  <a:lnTo>
                    <a:pt x="0" y="35"/>
                  </a:lnTo>
                  <a:lnTo>
                    <a:pt x="54" y="87"/>
                  </a:lnTo>
                  <a:lnTo>
                    <a:pt x="87" y="52"/>
                  </a:lnTo>
                  <a:lnTo>
                    <a:pt x="36"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04" name="Freeform 377"/>
            <p:cNvSpPr>
              <a:spLocks/>
            </p:cNvSpPr>
            <p:nvPr/>
          </p:nvSpPr>
          <p:spPr bwMode="auto">
            <a:xfrm>
              <a:off x="2453729" y="3734437"/>
              <a:ext cx="43971" cy="107127"/>
            </a:xfrm>
            <a:custGeom>
              <a:avLst/>
              <a:gdLst/>
              <a:ahLst/>
              <a:cxnLst>
                <a:cxn ang="0">
                  <a:pos x="36" y="52"/>
                </a:cxn>
                <a:cxn ang="0">
                  <a:pos x="36" y="0"/>
                </a:cxn>
                <a:cxn ang="0">
                  <a:pos x="0" y="35"/>
                </a:cxn>
                <a:cxn ang="0">
                  <a:pos x="0" y="87"/>
                </a:cxn>
              </a:cxnLst>
              <a:rect l="0" t="0" r="r" b="b"/>
              <a:pathLst>
                <a:path w="36" h="87">
                  <a:moveTo>
                    <a:pt x="36" y="52"/>
                  </a:moveTo>
                  <a:lnTo>
                    <a:pt x="36" y="0"/>
                  </a:lnTo>
                  <a:lnTo>
                    <a:pt x="0" y="35"/>
                  </a:lnTo>
                  <a:lnTo>
                    <a:pt x="0" y="87"/>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05" name="Freeform 378"/>
            <p:cNvSpPr>
              <a:spLocks/>
            </p:cNvSpPr>
            <p:nvPr/>
          </p:nvSpPr>
          <p:spPr bwMode="auto">
            <a:xfrm>
              <a:off x="2453729" y="3690109"/>
              <a:ext cx="43971" cy="87426"/>
            </a:xfrm>
            <a:custGeom>
              <a:avLst/>
              <a:gdLst/>
              <a:ahLst/>
              <a:cxnLst>
                <a:cxn ang="0">
                  <a:pos x="36" y="0"/>
                </a:cxn>
                <a:cxn ang="0">
                  <a:pos x="0" y="36"/>
                </a:cxn>
                <a:cxn ang="0">
                  <a:pos x="0" y="71"/>
                </a:cxn>
                <a:cxn ang="0">
                  <a:pos x="36" y="36"/>
                </a:cxn>
                <a:cxn ang="0">
                  <a:pos x="36" y="0"/>
                </a:cxn>
              </a:cxnLst>
              <a:rect l="0" t="0" r="r" b="b"/>
              <a:pathLst>
                <a:path w="36" h="71">
                  <a:moveTo>
                    <a:pt x="36" y="0"/>
                  </a:moveTo>
                  <a:lnTo>
                    <a:pt x="0" y="36"/>
                  </a:lnTo>
                  <a:lnTo>
                    <a:pt x="0" y="71"/>
                  </a:lnTo>
                  <a:lnTo>
                    <a:pt x="36" y="36"/>
                  </a:lnTo>
                  <a:lnTo>
                    <a:pt x="36"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06" name="Freeform 379"/>
            <p:cNvSpPr>
              <a:spLocks/>
            </p:cNvSpPr>
            <p:nvPr/>
          </p:nvSpPr>
          <p:spPr bwMode="auto">
            <a:xfrm>
              <a:off x="2390216" y="3670407"/>
              <a:ext cx="107484" cy="107127"/>
            </a:xfrm>
            <a:custGeom>
              <a:avLst/>
              <a:gdLst/>
              <a:ahLst/>
              <a:cxnLst>
                <a:cxn ang="0">
                  <a:pos x="36" y="0"/>
                </a:cxn>
                <a:cxn ang="0">
                  <a:pos x="0" y="33"/>
                </a:cxn>
                <a:cxn ang="0">
                  <a:pos x="52" y="87"/>
                </a:cxn>
                <a:cxn ang="0">
                  <a:pos x="88" y="52"/>
                </a:cxn>
                <a:cxn ang="0">
                  <a:pos x="36" y="0"/>
                </a:cxn>
              </a:cxnLst>
              <a:rect l="0" t="0" r="r" b="b"/>
              <a:pathLst>
                <a:path w="88" h="87">
                  <a:moveTo>
                    <a:pt x="36" y="0"/>
                  </a:moveTo>
                  <a:lnTo>
                    <a:pt x="0" y="33"/>
                  </a:lnTo>
                  <a:lnTo>
                    <a:pt x="52" y="87"/>
                  </a:lnTo>
                  <a:lnTo>
                    <a:pt x="88" y="52"/>
                  </a:lnTo>
                  <a:lnTo>
                    <a:pt x="36"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07" name="Freeform 380"/>
            <p:cNvSpPr>
              <a:spLocks/>
            </p:cNvSpPr>
            <p:nvPr/>
          </p:nvSpPr>
          <p:spPr bwMode="auto">
            <a:xfrm>
              <a:off x="2390216" y="3670407"/>
              <a:ext cx="43971" cy="104664"/>
            </a:xfrm>
            <a:custGeom>
              <a:avLst/>
              <a:gdLst/>
              <a:ahLst/>
              <a:cxnLst>
                <a:cxn ang="0">
                  <a:pos x="36" y="52"/>
                </a:cxn>
                <a:cxn ang="0">
                  <a:pos x="36" y="0"/>
                </a:cxn>
                <a:cxn ang="0">
                  <a:pos x="0" y="33"/>
                </a:cxn>
                <a:cxn ang="0">
                  <a:pos x="0" y="85"/>
                </a:cxn>
              </a:cxnLst>
              <a:rect l="0" t="0" r="r" b="b"/>
              <a:pathLst>
                <a:path w="36" h="85">
                  <a:moveTo>
                    <a:pt x="36" y="52"/>
                  </a:moveTo>
                  <a:lnTo>
                    <a:pt x="36" y="0"/>
                  </a:lnTo>
                  <a:lnTo>
                    <a:pt x="0" y="33"/>
                  </a:lnTo>
                  <a:lnTo>
                    <a:pt x="0" y="85"/>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08" name="Freeform 381"/>
            <p:cNvSpPr>
              <a:spLocks/>
            </p:cNvSpPr>
            <p:nvPr/>
          </p:nvSpPr>
          <p:spPr bwMode="auto">
            <a:xfrm>
              <a:off x="2390216" y="3627311"/>
              <a:ext cx="43971" cy="83731"/>
            </a:xfrm>
            <a:custGeom>
              <a:avLst/>
              <a:gdLst/>
              <a:ahLst/>
              <a:cxnLst>
                <a:cxn ang="0">
                  <a:pos x="36" y="0"/>
                </a:cxn>
                <a:cxn ang="0">
                  <a:pos x="0" y="35"/>
                </a:cxn>
                <a:cxn ang="0">
                  <a:pos x="0" y="68"/>
                </a:cxn>
                <a:cxn ang="0">
                  <a:pos x="36" y="35"/>
                </a:cxn>
                <a:cxn ang="0">
                  <a:pos x="36" y="0"/>
                </a:cxn>
              </a:cxnLst>
              <a:rect l="0" t="0" r="r" b="b"/>
              <a:pathLst>
                <a:path w="36" h="68">
                  <a:moveTo>
                    <a:pt x="36" y="0"/>
                  </a:moveTo>
                  <a:lnTo>
                    <a:pt x="0" y="35"/>
                  </a:lnTo>
                  <a:lnTo>
                    <a:pt x="0" y="68"/>
                  </a:lnTo>
                  <a:lnTo>
                    <a:pt x="36" y="35"/>
                  </a:lnTo>
                  <a:lnTo>
                    <a:pt x="36"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09" name="Freeform 382"/>
            <p:cNvSpPr>
              <a:spLocks/>
            </p:cNvSpPr>
            <p:nvPr/>
          </p:nvSpPr>
          <p:spPr bwMode="auto">
            <a:xfrm>
              <a:off x="2326702" y="3603915"/>
              <a:ext cx="107484" cy="107127"/>
            </a:xfrm>
            <a:custGeom>
              <a:avLst/>
              <a:gdLst/>
              <a:ahLst/>
              <a:cxnLst>
                <a:cxn ang="0">
                  <a:pos x="36" y="0"/>
                </a:cxn>
                <a:cxn ang="0">
                  <a:pos x="0" y="35"/>
                </a:cxn>
                <a:cxn ang="0">
                  <a:pos x="52" y="87"/>
                </a:cxn>
                <a:cxn ang="0">
                  <a:pos x="88" y="54"/>
                </a:cxn>
                <a:cxn ang="0">
                  <a:pos x="36" y="0"/>
                </a:cxn>
              </a:cxnLst>
              <a:rect l="0" t="0" r="r" b="b"/>
              <a:pathLst>
                <a:path w="88" h="87">
                  <a:moveTo>
                    <a:pt x="36" y="0"/>
                  </a:moveTo>
                  <a:lnTo>
                    <a:pt x="0" y="35"/>
                  </a:lnTo>
                  <a:lnTo>
                    <a:pt x="52" y="87"/>
                  </a:lnTo>
                  <a:lnTo>
                    <a:pt x="88" y="54"/>
                  </a:lnTo>
                  <a:lnTo>
                    <a:pt x="36"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10" name="Freeform 383"/>
            <p:cNvSpPr>
              <a:spLocks/>
            </p:cNvSpPr>
            <p:nvPr/>
          </p:nvSpPr>
          <p:spPr bwMode="auto">
            <a:xfrm>
              <a:off x="2326702" y="3603915"/>
              <a:ext cx="43971" cy="107127"/>
            </a:xfrm>
            <a:custGeom>
              <a:avLst/>
              <a:gdLst/>
              <a:ahLst/>
              <a:cxnLst>
                <a:cxn ang="0">
                  <a:pos x="36" y="52"/>
                </a:cxn>
                <a:cxn ang="0">
                  <a:pos x="36" y="0"/>
                </a:cxn>
                <a:cxn ang="0">
                  <a:pos x="0" y="35"/>
                </a:cxn>
                <a:cxn ang="0">
                  <a:pos x="0" y="87"/>
                </a:cxn>
              </a:cxnLst>
              <a:rect l="0" t="0" r="r" b="b"/>
              <a:pathLst>
                <a:path w="36" h="87">
                  <a:moveTo>
                    <a:pt x="36" y="52"/>
                  </a:moveTo>
                  <a:lnTo>
                    <a:pt x="36" y="0"/>
                  </a:lnTo>
                  <a:lnTo>
                    <a:pt x="0" y="35"/>
                  </a:lnTo>
                  <a:lnTo>
                    <a:pt x="0" y="87"/>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11" name="Freeform 384"/>
            <p:cNvSpPr>
              <a:spLocks/>
            </p:cNvSpPr>
            <p:nvPr/>
          </p:nvSpPr>
          <p:spPr bwMode="auto">
            <a:xfrm>
              <a:off x="2326702" y="3563281"/>
              <a:ext cx="43971" cy="83731"/>
            </a:xfrm>
            <a:custGeom>
              <a:avLst/>
              <a:gdLst/>
              <a:ahLst/>
              <a:cxnLst>
                <a:cxn ang="0">
                  <a:pos x="36" y="0"/>
                </a:cxn>
                <a:cxn ang="0">
                  <a:pos x="0" y="35"/>
                </a:cxn>
                <a:cxn ang="0">
                  <a:pos x="0" y="68"/>
                </a:cxn>
                <a:cxn ang="0">
                  <a:pos x="36" y="33"/>
                </a:cxn>
                <a:cxn ang="0">
                  <a:pos x="36" y="0"/>
                </a:cxn>
              </a:cxnLst>
              <a:rect l="0" t="0" r="r" b="b"/>
              <a:pathLst>
                <a:path w="36" h="68">
                  <a:moveTo>
                    <a:pt x="36" y="0"/>
                  </a:moveTo>
                  <a:lnTo>
                    <a:pt x="0" y="35"/>
                  </a:lnTo>
                  <a:lnTo>
                    <a:pt x="0" y="68"/>
                  </a:lnTo>
                  <a:lnTo>
                    <a:pt x="36" y="33"/>
                  </a:lnTo>
                  <a:lnTo>
                    <a:pt x="36"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12" name="Freeform 385"/>
            <p:cNvSpPr>
              <a:spLocks/>
            </p:cNvSpPr>
            <p:nvPr/>
          </p:nvSpPr>
          <p:spPr bwMode="auto">
            <a:xfrm>
              <a:off x="2263189" y="3539885"/>
              <a:ext cx="107484" cy="107127"/>
            </a:xfrm>
            <a:custGeom>
              <a:avLst/>
              <a:gdLst/>
              <a:ahLst/>
              <a:cxnLst>
                <a:cxn ang="0">
                  <a:pos x="33" y="0"/>
                </a:cxn>
                <a:cxn ang="0">
                  <a:pos x="0" y="35"/>
                </a:cxn>
                <a:cxn ang="0">
                  <a:pos x="52" y="87"/>
                </a:cxn>
                <a:cxn ang="0">
                  <a:pos x="88" y="52"/>
                </a:cxn>
                <a:cxn ang="0">
                  <a:pos x="33" y="0"/>
                </a:cxn>
              </a:cxnLst>
              <a:rect l="0" t="0" r="r" b="b"/>
              <a:pathLst>
                <a:path w="88" h="87">
                  <a:moveTo>
                    <a:pt x="33" y="0"/>
                  </a:moveTo>
                  <a:lnTo>
                    <a:pt x="0" y="35"/>
                  </a:lnTo>
                  <a:lnTo>
                    <a:pt x="52" y="87"/>
                  </a:lnTo>
                  <a:lnTo>
                    <a:pt x="88" y="52"/>
                  </a:lnTo>
                  <a:lnTo>
                    <a:pt x="33"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13" name="Freeform 386"/>
            <p:cNvSpPr>
              <a:spLocks/>
            </p:cNvSpPr>
            <p:nvPr/>
          </p:nvSpPr>
          <p:spPr bwMode="auto">
            <a:xfrm>
              <a:off x="2263189" y="3539885"/>
              <a:ext cx="40307" cy="107127"/>
            </a:xfrm>
            <a:custGeom>
              <a:avLst/>
              <a:gdLst/>
              <a:ahLst/>
              <a:cxnLst>
                <a:cxn ang="0">
                  <a:pos x="33" y="52"/>
                </a:cxn>
                <a:cxn ang="0">
                  <a:pos x="33" y="0"/>
                </a:cxn>
                <a:cxn ang="0">
                  <a:pos x="0" y="35"/>
                </a:cxn>
                <a:cxn ang="0">
                  <a:pos x="0" y="87"/>
                </a:cxn>
              </a:cxnLst>
              <a:rect l="0" t="0" r="r" b="b"/>
              <a:pathLst>
                <a:path w="33" h="87">
                  <a:moveTo>
                    <a:pt x="33" y="52"/>
                  </a:moveTo>
                  <a:lnTo>
                    <a:pt x="33" y="0"/>
                  </a:lnTo>
                  <a:lnTo>
                    <a:pt x="0" y="35"/>
                  </a:lnTo>
                  <a:lnTo>
                    <a:pt x="0" y="87"/>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14" name="Freeform 387"/>
            <p:cNvSpPr>
              <a:spLocks/>
            </p:cNvSpPr>
            <p:nvPr/>
          </p:nvSpPr>
          <p:spPr bwMode="auto">
            <a:xfrm>
              <a:off x="2263189" y="3499251"/>
              <a:ext cx="40307" cy="83731"/>
            </a:xfrm>
            <a:custGeom>
              <a:avLst/>
              <a:gdLst/>
              <a:ahLst/>
              <a:cxnLst>
                <a:cxn ang="0">
                  <a:pos x="33" y="0"/>
                </a:cxn>
                <a:cxn ang="0">
                  <a:pos x="0" y="33"/>
                </a:cxn>
                <a:cxn ang="0">
                  <a:pos x="0" y="68"/>
                </a:cxn>
                <a:cxn ang="0">
                  <a:pos x="33" y="33"/>
                </a:cxn>
                <a:cxn ang="0">
                  <a:pos x="33" y="0"/>
                </a:cxn>
              </a:cxnLst>
              <a:rect l="0" t="0" r="r" b="b"/>
              <a:pathLst>
                <a:path w="33" h="68">
                  <a:moveTo>
                    <a:pt x="33" y="0"/>
                  </a:moveTo>
                  <a:lnTo>
                    <a:pt x="0" y="33"/>
                  </a:lnTo>
                  <a:lnTo>
                    <a:pt x="0" y="68"/>
                  </a:lnTo>
                  <a:lnTo>
                    <a:pt x="33" y="33"/>
                  </a:lnTo>
                  <a:lnTo>
                    <a:pt x="33"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15" name="Freeform 388"/>
            <p:cNvSpPr>
              <a:spLocks/>
            </p:cNvSpPr>
            <p:nvPr/>
          </p:nvSpPr>
          <p:spPr bwMode="auto">
            <a:xfrm>
              <a:off x="2197233" y="3475855"/>
              <a:ext cx="106263" cy="107127"/>
            </a:xfrm>
            <a:custGeom>
              <a:avLst/>
              <a:gdLst/>
              <a:ahLst/>
              <a:cxnLst>
                <a:cxn ang="0">
                  <a:pos x="35" y="0"/>
                </a:cxn>
                <a:cxn ang="0">
                  <a:pos x="0" y="35"/>
                </a:cxn>
                <a:cxn ang="0">
                  <a:pos x="54" y="87"/>
                </a:cxn>
                <a:cxn ang="0">
                  <a:pos x="87" y="52"/>
                </a:cxn>
                <a:cxn ang="0">
                  <a:pos x="35" y="0"/>
                </a:cxn>
              </a:cxnLst>
              <a:rect l="0" t="0" r="r" b="b"/>
              <a:pathLst>
                <a:path w="87" h="87">
                  <a:moveTo>
                    <a:pt x="35" y="0"/>
                  </a:moveTo>
                  <a:lnTo>
                    <a:pt x="0" y="35"/>
                  </a:lnTo>
                  <a:lnTo>
                    <a:pt x="54" y="87"/>
                  </a:lnTo>
                  <a:lnTo>
                    <a:pt x="87" y="52"/>
                  </a:lnTo>
                  <a:lnTo>
                    <a:pt x="35"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16" name="Freeform 389"/>
            <p:cNvSpPr>
              <a:spLocks/>
            </p:cNvSpPr>
            <p:nvPr/>
          </p:nvSpPr>
          <p:spPr bwMode="auto">
            <a:xfrm>
              <a:off x="2197233" y="3475855"/>
              <a:ext cx="42750" cy="107127"/>
            </a:xfrm>
            <a:custGeom>
              <a:avLst/>
              <a:gdLst/>
              <a:ahLst/>
              <a:cxnLst>
                <a:cxn ang="0">
                  <a:pos x="35" y="52"/>
                </a:cxn>
                <a:cxn ang="0">
                  <a:pos x="35" y="0"/>
                </a:cxn>
                <a:cxn ang="0">
                  <a:pos x="0" y="35"/>
                </a:cxn>
                <a:cxn ang="0">
                  <a:pos x="0" y="87"/>
                </a:cxn>
              </a:cxnLst>
              <a:rect l="0" t="0" r="r" b="b"/>
              <a:pathLst>
                <a:path w="35" h="87">
                  <a:moveTo>
                    <a:pt x="35" y="52"/>
                  </a:moveTo>
                  <a:lnTo>
                    <a:pt x="35" y="0"/>
                  </a:lnTo>
                  <a:lnTo>
                    <a:pt x="0" y="35"/>
                  </a:lnTo>
                  <a:lnTo>
                    <a:pt x="0" y="87"/>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17" name="Freeform 390"/>
            <p:cNvSpPr>
              <a:spLocks/>
            </p:cNvSpPr>
            <p:nvPr/>
          </p:nvSpPr>
          <p:spPr bwMode="auto">
            <a:xfrm>
              <a:off x="2326702" y="3603915"/>
              <a:ext cx="43971" cy="107127"/>
            </a:xfrm>
            <a:custGeom>
              <a:avLst/>
              <a:gdLst/>
              <a:ahLst/>
              <a:cxnLst>
                <a:cxn ang="0">
                  <a:pos x="36" y="52"/>
                </a:cxn>
                <a:cxn ang="0">
                  <a:pos x="36" y="0"/>
                </a:cxn>
                <a:cxn ang="0">
                  <a:pos x="0" y="35"/>
                </a:cxn>
                <a:cxn ang="0">
                  <a:pos x="0" y="87"/>
                </a:cxn>
              </a:cxnLst>
              <a:rect l="0" t="0" r="r" b="b"/>
              <a:pathLst>
                <a:path w="36" h="87">
                  <a:moveTo>
                    <a:pt x="36" y="52"/>
                  </a:moveTo>
                  <a:lnTo>
                    <a:pt x="36" y="0"/>
                  </a:lnTo>
                  <a:lnTo>
                    <a:pt x="0" y="35"/>
                  </a:lnTo>
                  <a:lnTo>
                    <a:pt x="0" y="87"/>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18" name="Freeform 391"/>
            <p:cNvSpPr>
              <a:spLocks/>
            </p:cNvSpPr>
            <p:nvPr/>
          </p:nvSpPr>
          <p:spPr bwMode="auto">
            <a:xfrm>
              <a:off x="2326702" y="3563281"/>
              <a:ext cx="43971" cy="83731"/>
            </a:xfrm>
            <a:custGeom>
              <a:avLst/>
              <a:gdLst/>
              <a:ahLst/>
              <a:cxnLst>
                <a:cxn ang="0">
                  <a:pos x="36" y="0"/>
                </a:cxn>
                <a:cxn ang="0">
                  <a:pos x="0" y="35"/>
                </a:cxn>
                <a:cxn ang="0">
                  <a:pos x="0" y="68"/>
                </a:cxn>
                <a:cxn ang="0">
                  <a:pos x="36" y="33"/>
                </a:cxn>
                <a:cxn ang="0">
                  <a:pos x="36" y="0"/>
                </a:cxn>
              </a:cxnLst>
              <a:rect l="0" t="0" r="r" b="b"/>
              <a:pathLst>
                <a:path w="36" h="68">
                  <a:moveTo>
                    <a:pt x="36" y="0"/>
                  </a:moveTo>
                  <a:lnTo>
                    <a:pt x="0" y="35"/>
                  </a:lnTo>
                  <a:lnTo>
                    <a:pt x="0" y="68"/>
                  </a:lnTo>
                  <a:lnTo>
                    <a:pt x="36" y="33"/>
                  </a:lnTo>
                  <a:lnTo>
                    <a:pt x="36"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19" name="Freeform 392"/>
            <p:cNvSpPr>
              <a:spLocks/>
            </p:cNvSpPr>
            <p:nvPr/>
          </p:nvSpPr>
          <p:spPr bwMode="auto">
            <a:xfrm>
              <a:off x="2263189" y="3539885"/>
              <a:ext cx="107484" cy="107127"/>
            </a:xfrm>
            <a:custGeom>
              <a:avLst/>
              <a:gdLst/>
              <a:ahLst/>
              <a:cxnLst>
                <a:cxn ang="0">
                  <a:pos x="33" y="0"/>
                </a:cxn>
                <a:cxn ang="0">
                  <a:pos x="0" y="35"/>
                </a:cxn>
                <a:cxn ang="0">
                  <a:pos x="52" y="87"/>
                </a:cxn>
                <a:cxn ang="0">
                  <a:pos x="88" y="52"/>
                </a:cxn>
                <a:cxn ang="0">
                  <a:pos x="33" y="0"/>
                </a:cxn>
              </a:cxnLst>
              <a:rect l="0" t="0" r="r" b="b"/>
              <a:pathLst>
                <a:path w="88" h="87">
                  <a:moveTo>
                    <a:pt x="33" y="0"/>
                  </a:moveTo>
                  <a:lnTo>
                    <a:pt x="0" y="35"/>
                  </a:lnTo>
                  <a:lnTo>
                    <a:pt x="52" y="87"/>
                  </a:lnTo>
                  <a:lnTo>
                    <a:pt x="88" y="52"/>
                  </a:lnTo>
                  <a:lnTo>
                    <a:pt x="33"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20" name="Freeform 393"/>
            <p:cNvSpPr>
              <a:spLocks/>
            </p:cNvSpPr>
            <p:nvPr/>
          </p:nvSpPr>
          <p:spPr bwMode="auto">
            <a:xfrm>
              <a:off x="2263189" y="3539885"/>
              <a:ext cx="40307" cy="107127"/>
            </a:xfrm>
            <a:custGeom>
              <a:avLst/>
              <a:gdLst/>
              <a:ahLst/>
              <a:cxnLst>
                <a:cxn ang="0">
                  <a:pos x="33" y="52"/>
                </a:cxn>
                <a:cxn ang="0">
                  <a:pos x="33" y="0"/>
                </a:cxn>
                <a:cxn ang="0">
                  <a:pos x="0" y="35"/>
                </a:cxn>
                <a:cxn ang="0">
                  <a:pos x="0" y="87"/>
                </a:cxn>
              </a:cxnLst>
              <a:rect l="0" t="0" r="r" b="b"/>
              <a:pathLst>
                <a:path w="33" h="87">
                  <a:moveTo>
                    <a:pt x="33" y="52"/>
                  </a:moveTo>
                  <a:lnTo>
                    <a:pt x="33" y="0"/>
                  </a:lnTo>
                  <a:lnTo>
                    <a:pt x="0" y="35"/>
                  </a:lnTo>
                  <a:lnTo>
                    <a:pt x="0" y="87"/>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21" name="Freeform 394"/>
            <p:cNvSpPr>
              <a:spLocks/>
            </p:cNvSpPr>
            <p:nvPr/>
          </p:nvSpPr>
          <p:spPr bwMode="auto">
            <a:xfrm>
              <a:off x="2197233" y="3475855"/>
              <a:ext cx="42750" cy="107127"/>
            </a:xfrm>
            <a:custGeom>
              <a:avLst/>
              <a:gdLst/>
              <a:ahLst/>
              <a:cxnLst>
                <a:cxn ang="0">
                  <a:pos x="35" y="52"/>
                </a:cxn>
                <a:cxn ang="0">
                  <a:pos x="35" y="0"/>
                </a:cxn>
                <a:cxn ang="0">
                  <a:pos x="0" y="35"/>
                </a:cxn>
                <a:cxn ang="0">
                  <a:pos x="0" y="87"/>
                </a:cxn>
              </a:cxnLst>
              <a:rect l="0" t="0" r="r" b="b"/>
              <a:pathLst>
                <a:path w="35" h="87">
                  <a:moveTo>
                    <a:pt x="35" y="52"/>
                  </a:moveTo>
                  <a:lnTo>
                    <a:pt x="35" y="0"/>
                  </a:lnTo>
                  <a:lnTo>
                    <a:pt x="0" y="35"/>
                  </a:lnTo>
                  <a:lnTo>
                    <a:pt x="0" y="87"/>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22" name="Freeform 395"/>
            <p:cNvSpPr>
              <a:spLocks/>
            </p:cNvSpPr>
            <p:nvPr/>
          </p:nvSpPr>
          <p:spPr bwMode="auto">
            <a:xfrm>
              <a:off x="2263189" y="3499251"/>
              <a:ext cx="40307" cy="83731"/>
            </a:xfrm>
            <a:custGeom>
              <a:avLst/>
              <a:gdLst/>
              <a:ahLst/>
              <a:cxnLst>
                <a:cxn ang="0">
                  <a:pos x="33" y="0"/>
                </a:cxn>
                <a:cxn ang="0">
                  <a:pos x="0" y="33"/>
                </a:cxn>
                <a:cxn ang="0">
                  <a:pos x="0" y="68"/>
                </a:cxn>
                <a:cxn ang="0">
                  <a:pos x="33" y="33"/>
                </a:cxn>
                <a:cxn ang="0">
                  <a:pos x="33" y="0"/>
                </a:cxn>
              </a:cxnLst>
              <a:rect l="0" t="0" r="r" b="b"/>
              <a:pathLst>
                <a:path w="33" h="68">
                  <a:moveTo>
                    <a:pt x="33" y="0"/>
                  </a:moveTo>
                  <a:lnTo>
                    <a:pt x="0" y="33"/>
                  </a:lnTo>
                  <a:lnTo>
                    <a:pt x="0" y="68"/>
                  </a:lnTo>
                  <a:lnTo>
                    <a:pt x="33" y="33"/>
                  </a:lnTo>
                  <a:lnTo>
                    <a:pt x="33"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23" name="Freeform 396"/>
            <p:cNvSpPr>
              <a:spLocks/>
            </p:cNvSpPr>
            <p:nvPr/>
          </p:nvSpPr>
          <p:spPr bwMode="auto">
            <a:xfrm>
              <a:off x="2197233" y="3475855"/>
              <a:ext cx="106263" cy="107127"/>
            </a:xfrm>
            <a:custGeom>
              <a:avLst/>
              <a:gdLst/>
              <a:ahLst/>
              <a:cxnLst>
                <a:cxn ang="0">
                  <a:pos x="35" y="0"/>
                </a:cxn>
                <a:cxn ang="0">
                  <a:pos x="0" y="35"/>
                </a:cxn>
                <a:cxn ang="0">
                  <a:pos x="54" y="87"/>
                </a:cxn>
                <a:cxn ang="0">
                  <a:pos x="87" y="52"/>
                </a:cxn>
                <a:cxn ang="0">
                  <a:pos x="35" y="0"/>
                </a:cxn>
              </a:cxnLst>
              <a:rect l="0" t="0" r="r" b="b"/>
              <a:pathLst>
                <a:path w="87" h="87">
                  <a:moveTo>
                    <a:pt x="35" y="0"/>
                  </a:moveTo>
                  <a:lnTo>
                    <a:pt x="0" y="35"/>
                  </a:lnTo>
                  <a:lnTo>
                    <a:pt x="54" y="87"/>
                  </a:lnTo>
                  <a:lnTo>
                    <a:pt x="87" y="52"/>
                  </a:lnTo>
                  <a:lnTo>
                    <a:pt x="35"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24" name="Freeform 397"/>
            <p:cNvSpPr>
              <a:spLocks/>
            </p:cNvSpPr>
            <p:nvPr/>
          </p:nvSpPr>
          <p:spPr bwMode="auto">
            <a:xfrm>
              <a:off x="2197233" y="3431527"/>
              <a:ext cx="42750" cy="108358"/>
            </a:xfrm>
            <a:custGeom>
              <a:avLst/>
              <a:gdLst/>
              <a:ahLst/>
              <a:cxnLst>
                <a:cxn ang="0">
                  <a:pos x="0" y="52"/>
                </a:cxn>
                <a:cxn ang="0">
                  <a:pos x="0" y="0"/>
                </a:cxn>
                <a:cxn ang="0">
                  <a:pos x="35" y="36"/>
                </a:cxn>
                <a:cxn ang="0">
                  <a:pos x="35" y="88"/>
                </a:cxn>
              </a:cxnLst>
              <a:rect l="0" t="0" r="r" b="b"/>
              <a:pathLst>
                <a:path w="35" h="88">
                  <a:moveTo>
                    <a:pt x="0" y="52"/>
                  </a:moveTo>
                  <a:lnTo>
                    <a:pt x="0" y="0"/>
                  </a:lnTo>
                  <a:lnTo>
                    <a:pt x="35" y="36"/>
                  </a:lnTo>
                  <a:lnTo>
                    <a:pt x="35" y="88"/>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25" name="Freeform 398"/>
            <p:cNvSpPr>
              <a:spLocks/>
            </p:cNvSpPr>
            <p:nvPr/>
          </p:nvSpPr>
          <p:spPr bwMode="auto">
            <a:xfrm>
              <a:off x="2197233" y="3367497"/>
              <a:ext cx="106263" cy="108358"/>
            </a:xfrm>
            <a:custGeom>
              <a:avLst/>
              <a:gdLst/>
              <a:ahLst/>
              <a:cxnLst>
                <a:cxn ang="0">
                  <a:pos x="54" y="0"/>
                </a:cxn>
                <a:cxn ang="0">
                  <a:pos x="87" y="36"/>
                </a:cxn>
                <a:cxn ang="0">
                  <a:pos x="35" y="88"/>
                </a:cxn>
                <a:cxn ang="0">
                  <a:pos x="0" y="52"/>
                </a:cxn>
                <a:cxn ang="0">
                  <a:pos x="54" y="0"/>
                </a:cxn>
              </a:cxnLst>
              <a:rect l="0" t="0" r="r" b="b"/>
              <a:pathLst>
                <a:path w="87" h="88">
                  <a:moveTo>
                    <a:pt x="54" y="0"/>
                  </a:moveTo>
                  <a:lnTo>
                    <a:pt x="87" y="36"/>
                  </a:lnTo>
                  <a:lnTo>
                    <a:pt x="35" y="88"/>
                  </a:lnTo>
                  <a:lnTo>
                    <a:pt x="0" y="52"/>
                  </a:lnTo>
                  <a:lnTo>
                    <a:pt x="54"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26" name="Freeform 399"/>
            <p:cNvSpPr>
              <a:spLocks/>
            </p:cNvSpPr>
            <p:nvPr/>
          </p:nvSpPr>
          <p:spPr bwMode="auto">
            <a:xfrm>
              <a:off x="2263189" y="3367497"/>
              <a:ext cx="40307" cy="108358"/>
            </a:xfrm>
            <a:custGeom>
              <a:avLst/>
              <a:gdLst/>
              <a:ahLst/>
              <a:cxnLst>
                <a:cxn ang="0">
                  <a:pos x="0" y="52"/>
                </a:cxn>
                <a:cxn ang="0">
                  <a:pos x="0" y="0"/>
                </a:cxn>
                <a:cxn ang="0">
                  <a:pos x="33" y="36"/>
                </a:cxn>
                <a:cxn ang="0">
                  <a:pos x="33" y="88"/>
                </a:cxn>
              </a:cxnLst>
              <a:rect l="0" t="0" r="r" b="b"/>
              <a:pathLst>
                <a:path w="33" h="88">
                  <a:moveTo>
                    <a:pt x="0" y="52"/>
                  </a:moveTo>
                  <a:lnTo>
                    <a:pt x="0" y="0"/>
                  </a:lnTo>
                  <a:lnTo>
                    <a:pt x="33" y="36"/>
                  </a:lnTo>
                  <a:lnTo>
                    <a:pt x="33" y="88"/>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27" name="Freeform 400"/>
            <p:cNvSpPr>
              <a:spLocks/>
            </p:cNvSpPr>
            <p:nvPr/>
          </p:nvSpPr>
          <p:spPr bwMode="auto">
            <a:xfrm>
              <a:off x="2263189" y="3303467"/>
              <a:ext cx="107484" cy="108358"/>
            </a:xfrm>
            <a:custGeom>
              <a:avLst/>
              <a:gdLst/>
              <a:ahLst/>
              <a:cxnLst>
                <a:cxn ang="0">
                  <a:pos x="52" y="0"/>
                </a:cxn>
                <a:cxn ang="0">
                  <a:pos x="88" y="33"/>
                </a:cxn>
                <a:cxn ang="0">
                  <a:pos x="33" y="88"/>
                </a:cxn>
                <a:cxn ang="0">
                  <a:pos x="0" y="52"/>
                </a:cxn>
                <a:cxn ang="0">
                  <a:pos x="52" y="0"/>
                </a:cxn>
              </a:cxnLst>
              <a:rect l="0" t="0" r="r" b="b"/>
              <a:pathLst>
                <a:path w="88" h="88">
                  <a:moveTo>
                    <a:pt x="52" y="0"/>
                  </a:moveTo>
                  <a:lnTo>
                    <a:pt x="88" y="33"/>
                  </a:lnTo>
                  <a:lnTo>
                    <a:pt x="33" y="88"/>
                  </a:lnTo>
                  <a:lnTo>
                    <a:pt x="0" y="52"/>
                  </a:lnTo>
                  <a:lnTo>
                    <a:pt x="52"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28" name="Freeform 401"/>
            <p:cNvSpPr>
              <a:spLocks/>
            </p:cNvSpPr>
            <p:nvPr/>
          </p:nvSpPr>
          <p:spPr bwMode="auto">
            <a:xfrm>
              <a:off x="2326702" y="3303467"/>
              <a:ext cx="43971" cy="104664"/>
            </a:xfrm>
            <a:custGeom>
              <a:avLst/>
              <a:gdLst/>
              <a:ahLst/>
              <a:cxnLst>
                <a:cxn ang="0">
                  <a:pos x="0" y="52"/>
                </a:cxn>
                <a:cxn ang="0">
                  <a:pos x="0" y="0"/>
                </a:cxn>
                <a:cxn ang="0">
                  <a:pos x="36" y="33"/>
                </a:cxn>
                <a:cxn ang="0">
                  <a:pos x="36" y="85"/>
                </a:cxn>
              </a:cxnLst>
              <a:rect l="0" t="0" r="r" b="b"/>
              <a:pathLst>
                <a:path w="36" h="85">
                  <a:moveTo>
                    <a:pt x="0" y="52"/>
                  </a:moveTo>
                  <a:lnTo>
                    <a:pt x="0" y="0"/>
                  </a:lnTo>
                  <a:lnTo>
                    <a:pt x="36" y="33"/>
                  </a:lnTo>
                  <a:lnTo>
                    <a:pt x="36" y="85"/>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29" name="Freeform 402"/>
            <p:cNvSpPr>
              <a:spLocks/>
            </p:cNvSpPr>
            <p:nvPr/>
          </p:nvSpPr>
          <p:spPr bwMode="auto">
            <a:xfrm>
              <a:off x="2326702" y="3236975"/>
              <a:ext cx="107484" cy="107127"/>
            </a:xfrm>
            <a:custGeom>
              <a:avLst/>
              <a:gdLst/>
              <a:ahLst/>
              <a:cxnLst>
                <a:cxn ang="0">
                  <a:pos x="52" y="0"/>
                </a:cxn>
                <a:cxn ang="0">
                  <a:pos x="88" y="35"/>
                </a:cxn>
                <a:cxn ang="0">
                  <a:pos x="36" y="87"/>
                </a:cxn>
                <a:cxn ang="0">
                  <a:pos x="0" y="54"/>
                </a:cxn>
                <a:cxn ang="0">
                  <a:pos x="52" y="0"/>
                </a:cxn>
              </a:cxnLst>
              <a:rect l="0" t="0" r="r" b="b"/>
              <a:pathLst>
                <a:path w="88" h="87">
                  <a:moveTo>
                    <a:pt x="52" y="0"/>
                  </a:moveTo>
                  <a:lnTo>
                    <a:pt x="88" y="35"/>
                  </a:lnTo>
                  <a:lnTo>
                    <a:pt x="36" y="87"/>
                  </a:lnTo>
                  <a:lnTo>
                    <a:pt x="0" y="54"/>
                  </a:lnTo>
                  <a:lnTo>
                    <a:pt x="52"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30" name="Freeform 403"/>
            <p:cNvSpPr>
              <a:spLocks/>
            </p:cNvSpPr>
            <p:nvPr/>
          </p:nvSpPr>
          <p:spPr bwMode="auto">
            <a:xfrm>
              <a:off x="2390216" y="3236975"/>
              <a:ext cx="43971" cy="107127"/>
            </a:xfrm>
            <a:custGeom>
              <a:avLst/>
              <a:gdLst/>
              <a:ahLst/>
              <a:cxnLst>
                <a:cxn ang="0">
                  <a:pos x="0" y="52"/>
                </a:cxn>
                <a:cxn ang="0">
                  <a:pos x="0" y="0"/>
                </a:cxn>
                <a:cxn ang="0">
                  <a:pos x="36" y="35"/>
                </a:cxn>
                <a:cxn ang="0">
                  <a:pos x="36" y="87"/>
                </a:cxn>
              </a:cxnLst>
              <a:rect l="0" t="0" r="r" b="b"/>
              <a:pathLst>
                <a:path w="36" h="87">
                  <a:moveTo>
                    <a:pt x="0" y="52"/>
                  </a:moveTo>
                  <a:lnTo>
                    <a:pt x="0" y="0"/>
                  </a:lnTo>
                  <a:lnTo>
                    <a:pt x="36" y="35"/>
                  </a:lnTo>
                  <a:lnTo>
                    <a:pt x="36" y="87"/>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31" name="Freeform 404"/>
            <p:cNvSpPr>
              <a:spLocks/>
            </p:cNvSpPr>
            <p:nvPr/>
          </p:nvSpPr>
          <p:spPr bwMode="auto">
            <a:xfrm>
              <a:off x="2133720" y="4165407"/>
              <a:ext cx="106263" cy="107127"/>
            </a:xfrm>
            <a:custGeom>
              <a:avLst/>
              <a:gdLst/>
              <a:ahLst/>
              <a:cxnLst>
                <a:cxn ang="0">
                  <a:pos x="52" y="0"/>
                </a:cxn>
                <a:cxn ang="0">
                  <a:pos x="87" y="35"/>
                </a:cxn>
                <a:cxn ang="0">
                  <a:pos x="35" y="87"/>
                </a:cxn>
                <a:cxn ang="0">
                  <a:pos x="0" y="52"/>
                </a:cxn>
                <a:cxn ang="0">
                  <a:pos x="52" y="0"/>
                </a:cxn>
              </a:cxnLst>
              <a:rect l="0" t="0" r="r" b="b"/>
              <a:pathLst>
                <a:path w="87" h="87">
                  <a:moveTo>
                    <a:pt x="52" y="0"/>
                  </a:moveTo>
                  <a:lnTo>
                    <a:pt x="87" y="35"/>
                  </a:lnTo>
                  <a:lnTo>
                    <a:pt x="35" y="87"/>
                  </a:lnTo>
                  <a:lnTo>
                    <a:pt x="0" y="52"/>
                  </a:lnTo>
                  <a:lnTo>
                    <a:pt x="52"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32" name="Freeform 405"/>
            <p:cNvSpPr>
              <a:spLocks/>
            </p:cNvSpPr>
            <p:nvPr/>
          </p:nvSpPr>
          <p:spPr bwMode="auto">
            <a:xfrm>
              <a:off x="2197233" y="4165407"/>
              <a:ext cx="42750" cy="107127"/>
            </a:xfrm>
            <a:custGeom>
              <a:avLst/>
              <a:gdLst/>
              <a:ahLst/>
              <a:cxnLst>
                <a:cxn ang="0">
                  <a:pos x="0" y="52"/>
                </a:cxn>
                <a:cxn ang="0">
                  <a:pos x="0" y="0"/>
                </a:cxn>
                <a:cxn ang="0">
                  <a:pos x="35" y="35"/>
                </a:cxn>
                <a:cxn ang="0">
                  <a:pos x="35" y="87"/>
                </a:cxn>
              </a:cxnLst>
              <a:rect l="0" t="0" r="r" b="b"/>
              <a:pathLst>
                <a:path w="35" h="87">
                  <a:moveTo>
                    <a:pt x="0" y="52"/>
                  </a:moveTo>
                  <a:lnTo>
                    <a:pt x="0" y="0"/>
                  </a:lnTo>
                  <a:lnTo>
                    <a:pt x="35" y="35"/>
                  </a:lnTo>
                  <a:lnTo>
                    <a:pt x="35" y="87"/>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33" name="Freeform 407"/>
            <p:cNvSpPr>
              <a:spLocks/>
            </p:cNvSpPr>
            <p:nvPr/>
          </p:nvSpPr>
          <p:spPr bwMode="auto">
            <a:xfrm>
              <a:off x="2197233" y="4101377"/>
              <a:ext cx="106263" cy="107127"/>
            </a:xfrm>
            <a:custGeom>
              <a:avLst/>
              <a:gdLst/>
              <a:ahLst/>
              <a:cxnLst>
                <a:cxn ang="0">
                  <a:pos x="54" y="0"/>
                </a:cxn>
                <a:cxn ang="0">
                  <a:pos x="87" y="35"/>
                </a:cxn>
                <a:cxn ang="0">
                  <a:pos x="35" y="87"/>
                </a:cxn>
                <a:cxn ang="0">
                  <a:pos x="0" y="52"/>
                </a:cxn>
                <a:cxn ang="0">
                  <a:pos x="54" y="0"/>
                </a:cxn>
              </a:cxnLst>
              <a:rect l="0" t="0" r="r" b="b"/>
              <a:pathLst>
                <a:path w="87" h="87">
                  <a:moveTo>
                    <a:pt x="54" y="0"/>
                  </a:moveTo>
                  <a:lnTo>
                    <a:pt x="87" y="35"/>
                  </a:lnTo>
                  <a:lnTo>
                    <a:pt x="35" y="87"/>
                  </a:lnTo>
                  <a:lnTo>
                    <a:pt x="0" y="52"/>
                  </a:lnTo>
                  <a:lnTo>
                    <a:pt x="54"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34" name="Freeform 408"/>
            <p:cNvSpPr>
              <a:spLocks/>
            </p:cNvSpPr>
            <p:nvPr/>
          </p:nvSpPr>
          <p:spPr bwMode="auto">
            <a:xfrm>
              <a:off x="2263189" y="4101377"/>
              <a:ext cx="40307" cy="107127"/>
            </a:xfrm>
            <a:custGeom>
              <a:avLst/>
              <a:gdLst/>
              <a:ahLst/>
              <a:cxnLst>
                <a:cxn ang="0">
                  <a:pos x="0" y="52"/>
                </a:cxn>
                <a:cxn ang="0">
                  <a:pos x="0" y="0"/>
                </a:cxn>
                <a:cxn ang="0">
                  <a:pos x="33" y="35"/>
                </a:cxn>
                <a:cxn ang="0">
                  <a:pos x="33" y="87"/>
                </a:cxn>
              </a:cxnLst>
              <a:rect l="0" t="0" r="r" b="b"/>
              <a:pathLst>
                <a:path w="33" h="87">
                  <a:moveTo>
                    <a:pt x="0" y="52"/>
                  </a:moveTo>
                  <a:lnTo>
                    <a:pt x="0" y="0"/>
                  </a:lnTo>
                  <a:lnTo>
                    <a:pt x="33" y="35"/>
                  </a:lnTo>
                  <a:lnTo>
                    <a:pt x="33" y="87"/>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35" name="Freeform 409"/>
            <p:cNvSpPr>
              <a:spLocks/>
            </p:cNvSpPr>
            <p:nvPr/>
          </p:nvSpPr>
          <p:spPr bwMode="auto">
            <a:xfrm>
              <a:off x="2263189" y="4037347"/>
              <a:ext cx="107484" cy="107127"/>
            </a:xfrm>
            <a:custGeom>
              <a:avLst/>
              <a:gdLst/>
              <a:ahLst/>
              <a:cxnLst>
                <a:cxn ang="0">
                  <a:pos x="52" y="0"/>
                </a:cxn>
                <a:cxn ang="0">
                  <a:pos x="88" y="33"/>
                </a:cxn>
                <a:cxn ang="0">
                  <a:pos x="33" y="87"/>
                </a:cxn>
                <a:cxn ang="0">
                  <a:pos x="0" y="52"/>
                </a:cxn>
                <a:cxn ang="0">
                  <a:pos x="52" y="0"/>
                </a:cxn>
              </a:cxnLst>
              <a:rect l="0" t="0" r="r" b="b"/>
              <a:pathLst>
                <a:path w="88" h="87">
                  <a:moveTo>
                    <a:pt x="52" y="0"/>
                  </a:moveTo>
                  <a:lnTo>
                    <a:pt x="88" y="33"/>
                  </a:lnTo>
                  <a:lnTo>
                    <a:pt x="33" y="87"/>
                  </a:lnTo>
                  <a:lnTo>
                    <a:pt x="0" y="52"/>
                  </a:lnTo>
                  <a:lnTo>
                    <a:pt x="52"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36" name="Freeform 410"/>
            <p:cNvSpPr>
              <a:spLocks/>
            </p:cNvSpPr>
            <p:nvPr/>
          </p:nvSpPr>
          <p:spPr bwMode="auto">
            <a:xfrm>
              <a:off x="2326702" y="4037347"/>
              <a:ext cx="43971" cy="104664"/>
            </a:xfrm>
            <a:custGeom>
              <a:avLst/>
              <a:gdLst/>
              <a:ahLst/>
              <a:cxnLst>
                <a:cxn ang="0">
                  <a:pos x="0" y="52"/>
                </a:cxn>
                <a:cxn ang="0">
                  <a:pos x="0" y="0"/>
                </a:cxn>
                <a:cxn ang="0">
                  <a:pos x="36" y="33"/>
                </a:cxn>
                <a:cxn ang="0">
                  <a:pos x="36" y="85"/>
                </a:cxn>
              </a:cxnLst>
              <a:rect l="0" t="0" r="r" b="b"/>
              <a:pathLst>
                <a:path w="36" h="85">
                  <a:moveTo>
                    <a:pt x="0" y="52"/>
                  </a:moveTo>
                  <a:lnTo>
                    <a:pt x="0" y="0"/>
                  </a:lnTo>
                  <a:lnTo>
                    <a:pt x="36" y="33"/>
                  </a:lnTo>
                  <a:lnTo>
                    <a:pt x="36" y="85"/>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37" name="Freeform 411"/>
            <p:cNvSpPr>
              <a:spLocks/>
            </p:cNvSpPr>
            <p:nvPr/>
          </p:nvSpPr>
          <p:spPr bwMode="auto">
            <a:xfrm>
              <a:off x="2326702" y="3969624"/>
              <a:ext cx="107484" cy="108358"/>
            </a:xfrm>
            <a:custGeom>
              <a:avLst/>
              <a:gdLst/>
              <a:ahLst/>
              <a:cxnLst>
                <a:cxn ang="0">
                  <a:pos x="52" y="0"/>
                </a:cxn>
                <a:cxn ang="0">
                  <a:pos x="88" y="36"/>
                </a:cxn>
                <a:cxn ang="0">
                  <a:pos x="36" y="88"/>
                </a:cxn>
                <a:cxn ang="0">
                  <a:pos x="0" y="55"/>
                </a:cxn>
                <a:cxn ang="0">
                  <a:pos x="52" y="0"/>
                </a:cxn>
              </a:cxnLst>
              <a:rect l="0" t="0" r="r" b="b"/>
              <a:pathLst>
                <a:path w="88" h="88">
                  <a:moveTo>
                    <a:pt x="52" y="0"/>
                  </a:moveTo>
                  <a:lnTo>
                    <a:pt x="88" y="36"/>
                  </a:lnTo>
                  <a:lnTo>
                    <a:pt x="36" y="88"/>
                  </a:lnTo>
                  <a:lnTo>
                    <a:pt x="0" y="55"/>
                  </a:lnTo>
                  <a:lnTo>
                    <a:pt x="52"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38" name="Freeform 412"/>
            <p:cNvSpPr>
              <a:spLocks/>
            </p:cNvSpPr>
            <p:nvPr/>
          </p:nvSpPr>
          <p:spPr bwMode="auto">
            <a:xfrm>
              <a:off x="2390216" y="3969624"/>
              <a:ext cx="43971" cy="108358"/>
            </a:xfrm>
            <a:custGeom>
              <a:avLst/>
              <a:gdLst/>
              <a:ahLst/>
              <a:cxnLst>
                <a:cxn ang="0">
                  <a:pos x="0" y="52"/>
                </a:cxn>
                <a:cxn ang="0">
                  <a:pos x="0" y="0"/>
                </a:cxn>
                <a:cxn ang="0">
                  <a:pos x="36" y="36"/>
                </a:cxn>
                <a:cxn ang="0">
                  <a:pos x="36" y="88"/>
                </a:cxn>
              </a:cxnLst>
              <a:rect l="0" t="0" r="r" b="b"/>
              <a:pathLst>
                <a:path w="36" h="88">
                  <a:moveTo>
                    <a:pt x="0" y="52"/>
                  </a:moveTo>
                  <a:lnTo>
                    <a:pt x="0" y="0"/>
                  </a:lnTo>
                  <a:lnTo>
                    <a:pt x="36" y="36"/>
                  </a:lnTo>
                  <a:lnTo>
                    <a:pt x="36" y="88"/>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39" name="Freeform 413"/>
            <p:cNvSpPr>
              <a:spLocks/>
            </p:cNvSpPr>
            <p:nvPr/>
          </p:nvSpPr>
          <p:spPr bwMode="auto">
            <a:xfrm>
              <a:off x="2390216" y="3905594"/>
              <a:ext cx="107484" cy="108358"/>
            </a:xfrm>
            <a:custGeom>
              <a:avLst/>
              <a:gdLst/>
              <a:ahLst/>
              <a:cxnLst>
                <a:cxn ang="0">
                  <a:pos x="52" y="0"/>
                </a:cxn>
                <a:cxn ang="0">
                  <a:pos x="88" y="36"/>
                </a:cxn>
                <a:cxn ang="0">
                  <a:pos x="36" y="88"/>
                </a:cxn>
                <a:cxn ang="0">
                  <a:pos x="0" y="52"/>
                </a:cxn>
                <a:cxn ang="0">
                  <a:pos x="52" y="0"/>
                </a:cxn>
              </a:cxnLst>
              <a:rect l="0" t="0" r="r" b="b"/>
              <a:pathLst>
                <a:path w="88" h="88">
                  <a:moveTo>
                    <a:pt x="52" y="0"/>
                  </a:moveTo>
                  <a:lnTo>
                    <a:pt x="88" y="36"/>
                  </a:lnTo>
                  <a:lnTo>
                    <a:pt x="36" y="88"/>
                  </a:lnTo>
                  <a:lnTo>
                    <a:pt x="0" y="52"/>
                  </a:lnTo>
                  <a:lnTo>
                    <a:pt x="52"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40" name="Freeform 414"/>
            <p:cNvSpPr>
              <a:spLocks/>
            </p:cNvSpPr>
            <p:nvPr/>
          </p:nvSpPr>
          <p:spPr bwMode="auto">
            <a:xfrm>
              <a:off x="2453729" y="3905594"/>
              <a:ext cx="43971" cy="108358"/>
            </a:xfrm>
            <a:custGeom>
              <a:avLst/>
              <a:gdLst/>
              <a:ahLst/>
              <a:cxnLst>
                <a:cxn ang="0">
                  <a:pos x="0" y="52"/>
                </a:cxn>
                <a:cxn ang="0">
                  <a:pos x="0" y="0"/>
                </a:cxn>
                <a:cxn ang="0">
                  <a:pos x="36" y="36"/>
                </a:cxn>
                <a:cxn ang="0">
                  <a:pos x="36" y="88"/>
                </a:cxn>
              </a:cxnLst>
              <a:rect l="0" t="0" r="r" b="b"/>
              <a:pathLst>
                <a:path w="36" h="88">
                  <a:moveTo>
                    <a:pt x="0" y="52"/>
                  </a:moveTo>
                  <a:lnTo>
                    <a:pt x="0" y="0"/>
                  </a:lnTo>
                  <a:lnTo>
                    <a:pt x="36" y="36"/>
                  </a:lnTo>
                  <a:lnTo>
                    <a:pt x="36" y="88"/>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41" name="Freeform 415"/>
            <p:cNvSpPr>
              <a:spLocks/>
            </p:cNvSpPr>
            <p:nvPr/>
          </p:nvSpPr>
          <p:spPr bwMode="auto">
            <a:xfrm>
              <a:off x="2434186" y="4013952"/>
              <a:ext cx="63513" cy="128060"/>
            </a:xfrm>
            <a:custGeom>
              <a:avLst/>
              <a:gdLst/>
              <a:ahLst/>
              <a:cxnLst>
                <a:cxn ang="0">
                  <a:pos x="0" y="52"/>
                </a:cxn>
                <a:cxn ang="0">
                  <a:pos x="0" y="0"/>
                </a:cxn>
                <a:cxn ang="0">
                  <a:pos x="52" y="52"/>
                </a:cxn>
                <a:cxn ang="0">
                  <a:pos x="52" y="104"/>
                </a:cxn>
              </a:cxnLst>
              <a:rect l="0" t="0" r="r" b="b"/>
              <a:pathLst>
                <a:path w="52" h="104">
                  <a:moveTo>
                    <a:pt x="0" y="52"/>
                  </a:moveTo>
                  <a:lnTo>
                    <a:pt x="0" y="0"/>
                  </a:lnTo>
                  <a:lnTo>
                    <a:pt x="52" y="52"/>
                  </a:lnTo>
                  <a:lnTo>
                    <a:pt x="52" y="104"/>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42" name="Freeform 416"/>
            <p:cNvSpPr>
              <a:spLocks/>
            </p:cNvSpPr>
            <p:nvPr/>
          </p:nvSpPr>
          <p:spPr bwMode="auto">
            <a:xfrm>
              <a:off x="2434186" y="3949923"/>
              <a:ext cx="125806" cy="128060"/>
            </a:xfrm>
            <a:custGeom>
              <a:avLst/>
              <a:gdLst/>
              <a:ahLst/>
              <a:cxnLst>
                <a:cxn ang="0">
                  <a:pos x="52" y="0"/>
                </a:cxn>
                <a:cxn ang="0">
                  <a:pos x="103" y="52"/>
                </a:cxn>
                <a:cxn ang="0">
                  <a:pos x="52" y="104"/>
                </a:cxn>
                <a:cxn ang="0">
                  <a:pos x="0" y="52"/>
                </a:cxn>
                <a:cxn ang="0">
                  <a:pos x="52" y="0"/>
                </a:cxn>
              </a:cxnLst>
              <a:rect l="0" t="0" r="r" b="b"/>
              <a:pathLst>
                <a:path w="103" h="104">
                  <a:moveTo>
                    <a:pt x="52" y="0"/>
                  </a:moveTo>
                  <a:lnTo>
                    <a:pt x="103" y="52"/>
                  </a:lnTo>
                  <a:lnTo>
                    <a:pt x="52" y="104"/>
                  </a:lnTo>
                  <a:lnTo>
                    <a:pt x="0" y="52"/>
                  </a:lnTo>
                  <a:lnTo>
                    <a:pt x="52"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43" name="Freeform 417"/>
            <p:cNvSpPr>
              <a:spLocks/>
            </p:cNvSpPr>
            <p:nvPr/>
          </p:nvSpPr>
          <p:spPr bwMode="auto">
            <a:xfrm>
              <a:off x="2497700" y="3949923"/>
              <a:ext cx="62292" cy="128060"/>
            </a:xfrm>
            <a:custGeom>
              <a:avLst/>
              <a:gdLst/>
              <a:ahLst/>
              <a:cxnLst>
                <a:cxn ang="0">
                  <a:pos x="0" y="52"/>
                </a:cxn>
                <a:cxn ang="0">
                  <a:pos x="0" y="0"/>
                </a:cxn>
                <a:cxn ang="0">
                  <a:pos x="51" y="52"/>
                </a:cxn>
                <a:cxn ang="0">
                  <a:pos x="51" y="104"/>
                </a:cxn>
              </a:cxnLst>
              <a:rect l="0" t="0" r="r" b="b"/>
              <a:pathLst>
                <a:path w="51" h="104">
                  <a:moveTo>
                    <a:pt x="0" y="52"/>
                  </a:moveTo>
                  <a:lnTo>
                    <a:pt x="0" y="0"/>
                  </a:lnTo>
                  <a:lnTo>
                    <a:pt x="51" y="52"/>
                  </a:lnTo>
                  <a:lnTo>
                    <a:pt x="51" y="104"/>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44" name="Freeform 418"/>
            <p:cNvSpPr>
              <a:spLocks/>
            </p:cNvSpPr>
            <p:nvPr/>
          </p:nvSpPr>
          <p:spPr bwMode="auto">
            <a:xfrm>
              <a:off x="2497700" y="4077982"/>
              <a:ext cx="62292" cy="130522"/>
            </a:xfrm>
            <a:custGeom>
              <a:avLst/>
              <a:gdLst/>
              <a:ahLst/>
              <a:cxnLst>
                <a:cxn ang="0">
                  <a:pos x="0" y="52"/>
                </a:cxn>
                <a:cxn ang="0">
                  <a:pos x="0" y="0"/>
                </a:cxn>
                <a:cxn ang="0">
                  <a:pos x="51" y="54"/>
                </a:cxn>
                <a:cxn ang="0">
                  <a:pos x="51" y="106"/>
                </a:cxn>
              </a:cxnLst>
              <a:rect l="0" t="0" r="r" b="b"/>
              <a:pathLst>
                <a:path w="51" h="106">
                  <a:moveTo>
                    <a:pt x="0" y="52"/>
                  </a:moveTo>
                  <a:lnTo>
                    <a:pt x="0" y="0"/>
                  </a:lnTo>
                  <a:lnTo>
                    <a:pt x="51" y="54"/>
                  </a:lnTo>
                  <a:lnTo>
                    <a:pt x="51" y="106"/>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45" name="Freeform 419"/>
            <p:cNvSpPr>
              <a:spLocks/>
            </p:cNvSpPr>
            <p:nvPr/>
          </p:nvSpPr>
          <p:spPr bwMode="auto">
            <a:xfrm>
              <a:off x="2497700" y="4013952"/>
              <a:ext cx="129469" cy="130522"/>
            </a:xfrm>
            <a:custGeom>
              <a:avLst/>
              <a:gdLst/>
              <a:ahLst/>
              <a:cxnLst>
                <a:cxn ang="0">
                  <a:pos x="51" y="0"/>
                </a:cxn>
                <a:cxn ang="0">
                  <a:pos x="106" y="52"/>
                </a:cxn>
                <a:cxn ang="0">
                  <a:pos x="51" y="106"/>
                </a:cxn>
                <a:cxn ang="0">
                  <a:pos x="0" y="52"/>
                </a:cxn>
                <a:cxn ang="0">
                  <a:pos x="51" y="0"/>
                </a:cxn>
              </a:cxnLst>
              <a:rect l="0" t="0" r="r" b="b"/>
              <a:pathLst>
                <a:path w="106" h="106">
                  <a:moveTo>
                    <a:pt x="51" y="0"/>
                  </a:moveTo>
                  <a:lnTo>
                    <a:pt x="106" y="52"/>
                  </a:lnTo>
                  <a:lnTo>
                    <a:pt x="51" y="106"/>
                  </a:lnTo>
                  <a:lnTo>
                    <a:pt x="0" y="52"/>
                  </a:lnTo>
                  <a:lnTo>
                    <a:pt x="51"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46" name="Freeform 420"/>
            <p:cNvSpPr>
              <a:spLocks/>
            </p:cNvSpPr>
            <p:nvPr/>
          </p:nvSpPr>
          <p:spPr bwMode="auto">
            <a:xfrm>
              <a:off x="2559992" y="4013952"/>
              <a:ext cx="67178" cy="128060"/>
            </a:xfrm>
            <a:custGeom>
              <a:avLst/>
              <a:gdLst/>
              <a:ahLst/>
              <a:cxnLst>
                <a:cxn ang="0">
                  <a:pos x="0" y="52"/>
                </a:cxn>
                <a:cxn ang="0">
                  <a:pos x="0" y="0"/>
                </a:cxn>
                <a:cxn ang="0">
                  <a:pos x="55" y="52"/>
                </a:cxn>
                <a:cxn ang="0">
                  <a:pos x="55" y="104"/>
                </a:cxn>
              </a:cxnLst>
              <a:rect l="0" t="0" r="r" b="b"/>
              <a:pathLst>
                <a:path w="55" h="104">
                  <a:moveTo>
                    <a:pt x="0" y="52"/>
                  </a:moveTo>
                  <a:lnTo>
                    <a:pt x="0" y="0"/>
                  </a:lnTo>
                  <a:lnTo>
                    <a:pt x="55" y="52"/>
                  </a:lnTo>
                  <a:lnTo>
                    <a:pt x="55" y="104"/>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47" name="Freeform 421"/>
            <p:cNvSpPr>
              <a:spLocks/>
            </p:cNvSpPr>
            <p:nvPr/>
          </p:nvSpPr>
          <p:spPr bwMode="auto">
            <a:xfrm>
              <a:off x="2559992" y="4144475"/>
              <a:ext cx="67178" cy="128060"/>
            </a:xfrm>
            <a:custGeom>
              <a:avLst/>
              <a:gdLst/>
              <a:ahLst/>
              <a:cxnLst>
                <a:cxn ang="0">
                  <a:pos x="0" y="52"/>
                </a:cxn>
                <a:cxn ang="0">
                  <a:pos x="0" y="0"/>
                </a:cxn>
                <a:cxn ang="0">
                  <a:pos x="55" y="52"/>
                </a:cxn>
                <a:cxn ang="0">
                  <a:pos x="55" y="104"/>
                </a:cxn>
              </a:cxnLst>
              <a:rect l="0" t="0" r="r" b="b"/>
              <a:pathLst>
                <a:path w="55" h="104">
                  <a:moveTo>
                    <a:pt x="0" y="52"/>
                  </a:moveTo>
                  <a:lnTo>
                    <a:pt x="0" y="0"/>
                  </a:lnTo>
                  <a:lnTo>
                    <a:pt x="55" y="52"/>
                  </a:lnTo>
                  <a:lnTo>
                    <a:pt x="55" y="104"/>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48" name="Freeform 422"/>
            <p:cNvSpPr>
              <a:spLocks/>
            </p:cNvSpPr>
            <p:nvPr/>
          </p:nvSpPr>
          <p:spPr bwMode="auto">
            <a:xfrm>
              <a:off x="2559992" y="4077982"/>
              <a:ext cx="130691" cy="130522"/>
            </a:xfrm>
            <a:custGeom>
              <a:avLst/>
              <a:gdLst/>
              <a:ahLst/>
              <a:cxnLst>
                <a:cxn ang="0">
                  <a:pos x="55" y="0"/>
                </a:cxn>
                <a:cxn ang="0">
                  <a:pos x="107" y="54"/>
                </a:cxn>
                <a:cxn ang="0">
                  <a:pos x="55" y="106"/>
                </a:cxn>
                <a:cxn ang="0">
                  <a:pos x="0" y="54"/>
                </a:cxn>
                <a:cxn ang="0">
                  <a:pos x="55" y="0"/>
                </a:cxn>
              </a:cxnLst>
              <a:rect l="0" t="0" r="r" b="b"/>
              <a:pathLst>
                <a:path w="107" h="106">
                  <a:moveTo>
                    <a:pt x="55" y="0"/>
                  </a:moveTo>
                  <a:lnTo>
                    <a:pt x="107" y="54"/>
                  </a:lnTo>
                  <a:lnTo>
                    <a:pt x="55" y="106"/>
                  </a:lnTo>
                  <a:lnTo>
                    <a:pt x="0" y="54"/>
                  </a:lnTo>
                  <a:lnTo>
                    <a:pt x="55"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49" name="Freeform 423"/>
            <p:cNvSpPr>
              <a:spLocks/>
            </p:cNvSpPr>
            <p:nvPr/>
          </p:nvSpPr>
          <p:spPr bwMode="auto">
            <a:xfrm>
              <a:off x="2627169" y="4077982"/>
              <a:ext cx="63513" cy="130522"/>
            </a:xfrm>
            <a:custGeom>
              <a:avLst/>
              <a:gdLst/>
              <a:ahLst/>
              <a:cxnLst>
                <a:cxn ang="0">
                  <a:pos x="0" y="52"/>
                </a:cxn>
                <a:cxn ang="0">
                  <a:pos x="0" y="0"/>
                </a:cxn>
                <a:cxn ang="0">
                  <a:pos x="52" y="54"/>
                </a:cxn>
                <a:cxn ang="0">
                  <a:pos x="52" y="106"/>
                </a:cxn>
              </a:cxnLst>
              <a:rect l="0" t="0" r="r" b="b"/>
              <a:pathLst>
                <a:path w="52" h="106">
                  <a:moveTo>
                    <a:pt x="0" y="52"/>
                  </a:moveTo>
                  <a:lnTo>
                    <a:pt x="0" y="0"/>
                  </a:lnTo>
                  <a:lnTo>
                    <a:pt x="52" y="54"/>
                  </a:lnTo>
                  <a:lnTo>
                    <a:pt x="52" y="106"/>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50" name="Freeform 424"/>
            <p:cNvSpPr>
              <a:spLocks/>
            </p:cNvSpPr>
            <p:nvPr/>
          </p:nvSpPr>
          <p:spPr bwMode="auto">
            <a:xfrm>
              <a:off x="2627169" y="4208504"/>
              <a:ext cx="63513" cy="128060"/>
            </a:xfrm>
            <a:custGeom>
              <a:avLst/>
              <a:gdLst/>
              <a:ahLst/>
              <a:cxnLst>
                <a:cxn ang="0">
                  <a:pos x="0" y="52"/>
                </a:cxn>
                <a:cxn ang="0">
                  <a:pos x="0" y="0"/>
                </a:cxn>
                <a:cxn ang="0">
                  <a:pos x="52" y="52"/>
                </a:cxn>
                <a:cxn ang="0">
                  <a:pos x="52" y="104"/>
                </a:cxn>
              </a:cxnLst>
              <a:rect l="0" t="0" r="r" b="b"/>
              <a:pathLst>
                <a:path w="52" h="104">
                  <a:moveTo>
                    <a:pt x="0" y="52"/>
                  </a:moveTo>
                  <a:lnTo>
                    <a:pt x="0" y="0"/>
                  </a:lnTo>
                  <a:lnTo>
                    <a:pt x="52" y="52"/>
                  </a:lnTo>
                  <a:lnTo>
                    <a:pt x="52" y="104"/>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51" name="Freeform 425"/>
            <p:cNvSpPr>
              <a:spLocks/>
            </p:cNvSpPr>
            <p:nvPr/>
          </p:nvSpPr>
          <p:spPr bwMode="auto">
            <a:xfrm>
              <a:off x="2690682" y="4208504"/>
              <a:ext cx="63513" cy="128060"/>
            </a:xfrm>
            <a:custGeom>
              <a:avLst/>
              <a:gdLst/>
              <a:ahLst/>
              <a:cxnLst>
                <a:cxn ang="0">
                  <a:pos x="52" y="52"/>
                </a:cxn>
                <a:cxn ang="0">
                  <a:pos x="52" y="0"/>
                </a:cxn>
                <a:cxn ang="0">
                  <a:pos x="0" y="52"/>
                </a:cxn>
                <a:cxn ang="0">
                  <a:pos x="0" y="104"/>
                </a:cxn>
                <a:cxn ang="0">
                  <a:pos x="52" y="52"/>
                </a:cxn>
              </a:cxnLst>
              <a:rect l="0" t="0" r="r" b="b"/>
              <a:pathLst>
                <a:path w="52" h="104">
                  <a:moveTo>
                    <a:pt x="52" y="52"/>
                  </a:moveTo>
                  <a:lnTo>
                    <a:pt x="52" y="0"/>
                  </a:lnTo>
                  <a:lnTo>
                    <a:pt x="0" y="52"/>
                  </a:lnTo>
                  <a:lnTo>
                    <a:pt x="0" y="104"/>
                  </a:lnTo>
                  <a:lnTo>
                    <a:pt x="52" y="52"/>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52" name="Freeform 426"/>
            <p:cNvSpPr>
              <a:spLocks/>
            </p:cNvSpPr>
            <p:nvPr/>
          </p:nvSpPr>
          <p:spPr bwMode="auto">
            <a:xfrm>
              <a:off x="2559992" y="4077982"/>
              <a:ext cx="67178" cy="130522"/>
            </a:xfrm>
            <a:custGeom>
              <a:avLst/>
              <a:gdLst/>
              <a:ahLst/>
              <a:cxnLst>
                <a:cxn ang="0">
                  <a:pos x="55" y="52"/>
                </a:cxn>
                <a:cxn ang="0">
                  <a:pos x="55" y="0"/>
                </a:cxn>
                <a:cxn ang="0">
                  <a:pos x="0" y="54"/>
                </a:cxn>
                <a:cxn ang="0">
                  <a:pos x="0" y="106"/>
                </a:cxn>
                <a:cxn ang="0">
                  <a:pos x="55" y="52"/>
                </a:cxn>
              </a:cxnLst>
              <a:rect l="0" t="0" r="r" b="b"/>
              <a:pathLst>
                <a:path w="55" h="106">
                  <a:moveTo>
                    <a:pt x="55" y="52"/>
                  </a:moveTo>
                  <a:lnTo>
                    <a:pt x="55" y="0"/>
                  </a:lnTo>
                  <a:lnTo>
                    <a:pt x="0" y="54"/>
                  </a:lnTo>
                  <a:lnTo>
                    <a:pt x="0" y="106"/>
                  </a:lnTo>
                  <a:lnTo>
                    <a:pt x="55" y="52"/>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53" name="Freeform 427"/>
            <p:cNvSpPr>
              <a:spLocks/>
            </p:cNvSpPr>
            <p:nvPr/>
          </p:nvSpPr>
          <p:spPr bwMode="auto">
            <a:xfrm>
              <a:off x="2559992" y="4077982"/>
              <a:ext cx="194205" cy="194552"/>
            </a:xfrm>
            <a:custGeom>
              <a:avLst/>
              <a:gdLst/>
              <a:ahLst/>
              <a:cxnLst>
                <a:cxn ang="0">
                  <a:pos x="55" y="0"/>
                </a:cxn>
                <a:cxn ang="0">
                  <a:pos x="159" y="106"/>
                </a:cxn>
                <a:cxn ang="0">
                  <a:pos x="107" y="158"/>
                </a:cxn>
                <a:cxn ang="0">
                  <a:pos x="0" y="54"/>
                </a:cxn>
                <a:cxn ang="0">
                  <a:pos x="55" y="0"/>
                </a:cxn>
              </a:cxnLst>
              <a:rect l="0" t="0" r="r" b="b"/>
              <a:pathLst>
                <a:path w="159" h="158">
                  <a:moveTo>
                    <a:pt x="55" y="0"/>
                  </a:moveTo>
                  <a:lnTo>
                    <a:pt x="159" y="106"/>
                  </a:lnTo>
                  <a:lnTo>
                    <a:pt x="107" y="158"/>
                  </a:lnTo>
                  <a:lnTo>
                    <a:pt x="0" y="54"/>
                  </a:lnTo>
                  <a:lnTo>
                    <a:pt x="55" y="0"/>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54" name="Freeform 428"/>
            <p:cNvSpPr>
              <a:spLocks/>
            </p:cNvSpPr>
            <p:nvPr/>
          </p:nvSpPr>
          <p:spPr bwMode="auto">
            <a:xfrm>
              <a:off x="2690682" y="4144475"/>
              <a:ext cx="63513" cy="128060"/>
            </a:xfrm>
            <a:custGeom>
              <a:avLst/>
              <a:gdLst/>
              <a:ahLst/>
              <a:cxnLst>
                <a:cxn ang="0">
                  <a:pos x="0" y="0"/>
                </a:cxn>
                <a:cxn ang="0">
                  <a:pos x="52" y="52"/>
                </a:cxn>
                <a:cxn ang="0">
                  <a:pos x="52" y="104"/>
                </a:cxn>
              </a:cxnLst>
              <a:rect l="0" t="0" r="r" b="b"/>
              <a:pathLst>
                <a:path w="52" h="104">
                  <a:moveTo>
                    <a:pt x="0" y="0"/>
                  </a:moveTo>
                  <a:lnTo>
                    <a:pt x="52" y="52"/>
                  </a:lnTo>
                  <a:lnTo>
                    <a:pt x="52" y="104"/>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55" name="Freeform 429"/>
            <p:cNvSpPr>
              <a:spLocks/>
            </p:cNvSpPr>
            <p:nvPr/>
          </p:nvSpPr>
          <p:spPr bwMode="auto">
            <a:xfrm>
              <a:off x="2559992" y="4101377"/>
              <a:ext cx="67178" cy="107127"/>
            </a:xfrm>
            <a:custGeom>
              <a:avLst/>
              <a:gdLst/>
              <a:ahLst/>
              <a:cxnLst>
                <a:cxn ang="0">
                  <a:pos x="0" y="35"/>
                </a:cxn>
                <a:cxn ang="0">
                  <a:pos x="0" y="0"/>
                </a:cxn>
                <a:cxn ang="0">
                  <a:pos x="55" y="52"/>
                </a:cxn>
                <a:cxn ang="0">
                  <a:pos x="55" y="87"/>
                </a:cxn>
              </a:cxnLst>
              <a:rect l="0" t="0" r="r" b="b"/>
              <a:pathLst>
                <a:path w="55" h="87">
                  <a:moveTo>
                    <a:pt x="0" y="35"/>
                  </a:moveTo>
                  <a:lnTo>
                    <a:pt x="0" y="0"/>
                  </a:lnTo>
                  <a:lnTo>
                    <a:pt x="55" y="52"/>
                  </a:lnTo>
                  <a:lnTo>
                    <a:pt x="55" y="87"/>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56" name="Freeform 430"/>
            <p:cNvSpPr>
              <a:spLocks/>
            </p:cNvSpPr>
            <p:nvPr/>
          </p:nvSpPr>
          <p:spPr bwMode="auto">
            <a:xfrm>
              <a:off x="2627169" y="4033654"/>
              <a:ext cx="63513" cy="110821"/>
            </a:xfrm>
            <a:custGeom>
              <a:avLst/>
              <a:gdLst/>
              <a:ahLst/>
              <a:cxnLst>
                <a:cxn ang="0">
                  <a:pos x="0" y="36"/>
                </a:cxn>
                <a:cxn ang="0">
                  <a:pos x="0" y="0"/>
                </a:cxn>
                <a:cxn ang="0">
                  <a:pos x="52" y="55"/>
                </a:cxn>
                <a:cxn ang="0">
                  <a:pos x="52" y="90"/>
                </a:cxn>
              </a:cxnLst>
              <a:rect l="0" t="0" r="r" b="b"/>
              <a:pathLst>
                <a:path w="52" h="90">
                  <a:moveTo>
                    <a:pt x="0" y="36"/>
                  </a:moveTo>
                  <a:lnTo>
                    <a:pt x="0" y="0"/>
                  </a:lnTo>
                  <a:lnTo>
                    <a:pt x="52" y="55"/>
                  </a:lnTo>
                  <a:lnTo>
                    <a:pt x="52" y="90"/>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57" name="Freeform 431"/>
            <p:cNvSpPr>
              <a:spLocks/>
            </p:cNvSpPr>
            <p:nvPr/>
          </p:nvSpPr>
          <p:spPr bwMode="auto">
            <a:xfrm>
              <a:off x="2627169" y="4165407"/>
              <a:ext cx="63513" cy="107127"/>
            </a:xfrm>
            <a:custGeom>
              <a:avLst/>
              <a:gdLst/>
              <a:ahLst/>
              <a:cxnLst>
                <a:cxn ang="0">
                  <a:pos x="0" y="35"/>
                </a:cxn>
                <a:cxn ang="0">
                  <a:pos x="0" y="0"/>
                </a:cxn>
                <a:cxn ang="0">
                  <a:pos x="52" y="52"/>
                </a:cxn>
                <a:cxn ang="0">
                  <a:pos x="52" y="87"/>
                </a:cxn>
              </a:cxnLst>
              <a:rect l="0" t="0" r="r" b="b"/>
              <a:pathLst>
                <a:path w="52" h="87">
                  <a:moveTo>
                    <a:pt x="0" y="35"/>
                  </a:moveTo>
                  <a:lnTo>
                    <a:pt x="0" y="0"/>
                  </a:lnTo>
                  <a:lnTo>
                    <a:pt x="52" y="52"/>
                  </a:lnTo>
                  <a:lnTo>
                    <a:pt x="52" y="87"/>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58" name="Freeform 432"/>
            <p:cNvSpPr>
              <a:spLocks/>
            </p:cNvSpPr>
            <p:nvPr/>
          </p:nvSpPr>
          <p:spPr bwMode="auto">
            <a:xfrm>
              <a:off x="2690682" y="4101377"/>
              <a:ext cx="63513" cy="107127"/>
            </a:xfrm>
            <a:custGeom>
              <a:avLst/>
              <a:gdLst/>
              <a:ahLst/>
              <a:cxnLst>
                <a:cxn ang="0">
                  <a:pos x="0" y="35"/>
                </a:cxn>
                <a:cxn ang="0">
                  <a:pos x="0" y="0"/>
                </a:cxn>
                <a:cxn ang="0">
                  <a:pos x="52" y="52"/>
                </a:cxn>
                <a:cxn ang="0">
                  <a:pos x="52" y="87"/>
                </a:cxn>
              </a:cxnLst>
              <a:rect l="0" t="0" r="r" b="b"/>
              <a:pathLst>
                <a:path w="52" h="87">
                  <a:moveTo>
                    <a:pt x="0" y="35"/>
                  </a:moveTo>
                  <a:lnTo>
                    <a:pt x="0" y="0"/>
                  </a:lnTo>
                  <a:lnTo>
                    <a:pt x="52" y="52"/>
                  </a:lnTo>
                  <a:lnTo>
                    <a:pt x="52" y="87"/>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59" name="Freeform 433"/>
            <p:cNvSpPr>
              <a:spLocks/>
            </p:cNvSpPr>
            <p:nvPr/>
          </p:nvSpPr>
          <p:spPr bwMode="auto">
            <a:xfrm>
              <a:off x="2453729" y="3841564"/>
              <a:ext cx="106263" cy="108358"/>
            </a:xfrm>
            <a:custGeom>
              <a:avLst/>
              <a:gdLst/>
              <a:ahLst/>
              <a:cxnLst>
                <a:cxn ang="0">
                  <a:pos x="54" y="0"/>
                </a:cxn>
                <a:cxn ang="0">
                  <a:pos x="87" y="36"/>
                </a:cxn>
                <a:cxn ang="0">
                  <a:pos x="36" y="88"/>
                </a:cxn>
                <a:cxn ang="0">
                  <a:pos x="0" y="52"/>
                </a:cxn>
                <a:cxn ang="0">
                  <a:pos x="54" y="0"/>
                </a:cxn>
              </a:cxnLst>
              <a:rect l="0" t="0" r="r" b="b"/>
              <a:pathLst>
                <a:path w="87" h="88">
                  <a:moveTo>
                    <a:pt x="54" y="0"/>
                  </a:moveTo>
                  <a:lnTo>
                    <a:pt x="87" y="36"/>
                  </a:lnTo>
                  <a:lnTo>
                    <a:pt x="36" y="88"/>
                  </a:lnTo>
                  <a:lnTo>
                    <a:pt x="0" y="52"/>
                  </a:lnTo>
                  <a:lnTo>
                    <a:pt x="54"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60" name="Freeform 434"/>
            <p:cNvSpPr>
              <a:spLocks/>
            </p:cNvSpPr>
            <p:nvPr/>
          </p:nvSpPr>
          <p:spPr bwMode="auto">
            <a:xfrm>
              <a:off x="2519685" y="3841564"/>
              <a:ext cx="40307" cy="108358"/>
            </a:xfrm>
            <a:custGeom>
              <a:avLst/>
              <a:gdLst/>
              <a:ahLst/>
              <a:cxnLst>
                <a:cxn ang="0">
                  <a:pos x="0" y="52"/>
                </a:cxn>
                <a:cxn ang="0">
                  <a:pos x="0" y="0"/>
                </a:cxn>
                <a:cxn ang="0">
                  <a:pos x="33" y="36"/>
                </a:cxn>
                <a:cxn ang="0">
                  <a:pos x="33" y="88"/>
                </a:cxn>
              </a:cxnLst>
              <a:rect l="0" t="0" r="r" b="b"/>
              <a:pathLst>
                <a:path w="33" h="88">
                  <a:moveTo>
                    <a:pt x="0" y="52"/>
                  </a:moveTo>
                  <a:lnTo>
                    <a:pt x="0" y="0"/>
                  </a:lnTo>
                  <a:lnTo>
                    <a:pt x="33" y="36"/>
                  </a:lnTo>
                  <a:lnTo>
                    <a:pt x="33" y="88"/>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61" name="Freeform 435"/>
            <p:cNvSpPr>
              <a:spLocks/>
            </p:cNvSpPr>
            <p:nvPr/>
          </p:nvSpPr>
          <p:spPr bwMode="auto">
            <a:xfrm>
              <a:off x="1750197" y="4554511"/>
              <a:ext cx="106263" cy="104664"/>
            </a:xfrm>
            <a:custGeom>
              <a:avLst/>
              <a:gdLst/>
              <a:ahLst/>
              <a:cxnLst>
                <a:cxn ang="0">
                  <a:pos x="52" y="0"/>
                </a:cxn>
                <a:cxn ang="0">
                  <a:pos x="87" y="33"/>
                </a:cxn>
                <a:cxn ang="0">
                  <a:pos x="33" y="85"/>
                </a:cxn>
                <a:cxn ang="0">
                  <a:pos x="0" y="52"/>
                </a:cxn>
                <a:cxn ang="0">
                  <a:pos x="52" y="0"/>
                </a:cxn>
              </a:cxnLst>
              <a:rect l="0" t="0" r="r" b="b"/>
              <a:pathLst>
                <a:path w="87" h="85">
                  <a:moveTo>
                    <a:pt x="52" y="0"/>
                  </a:moveTo>
                  <a:lnTo>
                    <a:pt x="87" y="33"/>
                  </a:lnTo>
                  <a:lnTo>
                    <a:pt x="33" y="85"/>
                  </a:lnTo>
                  <a:lnTo>
                    <a:pt x="0" y="52"/>
                  </a:lnTo>
                  <a:lnTo>
                    <a:pt x="52"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62" name="Freeform 436"/>
            <p:cNvSpPr>
              <a:spLocks/>
            </p:cNvSpPr>
            <p:nvPr/>
          </p:nvSpPr>
          <p:spPr bwMode="auto">
            <a:xfrm>
              <a:off x="1813710" y="4554511"/>
              <a:ext cx="42750" cy="104664"/>
            </a:xfrm>
            <a:custGeom>
              <a:avLst/>
              <a:gdLst/>
              <a:ahLst/>
              <a:cxnLst>
                <a:cxn ang="0">
                  <a:pos x="0" y="52"/>
                </a:cxn>
                <a:cxn ang="0">
                  <a:pos x="0" y="0"/>
                </a:cxn>
                <a:cxn ang="0">
                  <a:pos x="35" y="33"/>
                </a:cxn>
                <a:cxn ang="0">
                  <a:pos x="35" y="85"/>
                </a:cxn>
              </a:cxnLst>
              <a:rect l="0" t="0" r="r" b="b"/>
              <a:pathLst>
                <a:path w="35" h="85">
                  <a:moveTo>
                    <a:pt x="0" y="52"/>
                  </a:moveTo>
                  <a:lnTo>
                    <a:pt x="0" y="0"/>
                  </a:lnTo>
                  <a:lnTo>
                    <a:pt x="35" y="33"/>
                  </a:lnTo>
                  <a:lnTo>
                    <a:pt x="35" y="85"/>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63" name="Freeform 437"/>
            <p:cNvSpPr>
              <a:spLocks/>
            </p:cNvSpPr>
            <p:nvPr/>
          </p:nvSpPr>
          <p:spPr bwMode="auto">
            <a:xfrm>
              <a:off x="1813710" y="4488019"/>
              <a:ext cx="106263" cy="107127"/>
            </a:xfrm>
            <a:custGeom>
              <a:avLst/>
              <a:gdLst/>
              <a:ahLst/>
              <a:cxnLst>
                <a:cxn ang="0">
                  <a:pos x="52" y="0"/>
                </a:cxn>
                <a:cxn ang="0">
                  <a:pos x="87" y="35"/>
                </a:cxn>
                <a:cxn ang="0">
                  <a:pos x="35" y="87"/>
                </a:cxn>
                <a:cxn ang="0">
                  <a:pos x="0" y="54"/>
                </a:cxn>
                <a:cxn ang="0">
                  <a:pos x="52" y="0"/>
                </a:cxn>
              </a:cxnLst>
              <a:rect l="0" t="0" r="r" b="b"/>
              <a:pathLst>
                <a:path w="87" h="87">
                  <a:moveTo>
                    <a:pt x="52" y="0"/>
                  </a:moveTo>
                  <a:lnTo>
                    <a:pt x="87" y="35"/>
                  </a:lnTo>
                  <a:lnTo>
                    <a:pt x="35" y="87"/>
                  </a:lnTo>
                  <a:lnTo>
                    <a:pt x="0" y="54"/>
                  </a:lnTo>
                  <a:lnTo>
                    <a:pt x="52"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64" name="Freeform 438"/>
            <p:cNvSpPr>
              <a:spLocks/>
            </p:cNvSpPr>
            <p:nvPr/>
          </p:nvSpPr>
          <p:spPr bwMode="auto">
            <a:xfrm>
              <a:off x="1877224" y="4488019"/>
              <a:ext cx="42750" cy="107127"/>
            </a:xfrm>
            <a:custGeom>
              <a:avLst/>
              <a:gdLst/>
              <a:ahLst/>
              <a:cxnLst>
                <a:cxn ang="0">
                  <a:pos x="0" y="52"/>
                </a:cxn>
                <a:cxn ang="0">
                  <a:pos x="0" y="0"/>
                </a:cxn>
                <a:cxn ang="0">
                  <a:pos x="35" y="35"/>
                </a:cxn>
                <a:cxn ang="0">
                  <a:pos x="35" y="87"/>
                </a:cxn>
              </a:cxnLst>
              <a:rect l="0" t="0" r="r" b="b"/>
              <a:pathLst>
                <a:path w="35" h="87">
                  <a:moveTo>
                    <a:pt x="0" y="52"/>
                  </a:moveTo>
                  <a:lnTo>
                    <a:pt x="0" y="0"/>
                  </a:lnTo>
                  <a:lnTo>
                    <a:pt x="35" y="35"/>
                  </a:lnTo>
                  <a:lnTo>
                    <a:pt x="35" y="87"/>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65" name="Freeform 439"/>
            <p:cNvSpPr>
              <a:spLocks/>
            </p:cNvSpPr>
            <p:nvPr/>
          </p:nvSpPr>
          <p:spPr bwMode="auto">
            <a:xfrm>
              <a:off x="1877224" y="4423989"/>
              <a:ext cx="106263" cy="107127"/>
            </a:xfrm>
            <a:custGeom>
              <a:avLst/>
              <a:gdLst/>
              <a:ahLst/>
              <a:cxnLst>
                <a:cxn ang="0">
                  <a:pos x="52" y="0"/>
                </a:cxn>
                <a:cxn ang="0">
                  <a:pos x="87" y="35"/>
                </a:cxn>
                <a:cxn ang="0">
                  <a:pos x="35" y="87"/>
                </a:cxn>
                <a:cxn ang="0">
                  <a:pos x="0" y="52"/>
                </a:cxn>
                <a:cxn ang="0">
                  <a:pos x="52" y="0"/>
                </a:cxn>
              </a:cxnLst>
              <a:rect l="0" t="0" r="r" b="b"/>
              <a:pathLst>
                <a:path w="87" h="87">
                  <a:moveTo>
                    <a:pt x="52" y="0"/>
                  </a:moveTo>
                  <a:lnTo>
                    <a:pt x="87" y="35"/>
                  </a:lnTo>
                  <a:lnTo>
                    <a:pt x="35" y="87"/>
                  </a:lnTo>
                  <a:lnTo>
                    <a:pt x="0" y="52"/>
                  </a:lnTo>
                  <a:lnTo>
                    <a:pt x="52"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66" name="Freeform 440"/>
            <p:cNvSpPr>
              <a:spLocks/>
            </p:cNvSpPr>
            <p:nvPr/>
          </p:nvSpPr>
          <p:spPr bwMode="auto">
            <a:xfrm>
              <a:off x="1940737" y="4423989"/>
              <a:ext cx="42750" cy="107127"/>
            </a:xfrm>
            <a:custGeom>
              <a:avLst/>
              <a:gdLst/>
              <a:ahLst/>
              <a:cxnLst>
                <a:cxn ang="0">
                  <a:pos x="0" y="52"/>
                </a:cxn>
                <a:cxn ang="0">
                  <a:pos x="0" y="0"/>
                </a:cxn>
                <a:cxn ang="0">
                  <a:pos x="35" y="35"/>
                </a:cxn>
                <a:cxn ang="0">
                  <a:pos x="35" y="87"/>
                </a:cxn>
              </a:cxnLst>
              <a:rect l="0" t="0" r="r" b="b"/>
              <a:pathLst>
                <a:path w="35" h="87">
                  <a:moveTo>
                    <a:pt x="0" y="52"/>
                  </a:moveTo>
                  <a:lnTo>
                    <a:pt x="0" y="0"/>
                  </a:lnTo>
                  <a:lnTo>
                    <a:pt x="35" y="35"/>
                  </a:lnTo>
                  <a:lnTo>
                    <a:pt x="35" y="87"/>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67" name="Freeform 441"/>
            <p:cNvSpPr>
              <a:spLocks/>
            </p:cNvSpPr>
            <p:nvPr/>
          </p:nvSpPr>
          <p:spPr bwMode="auto">
            <a:xfrm>
              <a:off x="1940737" y="4359959"/>
              <a:ext cx="106263" cy="107127"/>
            </a:xfrm>
            <a:custGeom>
              <a:avLst/>
              <a:gdLst/>
              <a:ahLst/>
              <a:cxnLst>
                <a:cxn ang="0">
                  <a:pos x="54" y="0"/>
                </a:cxn>
                <a:cxn ang="0">
                  <a:pos x="87" y="33"/>
                </a:cxn>
                <a:cxn ang="0">
                  <a:pos x="35" y="87"/>
                </a:cxn>
                <a:cxn ang="0">
                  <a:pos x="0" y="52"/>
                </a:cxn>
                <a:cxn ang="0">
                  <a:pos x="54" y="0"/>
                </a:cxn>
              </a:cxnLst>
              <a:rect l="0" t="0" r="r" b="b"/>
              <a:pathLst>
                <a:path w="87" h="87">
                  <a:moveTo>
                    <a:pt x="54" y="0"/>
                  </a:moveTo>
                  <a:lnTo>
                    <a:pt x="87" y="33"/>
                  </a:lnTo>
                  <a:lnTo>
                    <a:pt x="35" y="87"/>
                  </a:lnTo>
                  <a:lnTo>
                    <a:pt x="0" y="52"/>
                  </a:lnTo>
                  <a:lnTo>
                    <a:pt x="54"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68" name="Freeform 442"/>
            <p:cNvSpPr>
              <a:spLocks/>
            </p:cNvSpPr>
            <p:nvPr/>
          </p:nvSpPr>
          <p:spPr bwMode="auto">
            <a:xfrm>
              <a:off x="2006693" y="4359959"/>
              <a:ext cx="40307" cy="107127"/>
            </a:xfrm>
            <a:custGeom>
              <a:avLst/>
              <a:gdLst/>
              <a:ahLst/>
              <a:cxnLst>
                <a:cxn ang="0">
                  <a:pos x="0" y="52"/>
                </a:cxn>
                <a:cxn ang="0">
                  <a:pos x="0" y="0"/>
                </a:cxn>
                <a:cxn ang="0">
                  <a:pos x="33" y="33"/>
                </a:cxn>
                <a:cxn ang="0">
                  <a:pos x="33" y="87"/>
                </a:cxn>
              </a:cxnLst>
              <a:rect l="0" t="0" r="r" b="b"/>
              <a:pathLst>
                <a:path w="33" h="87">
                  <a:moveTo>
                    <a:pt x="0" y="52"/>
                  </a:moveTo>
                  <a:lnTo>
                    <a:pt x="0" y="0"/>
                  </a:lnTo>
                  <a:lnTo>
                    <a:pt x="33" y="33"/>
                  </a:lnTo>
                  <a:lnTo>
                    <a:pt x="33" y="87"/>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69" name="Freeform 443"/>
            <p:cNvSpPr>
              <a:spLocks/>
            </p:cNvSpPr>
            <p:nvPr/>
          </p:nvSpPr>
          <p:spPr bwMode="auto">
            <a:xfrm>
              <a:off x="2006693" y="4295929"/>
              <a:ext cx="106263" cy="104664"/>
            </a:xfrm>
            <a:custGeom>
              <a:avLst/>
              <a:gdLst/>
              <a:ahLst/>
              <a:cxnLst>
                <a:cxn ang="0">
                  <a:pos x="52" y="0"/>
                </a:cxn>
                <a:cxn ang="0">
                  <a:pos x="87" y="33"/>
                </a:cxn>
                <a:cxn ang="0">
                  <a:pos x="33" y="85"/>
                </a:cxn>
                <a:cxn ang="0">
                  <a:pos x="0" y="52"/>
                </a:cxn>
                <a:cxn ang="0">
                  <a:pos x="52" y="0"/>
                </a:cxn>
              </a:cxnLst>
              <a:rect l="0" t="0" r="r" b="b"/>
              <a:pathLst>
                <a:path w="87" h="85">
                  <a:moveTo>
                    <a:pt x="52" y="0"/>
                  </a:moveTo>
                  <a:lnTo>
                    <a:pt x="87" y="33"/>
                  </a:lnTo>
                  <a:lnTo>
                    <a:pt x="33" y="85"/>
                  </a:lnTo>
                  <a:lnTo>
                    <a:pt x="0" y="52"/>
                  </a:lnTo>
                  <a:lnTo>
                    <a:pt x="52"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70" name="Freeform 444"/>
            <p:cNvSpPr>
              <a:spLocks/>
            </p:cNvSpPr>
            <p:nvPr/>
          </p:nvSpPr>
          <p:spPr bwMode="auto">
            <a:xfrm>
              <a:off x="2070206" y="4295929"/>
              <a:ext cx="42750" cy="104664"/>
            </a:xfrm>
            <a:custGeom>
              <a:avLst/>
              <a:gdLst/>
              <a:ahLst/>
              <a:cxnLst>
                <a:cxn ang="0">
                  <a:pos x="0" y="52"/>
                </a:cxn>
                <a:cxn ang="0">
                  <a:pos x="0" y="0"/>
                </a:cxn>
                <a:cxn ang="0">
                  <a:pos x="35" y="33"/>
                </a:cxn>
                <a:cxn ang="0">
                  <a:pos x="35" y="85"/>
                </a:cxn>
              </a:cxnLst>
              <a:rect l="0" t="0" r="r" b="b"/>
              <a:pathLst>
                <a:path w="35" h="85">
                  <a:moveTo>
                    <a:pt x="0" y="52"/>
                  </a:moveTo>
                  <a:lnTo>
                    <a:pt x="0" y="0"/>
                  </a:lnTo>
                  <a:lnTo>
                    <a:pt x="35" y="33"/>
                  </a:lnTo>
                  <a:lnTo>
                    <a:pt x="35" y="85"/>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71" name="Freeform 445"/>
            <p:cNvSpPr>
              <a:spLocks/>
            </p:cNvSpPr>
            <p:nvPr/>
          </p:nvSpPr>
          <p:spPr bwMode="auto">
            <a:xfrm>
              <a:off x="2133720" y="4229437"/>
              <a:ext cx="42750" cy="107127"/>
            </a:xfrm>
            <a:custGeom>
              <a:avLst/>
              <a:gdLst/>
              <a:ahLst/>
              <a:cxnLst>
                <a:cxn ang="0">
                  <a:pos x="0" y="51"/>
                </a:cxn>
                <a:cxn ang="0">
                  <a:pos x="0" y="0"/>
                </a:cxn>
                <a:cxn ang="0">
                  <a:pos x="35" y="35"/>
                </a:cxn>
                <a:cxn ang="0">
                  <a:pos x="35" y="87"/>
                </a:cxn>
              </a:cxnLst>
              <a:rect l="0" t="0" r="r" b="b"/>
              <a:pathLst>
                <a:path w="35" h="87">
                  <a:moveTo>
                    <a:pt x="0" y="51"/>
                  </a:moveTo>
                  <a:lnTo>
                    <a:pt x="0" y="0"/>
                  </a:lnTo>
                  <a:lnTo>
                    <a:pt x="35" y="35"/>
                  </a:lnTo>
                  <a:lnTo>
                    <a:pt x="35" y="87"/>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72" name="Freeform 446"/>
            <p:cNvSpPr>
              <a:spLocks/>
            </p:cNvSpPr>
            <p:nvPr/>
          </p:nvSpPr>
          <p:spPr bwMode="auto">
            <a:xfrm>
              <a:off x="2156927" y="3475855"/>
              <a:ext cx="40307" cy="107127"/>
            </a:xfrm>
            <a:custGeom>
              <a:avLst/>
              <a:gdLst/>
              <a:ahLst/>
              <a:cxnLst>
                <a:cxn ang="0">
                  <a:pos x="0" y="52"/>
                </a:cxn>
                <a:cxn ang="0">
                  <a:pos x="0" y="0"/>
                </a:cxn>
                <a:cxn ang="0">
                  <a:pos x="33" y="35"/>
                </a:cxn>
                <a:cxn ang="0">
                  <a:pos x="33" y="87"/>
                </a:cxn>
              </a:cxnLst>
              <a:rect l="0" t="0" r="r" b="b"/>
              <a:pathLst>
                <a:path w="33" h="87">
                  <a:moveTo>
                    <a:pt x="0" y="52"/>
                  </a:moveTo>
                  <a:lnTo>
                    <a:pt x="0" y="0"/>
                  </a:lnTo>
                  <a:lnTo>
                    <a:pt x="33" y="35"/>
                  </a:lnTo>
                  <a:lnTo>
                    <a:pt x="33" y="87"/>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73" name="Freeform 447"/>
            <p:cNvSpPr>
              <a:spLocks/>
            </p:cNvSpPr>
            <p:nvPr/>
          </p:nvSpPr>
          <p:spPr bwMode="auto">
            <a:xfrm>
              <a:off x="1576757" y="4618541"/>
              <a:ext cx="42750" cy="104664"/>
            </a:xfrm>
            <a:custGeom>
              <a:avLst/>
              <a:gdLst/>
              <a:ahLst/>
              <a:cxnLst>
                <a:cxn ang="0">
                  <a:pos x="35" y="52"/>
                </a:cxn>
                <a:cxn ang="0">
                  <a:pos x="35" y="0"/>
                </a:cxn>
                <a:cxn ang="0">
                  <a:pos x="0" y="33"/>
                </a:cxn>
                <a:cxn ang="0">
                  <a:pos x="0" y="85"/>
                </a:cxn>
              </a:cxnLst>
              <a:rect l="0" t="0" r="r" b="b"/>
              <a:pathLst>
                <a:path w="35" h="85">
                  <a:moveTo>
                    <a:pt x="35" y="52"/>
                  </a:moveTo>
                  <a:lnTo>
                    <a:pt x="35" y="0"/>
                  </a:lnTo>
                  <a:lnTo>
                    <a:pt x="0" y="33"/>
                  </a:lnTo>
                  <a:lnTo>
                    <a:pt x="0" y="85"/>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74" name="Freeform 448"/>
            <p:cNvSpPr>
              <a:spLocks/>
            </p:cNvSpPr>
            <p:nvPr/>
          </p:nvSpPr>
          <p:spPr bwMode="auto">
            <a:xfrm>
              <a:off x="1642713" y="4682571"/>
              <a:ext cx="40307" cy="107127"/>
            </a:xfrm>
            <a:custGeom>
              <a:avLst/>
              <a:gdLst/>
              <a:ahLst/>
              <a:cxnLst>
                <a:cxn ang="0">
                  <a:pos x="33" y="52"/>
                </a:cxn>
                <a:cxn ang="0">
                  <a:pos x="33" y="0"/>
                </a:cxn>
                <a:cxn ang="0">
                  <a:pos x="0" y="35"/>
                </a:cxn>
                <a:cxn ang="0">
                  <a:pos x="0" y="87"/>
                </a:cxn>
              </a:cxnLst>
              <a:rect l="0" t="0" r="r" b="b"/>
              <a:pathLst>
                <a:path w="33" h="87">
                  <a:moveTo>
                    <a:pt x="33" y="52"/>
                  </a:moveTo>
                  <a:lnTo>
                    <a:pt x="33" y="0"/>
                  </a:lnTo>
                  <a:lnTo>
                    <a:pt x="0" y="35"/>
                  </a:lnTo>
                  <a:lnTo>
                    <a:pt x="0" y="87"/>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75" name="Freeform 449"/>
            <p:cNvSpPr>
              <a:spLocks/>
            </p:cNvSpPr>
            <p:nvPr/>
          </p:nvSpPr>
          <p:spPr bwMode="auto">
            <a:xfrm>
              <a:off x="1576757" y="4618541"/>
              <a:ext cx="106263" cy="107127"/>
            </a:xfrm>
            <a:custGeom>
              <a:avLst/>
              <a:gdLst/>
              <a:ahLst/>
              <a:cxnLst>
                <a:cxn ang="0">
                  <a:pos x="35" y="0"/>
                </a:cxn>
                <a:cxn ang="0">
                  <a:pos x="0" y="33"/>
                </a:cxn>
                <a:cxn ang="0">
                  <a:pos x="54" y="87"/>
                </a:cxn>
                <a:cxn ang="0">
                  <a:pos x="87" y="52"/>
                </a:cxn>
                <a:cxn ang="0">
                  <a:pos x="35" y="0"/>
                </a:cxn>
              </a:cxnLst>
              <a:rect l="0" t="0" r="r" b="b"/>
              <a:pathLst>
                <a:path w="87" h="87">
                  <a:moveTo>
                    <a:pt x="35" y="0"/>
                  </a:moveTo>
                  <a:lnTo>
                    <a:pt x="0" y="33"/>
                  </a:lnTo>
                  <a:lnTo>
                    <a:pt x="54" y="87"/>
                  </a:lnTo>
                  <a:lnTo>
                    <a:pt x="87" y="52"/>
                  </a:lnTo>
                  <a:lnTo>
                    <a:pt x="35"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76" name="Freeform 450"/>
            <p:cNvSpPr>
              <a:spLocks/>
            </p:cNvSpPr>
            <p:nvPr/>
          </p:nvSpPr>
          <p:spPr bwMode="auto">
            <a:xfrm>
              <a:off x="2156927" y="3431527"/>
              <a:ext cx="83056" cy="87426"/>
            </a:xfrm>
            <a:custGeom>
              <a:avLst/>
              <a:gdLst/>
              <a:ahLst/>
              <a:cxnLst>
                <a:cxn ang="0">
                  <a:pos x="33" y="0"/>
                </a:cxn>
                <a:cxn ang="0">
                  <a:pos x="68" y="36"/>
                </a:cxn>
                <a:cxn ang="0">
                  <a:pos x="33" y="71"/>
                </a:cxn>
                <a:cxn ang="0">
                  <a:pos x="0" y="36"/>
                </a:cxn>
                <a:cxn ang="0">
                  <a:pos x="33" y="0"/>
                </a:cxn>
              </a:cxnLst>
              <a:rect l="0" t="0" r="r" b="b"/>
              <a:pathLst>
                <a:path w="68" h="71">
                  <a:moveTo>
                    <a:pt x="33" y="0"/>
                  </a:moveTo>
                  <a:lnTo>
                    <a:pt x="68" y="36"/>
                  </a:lnTo>
                  <a:lnTo>
                    <a:pt x="33" y="71"/>
                  </a:lnTo>
                  <a:lnTo>
                    <a:pt x="0" y="36"/>
                  </a:lnTo>
                  <a:lnTo>
                    <a:pt x="33"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77" name="Freeform 451"/>
            <p:cNvSpPr>
              <a:spLocks/>
            </p:cNvSpPr>
            <p:nvPr/>
          </p:nvSpPr>
          <p:spPr bwMode="auto">
            <a:xfrm>
              <a:off x="2690682" y="4165407"/>
              <a:ext cx="63513" cy="64030"/>
            </a:xfrm>
            <a:custGeom>
              <a:avLst/>
              <a:gdLst/>
              <a:ahLst/>
              <a:cxnLst>
                <a:cxn ang="0">
                  <a:pos x="52" y="0"/>
                </a:cxn>
                <a:cxn ang="0">
                  <a:pos x="0" y="52"/>
                </a:cxn>
                <a:cxn ang="0">
                  <a:pos x="52" y="0"/>
                </a:cxn>
              </a:cxnLst>
              <a:rect l="0" t="0" r="r" b="b"/>
              <a:pathLst>
                <a:path w="52" h="52">
                  <a:moveTo>
                    <a:pt x="52" y="0"/>
                  </a:moveTo>
                  <a:lnTo>
                    <a:pt x="0" y="52"/>
                  </a:lnTo>
                  <a:lnTo>
                    <a:pt x="52" y="0"/>
                  </a:lnTo>
                  <a:close/>
                </a:path>
              </a:pathLst>
            </a:custGeom>
            <a:solidFill>
              <a:srgbClr val="DCDDDE"/>
            </a:solidFill>
            <a:ln w="9525">
              <a:noFill/>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78" name="Line 452"/>
            <p:cNvSpPr>
              <a:spLocks noChangeShapeType="1"/>
            </p:cNvSpPr>
            <p:nvPr/>
          </p:nvSpPr>
          <p:spPr bwMode="auto">
            <a:xfrm flipH="1">
              <a:off x="2690682" y="4165407"/>
              <a:ext cx="63513" cy="64030"/>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79" name="Freeform 453"/>
            <p:cNvSpPr>
              <a:spLocks/>
            </p:cNvSpPr>
            <p:nvPr/>
          </p:nvSpPr>
          <p:spPr bwMode="auto">
            <a:xfrm>
              <a:off x="2658926" y="4133392"/>
              <a:ext cx="63513" cy="64030"/>
            </a:xfrm>
            <a:custGeom>
              <a:avLst/>
              <a:gdLst/>
              <a:ahLst/>
              <a:cxnLst>
                <a:cxn ang="0">
                  <a:pos x="52" y="0"/>
                </a:cxn>
                <a:cxn ang="0">
                  <a:pos x="0" y="52"/>
                </a:cxn>
                <a:cxn ang="0">
                  <a:pos x="52" y="0"/>
                </a:cxn>
              </a:cxnLst>
              <a:rect l="0" t="0" r="r" b="b"/>
              <a:pathLst>
                <a:path w="52" h="52">
                  <a:moveTo>
                    <a:pt x="52" y="0"/>
                  </a:moveTo>
                  <a:lnTo>
                    <a:pt x="0" y="52"/>
                  </a:lnTo>
                  <a:lnTo>
                    <a:pt x="52" y="0"/>
                  </a:lnTo>
                  <a:close/>
                </a:path>
              </a:pathLst>
            </a:custGeom>
            <a:solidFill>
              <a:srgbClr val="DCDDDE"/>
            </a:solidFill>
            <a:ln w="9525">
              <a:noFill/>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80" name="Line 454"/>
            <p:cNvSpPr>
              <a:spLocks noChangeShapeType="1"/>
            </p:cNvSpPr>
            <p:nvPr/>
          </p:nvSpPr>
          <p:spPr bwMode="auto">
            <a:xfrm flipH="1">
              <a:off x="2658926" y="4133392"/>
              <a:ext cx="63513" cy="64030"/>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81" name="Freeform 455"/>
            <p:cNvSpPr>
              <a:spLocks/>
            </p:cNvSpPr>
            <p:nvPr/>
          </p:nvSpPr>
          <p:spPr bwMode="auto">
            <a:xfrm>
              <a:off x="2627169" y="4101377"/>
              <a:ext cx="63513" cy="64030"/>
            </a:xfrm>
            <a:custGeom>
              <a:avLst/>
              <a:gdLst/>
              <a:ahLst/>
              <a:cxnLst>
                <a:cxn ang="0">
                  <a:pos x="52" y="0"/>
                </a:cxn>
                <a:cxn ang="0">
                  <a:pos x="0" y="52"/>
                </a:cxn>
                <a:cxn ang="0">
                  <a:pos x="52" y="0"/>
                </a:cxn>
              </a:cxnLst>
              <a:rect l="0" t="0" r="r" b="b"/>
              <a:pathLst>
                <a:path w="52" h="52">
                  <a:moveTo>
                    <a:pt x="52" y="0"/>
                  </a:moveTo>
                  <a:lnTo>
                    <a:pt x="0" y="52"/>
                  </a:lnTo>
                  <a:lnTo>
                    <a:pt x="52" y="0"/>
                  </a:lnTo>
                  <a:close/>
                </a:path>
              </a:pathLst>
            </a:custGeom>
            <a:solidFill>
              <a:srgbClr val="DCDDDE"/>
            </a:solidFill>
            <a:ln w="9525">
              <a:noFill/>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82" name="Line 456"/>
            <p:cNvSpPr>
              <a:spLocks noChangeShapeType="1"/>
            </p:cNvSpPr>
            <p:nvPr/>
          </p:nvSpPr>
          <p:spPr bwMode="auto">
            <a:xfrm flipH="1">
              <a:off x="2627169" y="4101377"/>
              <a:ext cx="63513" cy="64030"/>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83" name="Freeform 457"/>
            <p:cNvSpPr>
              <a:spLocks/>
            </p:cNvSpPr>
            <p:nvPr/>
          </p:nvSpPr>
          <p:spPr bwMode="auto">
            <a:xfrm>
              <a:off x="2358459" y="4456004"/>
              <a:ext cx="95270" cy="96045"/>
            </a:xfrm>
            <a:custGeom>
              <a:avLst/>
              <a:gdLst/>
              <a:ahLst/>
              <a:cxnLst>
                <a:cxn ang="0">
                  <a:pos x="52" y="0"/>
                </a:cxn>
                <a:cxn ang="0">
                  <a:pos x="78" y="26"/>
                </a:cxn>
                <a:cxn ang="0">
                  <a:pos x="26" y="78"/>
                </a:cxn>
                <a:cxn ang="0">
                  <a:pos x="0" y="52"/>
                </a:cxn>
                <a:cxn ang="0">
                  <a:pos x="52" y="0"/>
                </a:cxn>
              </a:cxnLst>
              <a:rect l="0" t="0" r="r" b="b"/>
              <a:pathLst>
                <a:path w="78" h="78">
                  <a:moveTo>
                    <a:pt x="52" y="0"/>
                  </a:moveTo>
                  <a:lnTo>
                    <a:pt x="78" y="26"/>
                  </a:lnTo>
                  <a:lnTo>
                    <a:pt x="26" y="78"/>
                  </a:lnTo>
                  <a:lnTo>
                    <a:pt x="0" y="52"/>
                  </a:lnTo>
                  <a:lnTo>
                    <a:pt x="52"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84" name="Freeform 458"/>
            <p:cNvSpPr>
              <a:spLocks/>
            </p:cNvSpPr>
            <p:nvPr/>
          </p:nvSpPr>
          <p:spPr bwMode="auto">
            <a:xfrm>
              <a:off x="2326702" y="4423989"/>
              <a:ext cx="95270" cy="96045"/>
            </a:xfrm>
            <a:custGeom>
              <a:avLst/>
              <a:gdLst/>
              <a:ahLst/>
              <a:cxnLst>
                <a:cxn ang="0">
                  <a:pos x="52" y="0"/>
                </a:cxn>
                <a:cxn ang="0">
                  <a:pos x="78" y="26"/>
                </a:cxn>
                <a:cxn ang="0">
                  <a:pos x="26" y="78"/>
                </a:cxn>
                <a:cxn ang="0">
                  <a:pos x="0" y="52"/>
                </a:cxn>
                <a:cxn ang="0">
                  <a:pos x="52" y="0"/>
                </a:cxn>
              </a:cxnLst>
              <a:rect l="0" t="0" r="r" b="b"/>
              <a:pathLst>
                <a:path w="78" h="78">
                  <a:moveTo>
                    <a:pt x="52" y="0"/>
                  </a:moveTo>
                  <a:lnTo>
                    <a:pt x="78" y="26"/>
                  </a:lnTo>
                  <a:lnTo>
                    <a:pt x="26" y="78"/>
                  </a:lnTo>
                  <a:lnTo>
                    <a:pt x="0" y="52"/>
                  </a:lnTo>
                  <a:lnTo>
                    <a:pt x="52"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85" name="Freeform 459"/>
            <p:cNvSpPr>
              <a:spLocks/>
            </p:cNvSpPr>
            <p:nvPr/>
          </p:nvSpPr>
          <p:spPr bwMode="auto">
            <a:xfrm>
              <a:off x="2294946" y="4391974"/>
              <a:ext cx="95270" cy="96045"/>
            </a:xfrm>
            <a:custGeom>
              <a:avLst/>
              <a:gdLst/>
              <a:ahLst/>
              <a:cxnLst>
                <a:cxn ang="0">
                  <a:pos x="52" y="0"/>
                </a:cxn>
                <a:cxn ang="0">
                  <a:pos x="78" y="26"/>
                </a:cxn>
                <a:cxn ang="0">
                  <a:pos x="26" y="78"/>
                </a:cxn>
                <a:cxn ang="0">
                  <a:pos x="0" y="52"/>
                </a:cxn>
                <a:cxn ang="0">
                  <a:pos x="52" y="0"/>
                </a:cxn>
              </a:cxnLst>
              <a:rect l="0" t="0" r="r" b="b"/>
              <a:pathLst>
                <a:path w="78" h="78">
                  <a:moveTo>
                    <a:pt x="52" y="0"/>
                  </a:moveTo>
                  <a:lnTo>
                    <a:pt x="78" y="26"/>
                  </a:lnTo>
                  <a:lnTo>
                    <a:pt x="26" y="78"/>
                  </a:lnTo>
                  <a:lnTo>
                    <a:pt x="0" y="52"/>
                  </a:lnTo>
                  <a:lnTo>
                    <a:pt x="52"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86" name="Freeform 460"/>
            <p:cNvSpPr>
              <a:spLocks/>
            </p:cNvSpPr>
            <p:nvPr/>
          </p:nvSpPr>
          <p:spPr bwMode="auto">
            <a:xfrm>
              <a:off x="2263189" y="4359959"/>
              <a:ext cx="95270" cy="96045"/>
            </a:xfrm>
            <a:custGeom>
              <a:avLst/>
              <a:gdLst/>
              <a:ahLst/>
              <a:cxnLst>
                <a:cxn ang="0">
                  <a:pos x="52" y="0"/>
                </a:cxn>
                <a:cxn ang="0">
                  <a:pos x="78" y="26"/>
                </a:cxn>
                <a:cxn ang="0">
                  <a:pos x="26" y="78"/>
                </a:cxn>
                <a:cxn ang="0">
                  <a:pos x="0" y="52"/>
                </a:cxn>
                <a:cxn ang="0">
                  <a:pos x="52" y="0"/>
                </a:cxn>
              </a:cxnLst>
              <a:rect l="0" t="0" r="r" b="b"/>
              <a:pathLst>
                <a:path w="78" h="78">
                  <a:moveTo>
                    <a:pt x="52" y="0"/>
                  </a:moveTo>
                  <a:lnTo>
                    <a:pt x="78" y="26"/>
                  </a:lnTo>
                  <a:lnTo>
                    <a:pt x="26" y="78"/>
                  </a:lnTo>
                  <a:lnTo>
                    <a:pt x="0" y="52"/>
                  </a:lnTo>
                  <a:lnTo>
                    <a:pt x="52"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87" name="Freeform 461"/>
            <p:cNvSpPr>
              <a:spLocks/>
            </p:cNvSpPr>
            <p:nvPr/>
          </p:nvSpPr>
          <p:spPr bwMode="auto">
            <a:xfrm>
              <a:off x="2231432" y="4324251"/>
              <a:ext cx="95270" cy="99739"/>
            </a:xfrm>
            <a:custGeom>
              <a:avLst/>
              <a:gdLst/>
              <a:ahLst/>
              <a:cxnLst>
                <a:cxn ang="0">
                  <a:pos x="52" y="0"/>
                </a:cxn>
                <a:cxn ang="0">
                  <a:pos x="78" y="29"/>
                </a:cxn>
                <a:cxn ang="0">
                  <a:pos x="26" y="81"/>
                </a:cxn>
                <a:cxn ang="0">
                  <a:pos x="0" y="55"/>
                </a:cxn>
                <a:cxn ang="0">
                  <a:pos x="52" y="0"/>
                </a:cxn>
              </a:cxnLst>
              <a:rect l="0" t="0" r="r" b="b"/>
              <a:pathLst>
                <a:path w="78" h="81">
                  <a:moveTo>
                    <a:pt x="52" y="0"/>
                  </a:moveTo>
                  <a:lnTo>
                    <a:pt x="78" y="29"/>
                  </a:lnTo>
                  <a:lnTo>
                    <a:pt x="26" y="81"/>
                  </a:lnTo>
                  <a:lnTo>
                    <a:pt x="0" y="55"/>
                  </a:lnTo>
                  <a:lnTo>
                    <a:pt x="52"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88" name="Line 462"/>
            <p:cNvSpPr>
              <a:spLocks noChangeShapeType="1"/>
            </p:cNvSpPr>
            <p:nvPr/>
          </p:nvSpPr>
          <p:spPr bwMode="auto">
            <a:xfrm>
              <a:off x="2559992" y="4208504"/>
              <a:ext cx="130691" cy="128060"/>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89" name="Freeform 463"/>
            <p:cNvSpPr>
              <a:spLocks/>
            </p:cNvSpPr>
            <p:nvPr/>
          </p:nvSpPr>
          <p:spPr bwMode="auto">
            <a:xfrm>
              <a:off x="2722439" y="4229437"/>
              <a:ext cx="31757" cy="62799"/>
            </a:xfrm>
            <a:custGeom>
              <a:avLst/>
              <a:gdLst/>
              <a:ahLst/>
              <a:cxnLst>
                <a:cxn ang="0">
                  <a:pos x="26" y="26"/>
                </a:cxn>
                <a:cxn ang="0">
                  <a:pos x="26" y="0"/>
                </a:cxn>
                <a:cxn ang="0">
                  <a:pos x="0" y="26"/>
                </a:cxn>
                <a:cxn ang="0">
                  <a:pos x="0" y="51"/>
                </a:cxn>
                <a:cxn ang="0">
                  <a:pos x="26" y="26"/>
                </a:cxn>
              </a:cxnLst>
              <a:rect l="0" t="0" r="r" b="b"/>
              <a:pathLst>
                <a:path w="26" h="51">
                  <a:moveTo>
                    <a:pt x="26" y="26"/>
                  </a:moveTo>
                  <a:lnTo>
                    <a:pt x="26" y="0"/>
                  </a:lnTo>
                  <a:lnTo>
                    <a:pt x="0" y="26"/>
                  </a:lnTo>
                  <a:lnTo>
                    <a:pt x="0" y="51"/>
                  </a:lnTo>
                  <a:lnTo>
                    <a:pt x="26" y="26"/>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90" name="Freeform 464"/>
            <p:cNvSpPr>
              <a:spLocks/>
            </p:cNvSpPr>
            <p:nvPr/>
          </p:nvSpPr>
          <p:spPr bwMode="auto">
            <a:xfrm>
              <a:off x="2690682" y="4272534"/>
              <a:ext cx="31757" cy="32015"/>
            </a:xfrm>
            <a:custGeom>
              <a:avLst/>
              <a:gdLst/>
              <a:ahLst/>
              <a:cxnLst>
                <a:cxn ang="0">
                  <a:pos x="0" y="0"/>
                </a:cxn>
                <a:cxn ang="0">
                  <a:pos x="26" y="26"/>
                </a:cxn>
                <a:cxn ang="0">
                  <a:pos x="26" y="12"/>
                </a:cxn>
              </a:cxnLst>
              <a:rect l="0" t="0" r="r" b="b"/>
              <a:pathLst>
                <a:path w="26" h="26">
                  <a:moveTo>
                    <a:pt x="0" y="0"/>
                  </a:moveTo>
                  <a:lnTo>
                    <a:pt x="26" y="26"/>
                  </a:lnTo>
                  <a:lnTo>
                    <a:pt x="26" y="12"/>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91" name="Line 465"/>
            <p:cNvSpPr>
              <a:spLocks noChangeShapeType="1"/>
            </p:cNvSpPr>
            <p:nvPr/>
          </p:nvSpPr>
          <p:spPr bwMode="auto">
            <a:xfrm>
              <a:off x="2277846" y="4342720"/>
              <a:ext cx="161226" cy="162537"/>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92" name="Line 466"/>
            <p:cNvSpPr>
              <a:spLocks noChangeShapeType="1"/>
            </p:cNvSpPr>
            <p:nvPr/>
          </p:nvSpPr>
          <p:spPr bwMode="auto">
            <a:xfrm>
              <a:off x="2254640" y="4366116"/>
              <a:ext cx="161226" cy="162537"/>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93" name="Freeform 467"/>
            <p:cNvSpPr>
              <a:spLocks/>
            </p:cNvSpPr>
            <p:nvPr/>
          </p:nvSpPr>
          <p:spPr bwMode="auto">
            <a:xfrm>
              <a:off x="2292503" y="4249138"/>
              <a:ext cx="36642" cy="139142"/>
            </a:xfrm>
            <a:custGeom>
              <a:avLst/>
              <a:gdLst/>
              <a:ahLst/>
              <a:cxnLst>
                <a:cxn ang="0">
                  <a:pos x="0" y="5"/>
                </a:cxn>
                <a:cxn ang="0">
                  <a:pos x="6" y="0"/>
                </a:cxn>
                <a:cxn ang="0">
                  <a:pos x="13" y="5"/>
                </a:cxn>
                <a:cxn ang="0">
                  <a:pos x="13" y="42"/>
                </a:cxn>
                <a:cxn ang="0">
                  <a:pos x="6" y="48"/>
                </a:cxn>
                <a:cxn ang="0">
                  <a:pos x="0" y="42"/>
                </a:cxn>
                <a:cxn ang="0">
                  <a:pos x="0" y="5"/>
                </a:cxn>
              </a:cxnLst>
              <a:rect l="0" t="0" r="r" b="b"/>
              <a:pathLst>
                <a:path w="13" h="48">
                  <a:moveTo>
                    <a:pt x="0" y="5"/>
                  </a:moveTo>
                  <a:cubicBezTo>
                    <a:pt x="0" y="2"/>
                    <a:pt x="3" y="0"/>
                    <a:pt x="6" y="0"/>
                  </a:cubicBezTo>
                  <a:cubicBezTo>
                    <a:pt x="10" y="0"/>
                    <a:pt x="13" y="2"/>
                    <a:pt x="13" y="5"/>
                  </a:cubicBezTo>
                  <a:cubicBezTo>
                    <a:pt x="13" y="42"/>
                    <a:pt x="13" y="42"/>
                    <a:pt x="13" y="42"/>
                  </a:cubicBezTo>
                  <a:cubicBezTo>
                    <a:pt x="13" y="45"/>
                    <a:pt x="10" y="48"/>
                    <a:pt x="6" y="48"/>
                  </a:cubicBezTo>
                  <a:cubicBezTo>
                    <a:pt x="3" y="48"/>
                    <a:pt x="0" y="45"/>
                    <a:pt x="0" y="42"/>
                  </a:cubicBezTo>
                  <a:lnTo>
                    <a:pt x="0" y="5"/>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94" name="Oval 468"/>
            <p:cNvSpPr>
              <a:spLocks noChangeArrowheads="1"/>
            </p:cNvSpPr>
            <p:nvPr/>
          </p:nvSpPr>
          <p:spPr bwMode="auto">
            <a:xfrm>
              <a:off x="2292503" y="4249138"/>
              <a:ext cx="36642" cy="32015"/>
            </a:xfrm>
            <a:prstGeom prst="ellipse">
              <a:avLst/>
            </a:pr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95" name="Freeform 469"/>
            <p:cNvSpPr>
              <a:spLocks/>
            </p:cNvSpPr>
            <p:nvPr/>
          </p:nvSpPr>
          <p:spPr bwMode="auto">
            <a:xfrm>
              <a:off x="2121506" y="4231899"/>
              <a:ext cx="323674" cy="288134"/>
            </a:xfrm>
            <a:custGeom>
              <a:avLst/>
              <a:gdLst/>
              <a:ahLst/>
              <a:cxnLst>
                <a:cxn ang="0">
                  <a:pos x="94" y="99"/>
                </a:cxn>
                <a:cxn ang="0">
                  <a:pos x="93" y="99"/>
                </a:cxn>
                <a:cxn ang="0">
                  <a:pos x="48" y="54"/>
                </a:cxn>
                <a:cxn ang="0">
                  <a:pos x="48" y="53"/>
                </a:cxn>
                <a:cxn ang="0">
                  <a:pos x="48" y="45"/>
                </a:cxn>
                <a:cxn ang="0">
                  <a:pos x="31" y="62"/>
                </a:cxn>
                <a:cxn ang="0">
                  <a:pos x="31" y="68"/>
                </a:cxn>
                <a:cxn ang="0">
                  <a:pos x="30" y="69"/>
                </a:cxn>
                <a:cxn ang="0">
                  <a:pos x="26" y="74"/>
                </a:cxn>
                <a:cxn ang="0">
                  <a:pos x="24" y="74"/>
                </a:cxn>
                <a:cxn ang="0">
                  <a:pos x="23" y="72"/>
                </a:cxn>
                <a:cxn ang="0">
                  <a:pos x="23" y="70"/>
                </a:cxn>
                <a:cxn ang="0">
                  <a:pos x="15" y="78"/>
                </a:cxn>
                <a:cxn ang="0">
                  <a:pos x="13" y="79"/>
                </a:cxn>
                <a:cxn ang="0">
                  <a:pos x="12" y="77"/>
                </a:cxn>
                <a:cxn ang="0">
                  <a:pos x="12" y="57"/>
                </a:cxn>
                <a:cxn ang="0">
                  <a:pos x="3" y="67"/>
                </a:cxn>
                <a:cxn ang="0">
                  <a:pos x="3" y="78"/>
                </a:cxn>
                <a:cxn ang="0">
                  <a:pos x="1" y="79"/>
                </a:cxn>
                <a:cxn ang="0">
                  <a:pos x="0" y="78"/>
                </a:cxn>
                <a:cxn ang="0">
                  <a:pos x="0" y="66"/>
                </a:cxn>
                <a:cxn ang="0">
                  <a:pos x="0" y="65"/>
                </a:cxn>
                <a:cxn ang="0">
                  <a:pos x="12" y="52"/>
                </a:cxn>
                <a:cxn ang="0">
                  <a:pos x="14" y="52"/>
                </a:cxn>
                <a:cxn ang="0">
                  <a:pos x="15" y="54"/>
                </a:cxn>
                <a:cxn ang="0">
                  <a:pos x="15" y="73"/>
                </a:cxn>
                <a:cxn ang="0">
                  <a:pos x="24" y="65"/>
                </a:cxn>
                <a:cxn ang="0">
                  <a:pos x="26" y="64"/>
                </a:cxn>
                <a:cxn ang="0">
                  <a:pos x="26" y="66"/>
                </a:cxn>
                <a:cxn ang="0">
                  <a:pos x="26" y="69"/>
                </a:cxn>
                <a:cxn ang="0">
                  <a:pos x="28" y="68"/>
                </a:cxn>
                <a:cxn ang="0">
                  <a:pos x="28" y="61"/>
                </a:cxn>
                <a:cxn ang="0">
                  <a:pos x="28" y="60"/>
                </a:cxn>
                <a:cxn ang="0">
                  <a:pos x="48" y="40"/>
                </a:cxn>
                <a:cxn ang="0">
                  <a:pos x="50" y="40"/>
                </a:cxn>
                <a:cxn ang="0">
                  <a:pos x="51" y="41"/>
                </a:cxn>
                <a:cxn ang="0">
                  <a:pos x="51" y="52"/>
                </a:cxn>
                <a:cxn ang="0">
                  <a:pos x="94" y="96"/>
                </a:cxn>
                <a:cxn ang="0">
                  <a:pos x="105" y="84"/>
                </a:cxn>
                <a:cxn ang="0">
                  <a:pos x="76" y="55"/>
                </a:cxn>
                <a:cxn ang="0">
                  <a:pos x="76" y="54"/>
                </a:cxn>
                <a:cxn ang="0">
                  <a:pos x="76" y="14"/>
                </a:cxn>
                <a:cxn ang="0">
                  <a:pos x="67" y="6"/>
                </a:cxn>
                <a:cxn ang="0">
                  <a:pos x="67" y="11"/>
                </a:cxn>
                <a:cxn ang="0">
                  <a:pos x="65" y="13"/>
                </a:cxn>
                <a:cxn ang="0">
                  <a:pos x="64" y="11"/>
                </a:cxn>
                <a:cxn ang="0">
                  <a:pos x="64" y="2"/>
                </a:cxn>
                <a:cxn ang="0">
                  <a:pos x="65" y="0"/>
                </a:cxn>
                <a:cxn ang="0">
                  <a:pos x="67" y="1"/>
                </a:cxn>
                <a:cxn ang="0">
                  <a:pos x="78" y="12"/>
                </a:cxn>
                <a:cxn ang="0">
                  <a:pos x="79" y="14"/>
                </a:cxn>
                <a:cxn ang="0">
                  <a:pos x="79" y="53"/>
                </a:cxn>
                <a:cxn ang="0">
                  <a:pos x="108" y="82"/>
                </a:cxn>
                <a:cxn ang="0">
                  <a:pos x="110" y="80"/>
                </a:cxn>
                <a:cxn ang="0">
                  <a:pos x="111" y="79"/>
                </a:cxn>
                <a:cxn ang="0">
                  <a:pos x="112" y="81"/>
                </a:cxn>
                <a:cxn ang="0">
                  <a:pos x="112" y="87"/>
                </a:cxn>
                <a:cxn ang="0">
                  <a:pos x="111" y="89"/>
                </a:cxn>
                <a:cxn ang="0">
                  <a:pos x="110" y="88"/>
                </a:cxn>
                <a:cxn ang="0">
                  <a:pos x="108" y="86"/>
                </a:cxn>
                <a:cxn ang="0">
                  <a:pos x="95" y="99"/>
                </a:cxn>
                <a:cxn ang="0">
                  <a:pos x="94" y="99"/>
                </a:cxn>
              </a:cxnLst>
              <a:rect l="0" t="0" r="r" b="b"/>
              <a:pathLst>
                <a:path w="112" h="99">
                  <a:moveTo>
                    <a:pt x="94" y="99"/>
                  </a:moveTo>
                  <a:cubicBezTo>
                    <a:pt x="93" y="99"/>
                    <a:pt x="93" y="99"/>
                    <a:pt x="93" y="99"/>
                  </a:cubicBezTo>
                  <a:cubicBezTo>
                    <a:pt x="48" y="54"/>
                    <a:pt x="48" y="54"/>
                    <a:pt x="48" y="54"/>
                  </a:cubicBezTo>
                  <a:cubicBezTo>
                    <a:pt x="48" y="54"/>
                    <a:pt x="48" y="53"/>
                    <a:pt x="48" y="53"/>
                  </a:cubicBezTo>
                  <a:cubicBezTo>
                    <a:pt x="48" y="45"/>
                    <a:pt x="48" y="45"/>
                    <a:pt x="48" y="45"/>
                  </a:cubicBezTo>
                  <a:cubicBezTo>
                    <a:pt x="31" y="62"/>
                    <a:pt x="31" y="62"/>
                    <a:pt x="31" y="62"/>
                  </a:cubicBezTo>
                  <a:cubicBezTo>
                    <a:pt x="31" y="68"/>
                    <a:pt x="31" y="68"/>
                    <a:pt x="31" y="68"/>
                  </a:cubicBezTo>
                  <a:cubicBezTo>
                    <a:pt x="31" y="69"/>
                    <a:pt x="31" y="69"/>
                    <a:pt x="30" y="69"/>
                  </a:cubicBezTo>
                  <a:cubicBezTo>
                    <a:pt x="26" y="74"/>
                    <a:pt x="26" y="74"/>
                    <a:pt x="26" y="74"/>
                  </a:cubicBezTo>
                  <a:cubicBezTo>
                    <a:pt x="26" y="74"/>
                    <a:pt x="25" y="74"/>
                    <a:pt x="24" y="74"/>
                  </a:cubicBezTo>
                  <a:cubicBezTo>
                    <a:pt x="24" y="74"/>
                    <a:pt x="23" y="73"/>
                    <a:pt x="23" y="72"/>
                  </a:cubicBezTo>
                  <a:cubicBezTo>
                    <a:pt x="23" y="70"/>
                    <a:pt x="23" y="70"/>
                    <a:pt x="23" y="70"/>
                  </a:cubicBezTo>
                  <a:cubicBezTo>
                    <a:pt x="15" y="78"/>
                    <a:pt x="15" y="78"/>
                    <a:pt x="15" y="78"/>
                  </a:cubicBezTo>
                  <a:cubicBezTo>
                    <a:pt x="14" y="79"/>
                    <a:pt x="14" y="79"/>
                    <a:pt x="13" y="79"/>
                  </a:cubicBezTo>
                  <a:cubicBezTo>
                    <a:pt x="12" y="78"/>
                    <a:pt x="12" y="78"/>
                    <a:pt x="12" y="77"/>
                  </a:cubicBezTo>
                  <a:cubicBezTo>
                    <a:pt x="12" y="57"/>
                    <a:pt x="12" y="57"/>
                    <a:pt x="12" y="57"/>
                  </a:cubicBezTo>
                  <a:cubicBezTo>
                    <a:pt x="3" y="67"/>
                    <a:pt x="3" y="67"/>
                    <a:pt x="3" y="67"/>
                  </a:cubicBezTo>
                  <a:cubicBezTo>
                    <a:pt x="3" y="78"/>
                    <a:pt x="3" y="78"/>
                    <a:pt x="3" y="78"/>
                  </a:cubicBezTo>
                  <a:cubicBezTo>
                    <a:pt x="3" y="79"/>
                    <a:pt x="2" y="79"/>
                    <a:pt x="1" y="79"/>
                  </a:cubicBezTo>
                  <a:cubicBezTo>
                    <a:pt x="0" y="79"/>
                    <a:pt x="0" y="79"/>
                    <a:pt x="0" y="78"/>
                  </a:cubicBezTo>
                  <a:cubicBezTo>
                    <a:pt x="0" y="66"/>
                    <a:pt x="0" y="66"/>
                    <a:pt x="0" y="66"/>
                  </a:cubicBezTo>
                  <a:cubicBezTo>
                    <a:pt x="0" y="66"/>
                    <a:pt x="0" y="65"/>
                    <a:pt x="0" y="65"/>
                  </a:cubicBezTo>
                  <a:cubicBezTo>
                    <a:pt x="12" y="52"/>
                    <a:pt x="12" y="52"/>
                    <a:pt x="12" y="52"/>
                  </a:cubicBezTo>
                  <a:cubicBezTo>
                    <a:pt x="13" y="52"/>
                    <a:pt x="14" y="52"/>
                    <a:pt x="14" y="52"/>
                  </a:cubicBezTo>
                  <a:cubicBezTo>
                    <a:pt x="15" y="52"/>
                    <a:pt x="15" y="53"/>
                    <a:pt x="15" y="54"/>
                  </a:cubicBezTo>
                  <a:cubicBezTo>
                    <a:pt x="15" y="73"/>
                    <a:pt x="15" y="73"/>
                    <a:pt x="15" y="73"/>
                  </a:cubicBezTo>
                  <a:cubicBezTo>
                    <a:pt x="24" y="65"/>
                    <a:pt x="24" y="65"/>
                    <a:pt x="24" y="65"/>
                  </a:cubicBezTo>
                  <a:cubicBezTo>
                    <a:pt x="24" y="64"/>
                    <a:pt x="25" y="64"/>
                    <a:pt x="26" y="64"/>
                  </a:cubicBezTo>
                  <a:cubicBezTo>
                    <a:pt x="26" y="65"/>
                    <a:pt x="26" y="65"/>
                    <a:pt x="26" y="66"/>
                  </a:cubicBezTo>
                  <a:cubicBezTo>
                    <a:pt x="26" y="69"/>
                    <a:pt x="26" y="69"/>
                    <a:pt x="26" y="69"/>
                  </a:cubicBezTo>
                  <a:cubicBezTo>
                    <a:pt x="28" y="68"/>
                    <a:pt x="28" y="68"/>
                    <a:pt x="28" y="68"/>
                  </a:cubicBezTo>
                  <a:cubicBezTo>
                    <a:pt x="28" y="61"/>
                    <a:pt x="28" y="61"/>
                    <a:pt x="28" y="61"/>
                  </a:cubicBezTo>
                  <a:cubicBezTo>
                    <a:pt x="28" y="61"/>
                    <a:pt x="28" y="60"/>
                    <a:pt x="28" y="60"/>
                  </a:cubicBezTo>
                  <a:cubicBezTo>
                    <a:pt x="48" y="40"/>
                    <a:pt x="48" y="40"/>
                    <a:pt x="48" y="40"/>
                  </a:cubicBezTo>
                  <a:cubicBezTo>
                    <a:pt x="49" y="40"/>
                    <a:pt x="49" y="40"/>
                    <a:pt x="50" y="40"/>
                  </a:cubicBezTo>
                  <a:cubicBezTo>
                    <a:pt x="50" y="40"/>
                    <a:pt x="51" y="41"/>
                    <a:pt x="51" y="41"/>
                  </a:cubicBezTo>
                  <a:cubicBezTo>
                    <a:pt x="51" y="52"/>
                    <a:pt x="51" y="52"/>
                    <a:pt x="51" y="52"/>
                  </a:cubicBezTo>
                  <a:cubicBezTo>
                    <a:pt x="94" y="96"/>
                    <a:pt x="94" y="96"/>
                    <a:pt x="94" y="96"/>
                  </a:cubicBezTo>
                  <a:cubicBezTo>
                    <a:pt x="105" y="84"/>
                    <a:pt x="105" y="84"/>
                    <a:pt x="105" y="84"/>
                  </a:cubicBezTo>
                  <a:cubicBezTo>
                    <a:pt x="76" y="55"/>
                    <a:pt x="76" y="55"/>
                    <a:pt x="76" y="55"/>
                  </a:cubicBezTo>
                  <a:cubicBezTo>
                    <a:pt x="76" y="54"/>
                    <a:pt x="76" y="54"/>
                    <a:pt x="76" y="54"/>
                  </a:cubicBezTo>
                  <a:cubicBezTo>
                    <a:pt x="76" y="14"/>
                    <a:pt x="76" y="14"/>
                    <a:pt x="76" y="14"/>
                  </a:cubicBezTo>
                  <a:cubicBezTo>
                    <a:pt x="67" y="6"/>
                    <a:pt x="67" y="6"/>
                    <a:pt x="67" y="6"/>
                  </a:cubicBezTo>
                  <a:cubicBezTo>
                    <a:pt x="67" y="11"/>
                    <a:pt x="67" y="11"/>
                    <a:pt x="67" y="11"/>
                  </a:cubicBezTo>
                  <a:cubicBezTo>
                    <a:pt x="67" y="12"/>
                    <a:pt x="66" y="13"/>
                    <a:pt x="65" y="13"/>
                  </a:cubicBezTo>
                  <a:cubicBezTo>
                    <a:pt x="65" y="13"/>
                    <a:pt x="64" y="12"/>
                    <a:pt x="64" y="11"/>
                  </a:cubicBezTo>
                  <a:cubicBezTo>
                    <a:pt x="64" y="2"/>
                    <a:pt x="64" y="2"/>
                    <a:pt x="64" y="2"/>
                  </a:cubicBezTo>
                  <a:cubicBezTo>
                    <a:pt x="64" y="1"/>
                    <a:pt x="64" y="1"/>
                    <a:pt x="65" y="0"/>
                  </a:cubicBezTo>
                  <a:cubicBezTo>
                    <a:pt x="65" y="0"/>
                    <a:pt x="66" y="0"/>
                    <a:pt x="67" y="1"/>
                  </a:cubicBezTo>
                  <a:cubicBezTo>
                    <a:pt x="78" y="12"/>
                    <a:pt x="78" y="12"/>
                    <a:pt x="78" y="12"/>
                  </a:cubicBezTo>
                  <a:cubicBezTo>
                    <a:pt x="79" y="13"/>
                    <a:pt x="79" y="13"/>
                    <a:pt x="79" y="14"/>
                  </a:cubicBezTo>
                  <a:cubicBezTo>
                    <a:pt x="79" y="53"/>
                    <a:pt x="79" y="53"/>
                    <a:pt x="79" y="53"/>
                  </a:cubicBezTo>
                  <a:cubicBezTo>
                    <a:pt x="108" y="82"/>
                    <a:pt x="108" y="82"/>
                    <a:pt x="108" y="82"/>
                  </a:cubicBezTo>
                  <a:cubicBezTo>
                    <a:pt x="110" y="80"/>
                    <a:pt x="110" y="80"/>
                    <a:pt x="110" y="80"/>
                  </a:cubicBezTo>
                  <a:cubicBezTo>
                    <a:pt x="110" y="79"/>
                    <a:pt x="111" y="79"/>
                    <a:pt x="111" y="79"/>
                  </a:cubicBezTo>
                  <a:cubicBezTo>
                    <a:pt x="112" y="80"/>
                    <a:pt x="112" y="80"/>
                    <a:pt x="112" y="81"/>
                  </a:cubicBezTo>
                  <a:cubicBezTo>
                    <a:pt x="112" y="87"/>
                    <a:pt x="112" y="87"/>
                    <a:pt x="112" y="87"/>
                  </a:cubicBezTo>
                  <a:cubicBezTo>
                    <a:pt x="112" y="88"/>
                    <a:pt x="112" y="88"/>
                    <a:pt x="111" y="89"/>
                  </a:cubicBezTo>
                  <a:cubicBezTo>
                    <a:pt x="111" y="89"/>
                    <a:pt x="110" y="89"/>
                    <a:pt x="110" y="88"/>
                  </a:cubicBezTo>
                  <a:cubicBezTo>
                    <a:pt x="108" y="86"/>
                    <a:pt x="108" y="86"/>
                    <a:pt x="108" y="86"/>
                  </a:cubicBezTo>
                  <a:cubicBezTo>
                    <a:pt x="95" y="99"/>
                    <a:pt x="95" y="99"/>
                    <a:pt x="95" y="99"/>
                  </a:cubicBezTo>
                  <a:cubicBezTo>
                    <a:pt x="95" y="99"/>
                    <a:pt x="94" y="99"/>
                    <a:pt x="94" y="99"/>
                  </a:cubicBez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96" name="Freeform 470"/>
            <p:cNvSpPr>
              <a:spLocks/>
            </p:cNvSpPr>
            <p:nvPr/>
          </p:nvSpPr>
          <p:spPr bwMode="auto">
            <a:xfrm>
              <a:off x="2188683" y="3649475"/>
              <a:ext cx="481235" cy="815149"/>
            </a:xfrm>
            <a:custGeom>
              <a:avLst/>
              <a:gdLst/>
              <a:ahLst/>
              <a:cxnLst>
                <a:cxn ang="0">
                  <a:pos x="58" y="280"/>
                </a:cxn>
                <a:cxn ang="0">
                  <a:pos x="57" y="280"/>
                </a:cxn>
                <a:cxn ang="0">
                  <a:pos x="29" y="252"/>
                </a:cxn>
                <a:cxn ang="0">
                  <a:pos x="28" y="251"/>
                </a:cxn>
                <a:cxn ang="0">
                  <a:pos x="28" y="230"/>
                </a:cxn>
                <a:cxn ang="0">
                  <a:pos x="0" y="202"/>
                </a:cxn>
                <a:cxn ang="0">
                  <a:pos x="0" y="200"/>
                </a:cxn>
                <a:cxn ang="0">
                  <a:pos x="91" y="109"/>
                </a:cxn>
                <a:cxn ang="0">
                  <a:pos x="94" y="109"/>
                </a:cxn>
                <a:cxn ang="0">
                  <a:pos x="160" y="175"/>
                </a:cxn>
                <a:cxn ang="0">
                  <a:pos x="163" y="172"/>
                </a:cxn>
                <a:cxn ang="0">
                  <a:pos x="69" y="78"/>
                </a:cxn>
                <a:cxn ang="0">
                  <a:pos x="69" y="77"/>
                </a:cxn>
                <a:cxn ang="0">
                  <a:pos x="69" y="13"/>
                </a:cxn>
                <a:cxn ang="0">
                  <a:pos x="61" y="5"/>
                </a:cxn>
                <a:cxn ang="0">
                  <a:pos x="61" y="51"/>
                </a:cxn>
                <a:cxn ang="0">
                  <a:pos x="60" y="53"/>
                </a:cxn>
                <a:cxn ang="0">
                  <a:pos x="58" y="51"/>
                </a:cxn>
                <a:cxn ang="0">
                  <a:pos x="58" y="2"/>
                </a:cxn>
                <a:cxn ang="0">
                  <a:pos x="59" y="0"/>
                </a:cxn>
                <a:cxn ang="0">
                  <a:pos x="61" y="1"/>
                </a:cxn>
                <a:cxn ang="0">
                  <a:pos x="72" y="11"/>
                </a:cxn>
                <a:cxn ang="0">
                  <a:pos x="72" y="12"/>
                </a:cxn>
                <a:cxn ang="0">
                  <a:pos x="72" y="77"/>
                </a:cxn>
                <a:cxn ang="0">
                  <a:pos x="166" y="171"/>
                </a:cxn>
                <a:cxn ang="0">
                  <a:pos x="166" y="173"/>
                </a:cxn>
                <a:cxn ang="0">
                  <a:pos x="161" y="179"/>
                </a:cxn>
                <a:cxn ang="0">
                  <a:pos x="159" y="179"/>
                </a:cxn>
                <a:cxn ang="0">
                  <a:pos x="92" y="112"/>
                </a:cxn>
                <a:cxn ang="0">
                  <a:pos x="4" y="201"/>
                </a:cxn>
                <a:cxn ang="0">
                  <a:pos x="31" y="229"/>
                </a:cxn>
                <a:cxn ang="0">
                  <a:pos x="31" y="230"/>
                </a:cxn>
                <a:cxn ang="0">
                  <a:pos x="31" y="250"/>
                </a:cxn>
                <a:cxn ang="0">
                  <a:pos x="58" y="276"/>
                </a:cxn>
                <a:cxn ang="0">
                  <a:pos x="67" y="267"/>
                </a:cxn>
                <a:cxn ang="0">
                  <a:pos x="69" y="267"/>
                </a:cxn>
                <a:cxn ang="0">
                  <a:pos x="69" y="269"/>
                </a:cxn>
                <a:cxn ang="0">
                  <a:pos x="59" y="280"/>
                </a:cxn>
                <a:cxn ang="0">
                  <a:pos x="58" y="280"/>
                </a:cxn>
              </a:cxnLst>
              <a:rect l="0" t="0" r="r" b="b"/>
              <a:pathLst>
                <a:path w="167" h="280">
                  <a:moveTo>
                    <a:pt x="58" y="280"/>
                  </a:moveTo>
                  <a:cubicBezTo>
                    <a:pt x="57" y="280"/>
                    <a:pt x="57" y="280"/>
                    <a:pt x="57" y="280"/>
                  </a:cubicBezTo>
                  <a:cubicBezTo>
                    <a:pt x="29" y="252"/>
                    <a:pt x="29" y="252"/>
                    <a:pt x="29" y="252"/>
                  </a:cubicBezTo>
                  <a:cubicBezTo>
                    <a:pt x="28" y="251"/>
                    <a:pt x="28" y="251"/>
                    <a:pt x="28" y="251"/>
                  </a:cubicBezTo>
                  <a:cubicBezTo>
                    <a:pt x="28" y="230"/>
                    <a:pt x="28" y="230"/>
                    <a:pt x="28" y="230"/>
                  </a:cubicBezTo>
                  <a:cubicBezTo>
                    <a:pt x="0" y="202"/>
                    <a:pt x="0" y="202"/>
                    <a:pt x="0" y="202"/>
                  </a:cubicBezTo>
                  <a:cubicBezTo>
                    <a:pt x="0" y="202"/>
                    <a:pt x="0" y="201"/>
                    <a:pt x="0" y="200"/>
                  </a:cubicBezTo>
                  <a:cubicBezTo>
                    <a:pt x="91" y="109"/>
                    <a:pt x="91" y="109"/>
                    <a:pt x="91" y="109"/>
                  </a:cubicBezTo>
                  <a:cubicBezTo>
                    <a:pt x="92" y="108"/>
                    <a:pt x="93" y="108"/>
                    <a:pt x="94" y="109"/>
                  </a:cubicBezTo>
                  <a:cubicBezTo>
                    <a:pt x="160" y="175"/>
                    <a:pt x="160" y="175"/>
                    <a:pt x="160" y="175"/>
                  </a:cubicBezTo>
                  <a:cubicBezTo>
                    <a:pt x="163" y="172"/>
                    <a:pt x="163" y="172"/>
                    <a:pt x="163" y="172"/>
                  </a:cubicBezTo>
                  <a:cubicBezTo>
                    <a:pt x="69" y="78"/>
                    <a:pt x="69" y="78"/>
                    <a:pt x="69" y="78"/>
                  </a:cubicBezTo>
                  <a:cubicBezTo>
                    <a:pt x="69" y="78"/>
                    <a:pt x="69" y="78"/>
                    <a:pt x="69" y="77"/>
                  </a:cubicBezTo>
                  <a:cubicBezTo>
                    <a:pt x="69" y="13"/>
                    <a:pt x="69" y="13"/>
                    <a:pt x="69" y="13"/>
                  </a:cubicBezTo>
                  <a:cubicBezTo>
                    <a:pt x="61" y="5"/>
                    <a:pt x="61" y="5"/>
                    <a:pt x="61" y="5"/>
                  </a:cubicBezTo>
                  <a:cubicBezTo>
                    <a:pt x="61" y="51"/>
                    <a:pt x="61" y="51"/>
                    <a:pt x="61" y="51"/>
                  </a:cubicBezTo>
                  <a:cubicBezTo>
                    <a:pt x="61" y="52"/>
                    <a:pt x="61" y="53"/>
                    <a:pt x="60" y="53"/>
                  </a:cubicBezTo>
                  <a:cubicBezTo>
                    <a:pt x="59" y="53"/>
                    <a:pt x="58" y="52"/>
                    <a:pt x="58" y="51"/>
                  </a:cubicBezTo>
                  <a:cubicBezTo>
                    <a:pt x="58" y="2"/>
                    <a:pt x="58" y="2"/>
                    <a:pt x="58" y="2"/>
                  </a:cubicBezTo>
                  <a:cubicBezTo>
                    <a:pt x="58" y="1"/>
                    <a:pt x="59" y="1"/>
                    <a:pt x="59" y="0"/>
                  </a:cubicBezTo>
                  <a:cubicBezTo>
                    <a:pt x="60" y="0"/>
                    <a:pt x="61" y="0"/>
                    <a:pt x="61" y="1"/>
                  </a:cubicBezTo>
                  <a:cubicBezTo>
                    <a:pt x="72" y="11"/>
                    <a:pt x="72" y="11"/>
                    <a:pt x="72" y="11"/>
                  </a:cubicBezTo>
                  <a:cubicBezTo>
                    <a:pt x="72" y="11"/>
                    <a:pt x="72" y="12"/>
                    <a:pt x="72" y="12"/>
                  </a:cubicBezTo>
                  <a:cubicBezTo>
                    <a:pt x="72" y="77"/>
                    <a:pt x="72" y="77"/>
                    <a:pt x="72" y="77"/>
                  </a:cubicBezTo>
                  <a:cubicBezTo>
                    <a:pt x="166" y="171"/>
                    <a:pt x="166" y="171"/>
                    <a:pt x="166" y="171"/>
                  </a:cubicBezTo>
                  <a:cubicBezTo>
                    <a:pt x="167" y="172"/>
                    <a:pt x="167" y="173"/>
                    <a:pt x="166" y="173"/>
                  </a:cubicBezTo>
                  <a:cubicBezTo>
                    <a:pt x="161" y="179"/>
                    <a:pt x="161" y="179"/>
                    <a:pt x="161" y="179"/>
                  </a:cubicBezTo>
                  <a:cubicBezTo>
                    <a:pt x="160" y="179"/>
                    <a:pt x="159" y="179"/>
                    <a:pt x="159" y="179"/>
                  </a:cubicBezTo>
                  <a:cubicBezTo>
                    <a:pt x="92" y="112"/>
                    <a:pt x="92" y="112"/>
                    <a:pt x="92" y="112"/>
                  </a:cubicBezTo>
                  <a:cubicBezTo>
                    <a:pt x="4" y="201"/>
                    <a:pt x="4" y="201"/>
                    <a:pt x="4" y="201"/>
                  </a:cubicBezTo>
                  <a:cubicBezTo>
                    <a:pt x="31" y="229"/>
                    <a:pt x="31" y="229"/>
                    <a:pt x="31" y="229"/>
                  </a:cubicBezTo>
                  <a:cubicBezTo>
                    <a:pt x="31" y="229"/>
                    <a:pt x="31" y="229"/>
                    <a:pt x="31" y="230"/>
                  </a:cubicBezTo>
                  <a:cubicBezTo>
                    <a:pt x="31" y="250"/>
                    <a:pt x="31" y="250"/>
                    <a:pt x="31" y="250"/>
                  </a:cubicBezTo>
                  <a:cubicBezTo>
                    <a:pt x="58" y="276"/>
                    <a:pt x="58" y="276"/>
                    <a:pt x="58" y="276"/>
                  </a:cubicBezTo>
                  <a:cubicBezTo>
                    <a:pt x="67" y="267"/>
                    <a:pt x="67" y="267"/>
                    <a:pt x="67" y="267"/>
                  </a:cubicBezTo>
                  <a:cubicBezTo>
                    <a:pt x="68" y="266"/>
                    <a:pt x="69" y="266"/>
                    <a:pt x="69" y="267"/>
                  </a:cubicBezTo>
                  <a:cubicBezTo>
                    <a:pt x="70" y="268"/>
                    <a:pt x="70" y="269"/>
                    <a:pt x="69" y="269"/>
                  </a:cubicBezTo>
                  <a:cubicBezTo>
                    <a:pt x="59" y="280"/>
                    <a:pt x="59" y="280"/>
                    <a:pt x="59" y="280"/>
                  </a:cubicBezTo>
                  <a:cubicBezTo>
                    <a:pt x="59" y="280"/>
                    <a:pt x="58" y="280"/>
                    <a:pt x="58" y="280"/>
                  </a:cubicBez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97" name="Freeform 471"/>
            <p:cNvSpPr>
              <a:spLocks/>
            </p:cNvSpPr>
            <p:nvPr/>
          </p:nvSpPr>
          <p:spPr bwMode="auto">
            <a:xfrm>
              <a:off x="2627169" y="4101377"/>
              <a:ext cx="95270" cy="96045"/>
            </a:xfrm>
            <a:custGeom>
              <a:avLst/>
              <a:gdLst/>
              <a:ahLst/>
              <a:cxnLst>
                <a:cxn ang="0">
                  <a:pos x="52" y="0"/>
                </a:cxn>
                <a:cxn ang="0">
                  <a:pos x="78" y="26"/>
                </a:cxn>
                <a:cxn ang="0">
                  <a:pos x="26" y="78"/>
                </a:cxn>
                <a:cxn ang="0">
                  <a:pos x="0" y="52"/>
                </a:cxn>
                <a:cxn ang="0">
                  <a:pos x="52" y="0"/>
                </a:cxn>
              </a:cxnLst>
              <a:rect l="0" t="0" r="r" b="b"/>
              <a:pathLst>
                <a:path w="78" h="78">
                  <a:moveTo>
                    <a:pt x="52" y="0"/>
                  </a:moveTo>
                  <a:lnTo>
                    <a:pt x="78" y="26"/>
                  </a:lnTo>
                  <a:lnTo>
                    <a:pt x="26" y="78"/>
                  </a:lnTo>
                  <a:lnTo>
                    <a:pt x="0" y="52"/>
                  </a:lnTo>
                  <a:lnTo>
                    <a:pt x="52" y="0"/>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98" name="Freeform 472"/>
            <p:cNvSpPr>
              <a:spLocks/>
            </p:cNvSpPr>
            <p:nvPr/>
          </p:nvSpPr>
          <p:spPr bwMode="auto">
            <a:xfrm>
              <a:off x="2644269" y="4109997"/>
              <a:ext cx="52521" cy="60336"/>
            </a:xfrm>
            <a:custGeom>
              <a:avLst/>
              <a:gdLst/>
              <a:ahLst/>
              <a:cxnLst>
                <a:cxn ang="0">
                  <a:pos x="17" y="8"/>
                </a:cxn>
                <a:cxn ang="0">
                  <a:pos x="17" y="3"/>
                </a:cxn>
                <a:cxn ang="0">
                  <a:pos x="12" y="0"/>
                </a:cxn>
                <a:cxn ang="0">
                  <a:pos x="12" y="0"/>
                </a:cxn>
                <a:cxn ang="0">
                  <a:pos x="1" y="12"/>
                </a:cxn>
                <a:cxn ang="0">
                  <a:pos x="1" y="17"/>
                </a:cxn>
                <a:cxn ang="0">
                  <a:pos x="6" y="20"/>
                </a:cxn>
                <a:cxn ang="0">
                  <a:pos x="6" y="20"/>
                </a:cxn>
                <a:cxn ang="0">
                  <a:pos x="17" y="8"/>
                </a:cxn>
              </a:cxnLst>
              <a:rect l="0" t="0" r="r" b="b"/>
              <a:pathLst>
                <a:path w="18" h="21">
                  <a:moveTo>
                    <a:pt x="17" y="8"/>
                  </a:moveTo>
                  <a:cubicBezTo>
                    <a:pt x="18" y="8"/>
                    <a:pt x="18" y="5"/>
                    <a:pt x="17" y="3"/>
                  </a:cubicBezTo>
                  <a:cubicBezTo>
                    <a:pt x="15" y="1"/>
                    <a:pt x="13" y="0"/>
                    <a:pt x="12" y="0"/>
                  </a:cubicBezTo>
                  <a:cubicBezTo>
                    <a:pt x="12" y="0"/>
                    <a:pt x="12" y="0"/>
                    <a:pt x="12" y="0"/>
                  </a:cubicBezTo>
                  <a:cubicBezTo>
                    <a:pt x="1" y="12"/>
                    <a:pt x="1" y="12"/>
                    <a:pt x="1" y="12"/>
                  </a:cubicBezTo>
                  <a:cubicBezTo>
                    <a:pt x="0" y="13"/>
                    <a:pt x="0" y="15"/>
                    <a:pt x="1" y="17"/>
                  </a:cubicBezTo>
                  <a:cubicBezTo>
                    <a:pt x="3" y="19"/>
                    <a:pt x="5" y="21"/>
                    <a:pt x="6" y="20"/>
                  </a:cubicBezTo>
                  <a:cubicBezTo>
                    <a:pt x="6" y="20"/>
                    <a:pt x="6" y="20"/>
                    <a:pt x="6" y="20"/>
                  </a:cubicBezTo>
                  <a:lnTo>
                    <a:pt x="17" y="8"/>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99" name="Freeform 473"/>
            <p:cNvSpPr>
              <a:spLocks/>
            </p:cNvSpPr>
            <p:nvPr/>
          </p:nvSpPr>
          <p:spPr bwMode="auto">
            <a:xfrm>
              <a:off x="2644269" y="4142012"/>
              <a:ext cx="20764" cy="28321"/>
            </a:xfrm>
            <a:custGeom>
              <a:avLst/>
              <a:gdLst/>
              <a:ahLst/>
              <a:cxnLst>
                <a:cxn ang="0">
                  <a:pos x="6" y="9"/>
                </a:cxn>
                <a:cxn ang="0">
                  <a:pos x="5" y="4"/>
                </a:cxn>
                <a:cxn ang="0">
                  <a:pos x="1" y="1"/>
                </a:cxn>
                <a:cxn ang="0">
                  <a:pos x="1" y="6"/>
                </a:cxn>
                <a:cxn ang="0">
                  <a:pos x="6" y="9"/>
                </a:cxn>
              </a:cxnLst>
              <a:rect l="0" t="0" r="r" b="b"/>
              <a:pathLst>
                <a:path w="7" h="10">
                  <a:moveTo>
                    <a:pt x="6" y="9"/>
                  </a:moveTo>
                  <a:cubicBezTo>
                    <a:pt x="7" y="8"/>
                    <a:pt x="7" y="6"/>
                    <a:pt x="5" y="4"/>
                  </a:cubicBezTo>
                  <a:cubicBezTo>
                    <a:pt x="4" y="1"/>
                    <a:pt x="2" y="0"/>
                    <a:pt x="1" y="1"/>
                  </a:cubicBezTo>
                  <a:cubicBezTo>
                    <a:pt x="0" y="1"/>
                    <a:pt x="0" y="4"/>
                    <a:pt x="1" y="6"/>
                  </a:cubicBezTo>
                  <a:cubicBezTo>
                    <a:pt x="3" y="8"/>
                    <a:pt x="5" y="10"/>
                    <a:pt x="6" y="9"/>
                  </a:cubicBez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00" name="Freeform 474"/>
            <p:cNvSpPr>
              <a:spLocks/>
            </p:cNvSpPr>
            <p:nvPr/>
          </p:nvSpPr>
          <p:spPr bwMode="auto">
            <a:xfrm>
              <a:off x="2595412" y="4069362"/>
              <a:ext cx="63513" cy="64030"/>
            </a:xfrm>
            <a:custGeom>
              <a:avLst/>
              <a:gdLst/>
              <a:ahLst/>
              <a:cxnLst>
                <a:cxn ang="0">
                  <a:pos x="52" y="0"/>
                </a:cxn>
                <a:cxn ang="0">
                  <a:pos x="0" y="52"/>
                </a:cxn>
                <a:cxn ang="0">
                  <a:pos x="52" y="0"/>
                </a:cxn>
              </a:cxnLst>
              <a:rect l="0" t="0" r="r" b="b"/>
              <a:pathLst>
                <a:path w="52" h="52">
                  <a:moveTo>
                    <a:pt x="52" y="0"/>
                  </a:moveTo>
                  <a:lnTo>
                    <a:pt x="0" y="52"/>
                  </a:lnTo>
                  <a:lnTo>
                    <a:pt x="52" y="0"/>
                  </a:lnTo>
                  <a:close/>
                </a:path>
              </a:pathLst>
            </a:custGeom>
            <a:solidFill>
              <a:srgbClr val="DCDDDE"/>
            </a:solidFill>
            <a:ln w="9525">
              <a:noFill/>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01" name="Line 475"/>
            <p:cNvSpPr>
              <a:spLocks noChangeShapeType="1"/>
            </p:cNvSpPr>
            <p:nvPr/>
          </p:nvSpPr>
          <p:spPr bwMode="auto">
            <a:xfrm flipH="1">
              <a:off x="2595412" y="4069362"/>
              <a:ext cx="63513" cy="64030"/>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02" name="Freeform 476"/>
            <p:cNvSpPr>
              <a:spLocks/>
            </p:cNvSpPr>
            <p:nvPr/>
          </p:nvSpPr>
          <p:spPr bwMode="auto">
            <a:xfrm>
              <a:off x="2559992" y="4033654"/>
              <a:ext cx="67178" cy="67724"/>
            </a:xfrm>
            <a:custGeom>
              <a:avLst/>
              <a:gdLst/>
              <a:ahLst/>
              <a:cxnLst>
                <a:cxn ang="0">
                  <a:pos x="55" y="0"/>
                </a:cxn>
                <a:cxn ang="0">
                  <a:pos x="0" y="55"/>
                </a:cxn>
                <a:cxn ang="0">
                  <a:pos x="55" y="0"/>
                </a:cxn>
              </a:cxnLst>
              <a:rect l="0" t="0" r="r" b="b"/>
              <a:pathLst>
                <a:path w="55" h="55">
                  <a:moveTo>
                    <a:pt x="55" y="0"/>
                  </a:moveTo>
                  <a:lnTo>
                    <a:pt x="0" y="55"/>
                  </a:lnTo>
                  <a:lnTo>
                    <a:pt x="55" y="0"/>
                  </a:lnTo>
                  <a:close/>
                </a:path>
              </a:pathLst>
            </a:custGeom>
            <a:solidFill>
              <a:srgbClr val="DCDDDE"/>
            </a:solidFill>
            <a:ln w="9525">
              <a:noFill/>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03" name="Line 477"/>
            <p:cNvSpPr>
              <a:spLocks noChangeShapeType="1"/>
            </p:cNvSpPr>
            <p:nvPr/>
          </p:nvSpPr>
          <p:spPr bwMode="auto">
            <a:xfrm flipH="1">
              <a:off x="2559992" y="4033654"/>
              <a:ext cx="67178" cy="67724"/>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04" name="Freeform 478"/>
            <p:cNvSpPr>
              <a:spLocks/>
            </p:cNvSpPr>
            <p:nvPr/>
          </p:nvSpPr>
          <p:spPr bwMode="auto">
            <a:xfrm>
              <a:off x="1937073" y="3832945"/>
              <a:ext cx="516657" cy="512238"/>
            </a:xfrm>
            <a:custGeom>
              <a:avLst/>
              <a:gdLst/>
              <a:ahLst/>
              <a:cxnLst>
                <a:cxn ang="0">
                  <a:pos x="72" y="176"/>
                </a:cxn>
                <a:cxn ang="0">
                  <a:pos x="71" y="176"/>
                </a:cxn>
                <a:cxn ang="0">
                  <a:pos x="1" y="106"/>
                </a:cxn>
                <a:cxn ang="0">
                  <a:pos x="1" y="104"/>
                </a:cxn>
                <a:cxn ang="0">
                  <a:pos x="3" y="104"/>
                </a:cxn>
                <a:cxn ang="0">
                  <a:pos x="71" y="171"/>
                </a:cxn>
                <a:cxn ang="0">
                  <a:pos x="71" y="147"/>
                </a:cxn>
                <a:cxn ang="0">
                  <a:pos x="71" y="146"/>
                </a:cxn>
                <a:cxn ang="0">
                  <a:pos x="175" y="41"/>
                </a:cxn>
                <a:cxn ang="0">
                  <a:pos x="136" y="3"/>
                </a:cxn>
                <a:cxn ang="0">
                  <a:pos x="136" y="0"/>
                </a:cxn>
                <a:cxn ang="0">
                  <a:pos x="139" y="0"/>
                </a:cxn>
                <a:cxn ang="0">
                  <a:pos x="179" y="40"/>
                </a:cxn>
                <a:cxn ang="0">
                  <a:pos x="179" y="43"/>
                </a:cxn>
                <a:cxn ang="0">
                  <a:pos x="74" y="147"/>
                </a:cxn>
                <a:cxn ang="0">
                  <a:pos x="74" y="175"/>
                </a:cxn>
                <a:cxn ang="0">
                  <a:pos x="73" y="176"/>
                </a:cxn>
                <a:cxn ang="0">
                  <a:pos x="72" y="176"/>
                </a:cxn>
              </a:cxnLst>
              <a:rect l="0" t="0" r="r" b="b"/>
              <a:pathLst>
                <a:path w="179" h="176">
                  <a:moveTo>
                    <a:pt x="72" y="176"/>
                  </a:moveTo>
                  <a:cubicBezTo>
                    <a:pt x="72" y="176"/>
                    <a:pt x="71" y="176"/>
                    <a:pt x="71" y="176"/>
                  </a:cubicBezTo>
                  <a:cubicBezTo>
                    <a:pt x="1" y="106"/>
                    <a:pt x="1" y="106"/>
                    <a:pt x="1" y="106"/>
                  </a:cubicBezTo>
                  <a:cubicBezTo>
                    <a:pt x="0" y="105"/>
                    <a:pt x="0" y="104"/>
                    <a:pt x="1" y="104"/>
                  </a:cubicBezTo>
                  <a:cubicBezTo>
                    <a:pt x="1" y="103"/>
                    <a:pt x="2" y="103"/>
                    <a:pt x="3" y="104"/>
                  </a:cubicBezTo>
                  <a:cubicBezTo>
                    <a:pt x="71" y="171"/>
                    <a:pt x="71" y="171"/>
                    <a:pt x="71" y="171"/>
                  </a:cubicBezTo>
                  <a:cubicBezTo>
                    <a:pt x="71" y="147"/>
                    <a:pt x="71" y="147"/>
                    <a:pt x="71" y="147"/>
                  </a:cubicBezTo>
                  <a:cubicBezTo>
                    <a:pt x="71" y="146"/>
                    <a:pt x="71" y="146"/>
                    <a:pt x="71" y="146"/>
                  </a:cubicBezTo>
                  <a:cubicBezTo>
                    <a:pt x="175" y="41"/>
                    <a:pt x="175" y="41"/>
                    <a:pt x="175" y="41"/>
                  </a:cubicBezTo>
                  <a:cubicBezTo>
                    <a:pt x="136" y="3"/>
                    <a:pt x="136" y="3"/>
                    <a:pt x="136" y="3"/>
                  </a:cubicBezTo>
                  <a:cubicBezTo>
                    <a:pt x="136" y="2"/>
                    <a:pt x="136" y="1"/>
                    <a:pt x="136" y="0"/>
                  </a:cubicBezTo>
                  <a:cubicBezTo>
                    <a:pt x="137" y="0"/>
                    <a:pt x="138" y="0"/>
                    <a:pt x="139" y="0"/>
                  </a:cubicBezTo>
                  <a:cubicBezTo>
                    <a:pt x="179" y="40"/>
                    <a:pt x="179" y="40"/>
                    <a:pt x="179" y="40"/>
                  </a:cubicBezTo>
                  <a:cubicBezTo>
                    <a:pt x="179" y="41"/>
                    <a:pt x="179" y="42"/>
                    <a:pt x="179" y="43"/>
                  </a:cubicBezTo>
                  <a:cubicBezTo>
                    <a:pt x="74" y="147"/>
                    <a:pt x="74" y="147"/>
                    <a:pt x="74" y="147"/>
                  </a:cubicBezTo>
                  <a:cubicBezTo>
                    <a:pt x="74" y="175"/>
                    <a:pt x="74" y="175"/>
                    <a:pt x="74" y="175"/>
                  </a:cubicBezTo>
                  <a:cubicBezTo>
                    <a:pt x="74" y="176"/>
                    <a:pt x="73" y="176"/>
                    <a:pt x="73" y="176"/>
                  </a:cubicBezTo>
                  <a:cubicBezTo>
                    <a:pt x="73" y="176"/>
                    <a:pt x="72" y="176"/>
                    <a:pt x="72" y="176"/>
                  </a:cubicBez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05" name="Freeform 479"/>
            <p:cNvSpPr>
              <a:spLocks/>
            </p:cNvSpPr>
            <p:nvPr/>
          </p:nvSpPr>
          <p:spPr bwMode="auto">
            <a:xfrm>
              <a:off x="2070206" y="4229437"/>
              <a:ext cx="106263" cy="107127"/>
            </a:xfrm>
            <a:custGeom>
              <a:avLst/>
              <a:gdLst/>
              <a:ahLst/>
              <a:cxnLst>
                <a:cxn ang="0">
                  <a:pos x="87" y="35"/>
                </a:cxn>
                <a:cxn ang="0">
                  <a:pos x="35" y="87"/>
                </a:cxn>
                <a:cxn ang="0">
                  <a:pos x="0" y="54"/>
                </a:cxn>
                <a:cxn ang="0">
                  <a:pos x="52" y="0"/>
                </a:cxn>
              </a:cxnLst>
              <a:rect l="0" t="0" r="r" b="b"/>
              <a:pathLst>
                <a:path w="87" h="87">
                  <a:moveTo>
                    <a:pt x="87" y="35"/>
                  </a:moveTo>
                  <a:lnTo>
                    <a:pt x="35" y="87"/>
                  </a:lnTo>
                  <a:lnTo>
                    <a:pt x="0" y="54"/>
                  </a:lnTo>
                  <a:lnTo>
                    <a:pt x="52" y="0"/>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06" name="Freeform 480"/>
            <p:cNvSpPr>
              <a:spLocks/>
            </p:cNvSpPr>
            <p:nvPr/>
          </p:nvSpPr>
          <p:spPr bwMode="auto">
            <a:xfrm>
              <a:off x="2555106" y="4295929"/>
              <a:ext cx="14657" cy="55411"/>
            </a:xfrm>
            <a:custGeom>
              <a:avLst/>
              <a:gdLst/>
              <a:ahLst/>
              <a:cxnLst>
                <a:cxn ang="0">
                  <a:pos x="5" y="17"/>
                </a:cxn>
                <a:cxn ang="0">
                  <a:pos x="2" y="19"/>
                </a:cxn>
                <a:cxn ang="0">
                  <a:pos x="0" y="17"/>
                </a:cxn>
                <a:cxn ang="0">
                  <a:pos x="0" y="2"/>
                </a:cxn>
                <a:cxn ang="0">
                  <a:pos x="2" y="0"/>
                </a:cxn>
                <a:cxn ang="0">
                  <a:pos x="5" y="2"/>
                </a:cxn>
                <a:cxn ang="0">
                  <a:pos x="5" y="17"/>
                </a:cxn>
              </a:cxnLst>
              <a:rect l="0" t="0" r="r" b="b"/>
              <a:pathLst>
                <a:path w="5" h="19">
                  <a:moveTo>
                    <a:pt x="5" y="17"/>
                  </a:moveTo>
                  <a:cubicBezTo>
                    <a:pt x="5" y="18"/>
                    <a:pt x="4" y="19"/>
                    <a:pt x="2" y="19"/>
                  </a:cubicBezTo>
                  <a:cubicBezTo>
                    <a:pt x="1" y="19"/>
                    <a:pt x="0" y="18"/>
                    <a:pt x="0" y="17"/>
                  </a:cubicBezTo>
                  <a:cubicBezTo>
                    <a:pt x="0" y="2"/>
                    <a:pt x="0" y="2"/>
                    <a:pt x="0" y="2"/>
                  </a:cubicBezTo>
                  <a:cubicBezTo>
                    <a:pt x="0" y="1"/>
                    <a:pt x="1" y="0"/>
                    <a:pt x="2" y="0"/>
                  </a:cubicBezTo>
                  <a:cubicBezTo>
                    <a:pt x="4" y="0"/>
                    <a:pt x="5" y="1"/>
                    <a:pt x="5" y="2"/>
                  </a:cubicBezTo>
                  <a:lnTo>
                    <a:pt x="5" y="17"/>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07" name="Oval 481"/>
            <p:cNvSpPr>
              <a:spLocks noChangeArrowheads="1"/>
            </p:cNvSpPr>
            <p:nvPr/>
          </p:nvSpPr>
          <p:spPr bwMode="auto">
            <a:xfrm>
              <a:off x="2555106" y="4295929"/>
              <a:ext cx="14657" cy="14776"/>
            </a:xfrm>
            <a:prstGeom prst="ellipse">
              <a:avLst/>
            </a:pr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08" name="Freeform 482"/>
            <p:cNvSpPr>
              <a:spLocks/>
            </p:cNvSpPr>
            <p:nvPr/>
          </p:nvSpPr>
          <p:spPr bwMode="auto">
            <a:xfrm>
              <a:off x="2542892" y="4238057"/>
              <a:ext cx="17100" cy="49254"/>
            </a:xfrm>
            <a:custGeom>
              <a:avLst/>
              <a:gdLst/>
              <a:ahLst/>
              <a:cxnLst>
                <a:cxn ang="0">
                  <a:pos x="14" y="16"/>
                </a:cxn>
                <a:cxn ang="0">
                  <a:pos x="14" y="40"/>
                </a:cxn>
                <a:cxn ang="0">
                  <a:pos x="0" y="35"/>
                </a:cxn>
                <a:cxn ang="0">
                  <a:pos x="0" y="0"/>
                </a:cxn>
                <a:cxn ang="0">
                  <a:pos x="14" y="40"/>
                </a:cxn>
              </a:cxnLst>
              <a:rect l="0" t="0" r="r" b="b"/>
              <a:pathLst>
                <a:path w="14" h="40">
                  <a:moveTo>
                    <a:pt x="14" y="16"/>
                  </a:moveTo>
                  <a:lnTo>
                    <a:pt x="14" y="40"/>
                  </a:lnTo>
                  <a:lnTo>
                    <a:pt x="0" y="35"/>
                  </a:lnTo>
                  <a:lnTo>
                    <a:pt x="0" y="0"/>
                  </a:lnTo>
                  <a:lnTo>
                    <a:pt x="14" y="40"/>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09" name="Line 483"/>
            <p:cNvSpPr>
              <a:spLocks noChangeShapeType="1"/>
            </p:cNvSpPr>
            <p:nvPr/>
          </p:nvSpPr>
          <p:spPr bwMode="auto">
            <a:xfrm flipV="1">
              <a:off x="2559992" y="4234362"/>
              <a:ext cx="1222" cy="67724"/>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10" name="Freeform 484"/>
            <p:cNvSpPr>
              <a:spLocks/>
            </p:cNvSpPr>
            <p:nvPr/>
          </p:nvSpPr>
          <p:spPr bwMode="auto">
            <a:xfrm>
              <a:off x="2360902" y="4231899"/>
              <a:ext cx="14657" cy="55411"/>
            </a:xfrm>
            <a:custGeom>
              <a:avLst/>
              <a:gdLst/>
              <a:ahLst/>
              <a:cxnLst>
                <a:cxn ang="0">
                  <a:pos x="5" y="17"/>
                </a:cxn>
                <a:cxn ang="0">
                  <a:pos x="3" y="19"/>
                </a:cxn>
                <a:cxn ang="0">
                  <a:pos x="0" y="17"/>
                </a:cxn>
                <a:cxn ang="0">
                  <a:pos x="0" y="2"/>
                </a:cxn>
                <a:cxn ang="0">
                  <a:pos x="3" y="0"/>
                </a:cxn>
                <a:cxn ang="0">
                  <a:pos x="5" y="2"/>
                </a:cxn>
                <a:cxn ang="0">
                  <a:pos x="5" y="17"/>
                </a:cxn>
              </a:cxnLst>
              <a:rect l="0" t="0" r="r" b="b"/>
              <a:pathLst>
                <a:path w="5" h="19">
                  <a:moveTo>
                    <a:pt x="5" y="17"/>
                  </a:moveTo>
                  <a:cubicBezTo>
                    <a:pt x="5" y="18"/>
                    <a:pt x="4" y="19"/>
                    <a:pt x="3" y="19"/>
                  </a:cubicBezTo>
                  <a:cubicBezTo>
                    <a:pt x="1" y="19"/>
                    <a:pt x="0" y="18"/>
                    <a:pt x="0" y="17"/>
                  </a:cubicBezTo>
                  <a:cubicBezTo>
                    <a:pt x="0" y="2"/>
                    <a:pt x="0" y="2"/>
                    <a:pt x="0" y="2"/>
                  </a:cubicBezTo>
                  <a:cubicBezTo>
                    <a:pt x="0" y="1"/>
                    <a:pt x="1" y="0"/>
                    <a:pt x="3" y="0"/>
                  </a:cubicBezTo>
                  <a:cubicBezTo>
                    <a:pt x="4" y="0"/>
                    <a:pt x="5" y="1"/>
                    <a:pt x="5" y="2"/>
                  </a:cubicBezTo>
                  <a:lnTo>
                    <a:pt x="5" y="17"/>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11" name="Freeform 485"/>
            <p:cNvSpPr>
              <a:spLocks/>
            </p:cNvSpPr>
            <p:nvPr/>
          </p:nvSpPr>
          <p:spPr bwMode="auto">
            <a:xfrm>
              <a:off x="2424415" y="4295929"/>
              <a:ext cx="18322" cy="55411"/>
            </a:xfrm>
            <a:custGeom>
              <a:avLst/>
              <a:gdLst/>
              <a:ahLst/>
              <a:cxnLst>
                <a:cxn ang="0">
                  <a:pos x="6" y="17"/>
                </a:cxn>
                <a:cxn ang="0">
                  <a:pos x="3" y="19"/>
                </a:cxn>
                <a:cxn ang="0">
                  <a:pos x="0" y="17"/>
                </a:cxn>
                <a:cxn ang="0">
                  <a:pos x="0" y="2"/>
                </a:cxn>
                <a:cxn ang="0">
                  <a:pos x="3" y="0"/>
                </a:cxn>
                <a:cxn ang="0">
                  <a:pos x="6" y="2"/>
                </a:cxn>
                <a:cxn ang="0">
                  <a:pos x="6" y="17"/>
                </a:cxn>
              </a:cxnLst>
              <a:rect l="0" t="0" r="r" b="b"/>
              <a:pathLst>
                <a:path w="6" h="19">
                  <a:moveTo>
                    <a:pt x="6" y="17"/>
                  </a:moveTo>
                  <a:cubicBezTo>
                    <a:pt x="6" y="18"/>
                    <a:pt x="4" y="19"/>
                    <a:pt x="3" y="19"/>
                  </a:cubicBezTo>
                  <a:cubicBezTo>
                    <a:pt x="1" y="19"/>
                    <a:pt x="0" y="18"/>
                    <a:pt x="0" y="17"/>
                  </a:cubicBezTo>
                  <a:cubicBezTo>
                    <a:pt x="0" y="2"/>
                    <a:pt x="0" y="2"/>
                    <a:pt x="0" y="2"/>
                  </a:cubicBezTo>
                  <a:cubicBezTo>
                    <a:pt x="0" y="1"/>
                    <a:pt x="1" y="0"/>
                    <a:pt x="3" y="0"/>
                  </a:cubicBezTo>
                  <a:cubicBezTo>
                    <a:pt x="4" y="0"/>
                    <a:pt x="6" y="1"/>
                    <a:pt x="6" y="2"/>
                  </a:cubicBezTo>
                  <a:lnTo>
                    <a:pt x="6" y="17"/>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12" name="Oval 486"/>
            <p:cNvSpPr>
              <a:spLocks noChangeArrowheads="1"/>
            </p:cNvSpPr>
            <p:nvPr/>
          </p:nvSpPr>
          <p:spPr bwMode="auto">
            <a:xfrm>
              <a:off x="2360902" y="4231899"/>
              <a:ext cx="14657" cy="14776"/>
            </a:xfrm>
            <a:prstGeom prst="ellipse">
              <a:avLst/>
            </a:pr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13" name="Oval 487"/>
            <p:cNvSpPr>
              <a:spLocks noChangeArrowheads="1"/>
            </p:cNvSpPr>
            <p:nvPr/>
          </p:nvSpPr>
          <p:spPr bwMode="auto">
            <a:xfrm>
              <a:off x="2424415" y="4295929"/>
              <a:ext cx="18322" cy="14776"/>
            </a:xfrm>
            <a:prstGeom prst="ellipse">
              <a:avLst/>
            </a:pr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14" name="Freeform 488"/>
            <p:cNvSpPr>
              <a:spLocks/>
            </p:cNvSpPr>
            <p:nvPr/>
          </p:nvSpPr>
          <p:spPr bwMode="auto">
            <a:xfrm>
              <a:off x="2370673" y="4174027"/>
              <a:ext cx="17100" cy="49254"/>
            </a:xfrm>
            <a:custGeom>
              <a:avLst/>
              <a:gdLst/>
              <a:ahLst/>
              <a:cxnLst>
                <a:cxn ang="0">
                  <a:pos x="0" y="16"/>
                </a:cxn>
                <a:cxn ang="0">
                  <a:pos x="0" y="40"/>
                </a:cxn>
                <a:cxn ang="0">
                  <a:pos x="14" y="35"/>
                </a:cxn>
                <a:cxn ang="0">
                  <a:pos x="14" y="0"/>
                </a:cxn>
                <a:cxn ang="0">
                  <a:pos x="0" y="40"/>
                </a:cxn>
              </a:cxnLst>
              <a:rect l="0" t="0" r="r" b="b"/>
              <a:pathLst>
                <a:path w="14" h="40">
                  <a:moveTo>
                    <a:pt x="0" y="16"/>
                  </a:moveTo>
                  <a:lnTo>
                    <a:pt x="0" y="40"/>
                  </a:lnTo>
                  <a:lnTo>
                    <a:pt x="14" y="35"/>
                  </a:lnTo>
                  <a:lnTo>
                    <a:pt x="14" y="0"/>
                  </a:lnTo>
                  <a:lnTo>
                    <a:pt x="0" y="40"/>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15" name="Freeform 489"/>
            <p:cNvSpPr>
              <a:spLocks/>
            </p:cNvSpPr>
            <p:nvPr/>
          </p:nvSpPr>
          <p:spPr bwMode="auto">
            <a:xfrm>
              <a:off x="2370673" y="4106303"/>
              <a:ext cx="127027" cy="128060"/>
            </a:xfrm>
            <a:custGeom>
              <a:avLst/>
              <a:gdLst/>
              <a:ahLst/>
              <a:cxnLst>
                <a:cxn ang="0">
                  <a:pos x="104" y="52"/>
                </a:cxn>
                <a:cxn ang="0">
                  <a:pos x="52" y="104"/>
                </a:cxn>
                <a:cxn ang="0">
                  <a:pos x="0" y="52"/>
                </a:cxn>
                <a:cxn ang="0">
                  <a:pos x="52" y="0"/>
                </a:cxn>
                <a:cxn ang="0">
                  <a:pos x="104" y="52"/>
                </a:cxn>
              </a:cxnLst>
              <a:rect l="0" t="0" r="r" b="b"/>
              <a:pathLst>
                <a:path w="104" h="104">
                  <a:moveTo>
                    <a:pt x="104" y="52"/>
                  </a:moveTo>
                  <a:lnTo>
                    <a:pt x="52" y="104"/>
                  </a:lnTo>
                  <a:lnTo>
                    <a:pt x="0" y="52"/>
                  </a:lnTo>
                  <a:lnTo>
                    <a:pt x="52" y="0"/>
                  </a:lnTo>
                  <a:lnTo>
                    <a:pt x="104" y="52"/>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16" name="Freeform 490"/>
            <p:cNvSpPr>
              <a:spLocks/>
            </p:cNvSpPr>
            <p:nvPr/>
          </p:nvSpPr>
          <p:spPr bwMode="auto">
            <a:xfrm>
              <a:off x="2434186" y="4170332"/>
              <a:ext cx="63513" cy="91119"/>
            </a:xfrm>
            <a:custGeom>
              <a:avLst/>
              <a:gdLst/>
              <a:ahLst/>
              <a:cxnLst>
                <a:cxn ang="0">
                  <a:pos x="52" y="22"/>
                </a:cxn>
                <a:cxn ang="0">
                  <a:pos x="0" y="74"/>
                </a:cxn>
                <a:cxn ang="0">
                  <a:pos x="0" y="52"/>
                </a:cxn>
                <a:cxn ang="0">
                  <a:pos x="52" y="0"/>
                </a:cxn>
                <a:cxn ang="0">
                  <a:pos x="52" y="22"/>
                </a:cxn>
              </a:cxnLst>
              <a:rect l="0" t="0" r="r" b="b"/>
              <a:pathLst>
                <a:path w="52" h="74">
                  <a:moveTo>
                    <a:pt x="52" y="22"/>
                  </a:moveTo>
                  <a:lnTo>
                    <a:pt x="0" y="74"/>
                  </a:lnTo>
                  <a:lnTo>
                    <a:pt x="0" y="52"/>
                  </a:lnTo>
                  <a:lnTo>
                    <a:pt x="52" y="0"/>
                  </a:lnTo>
                  <a:lnTo>
                    <a:pt x="52" y="22"/>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17" name="Freeform 491"/>
            <p:cNvSpPr>
              <a:spLocks/>
            </p:cNvSpPr>
            <p:nvPr/>
          </p:nvSpPr>
          <p:spPr bwMode="auto">
            <a:xfrm>
              <a:off x="2370673" y="4170332"/>
              <a:ext cx="63513" cy="91119"/>
            </a:xfrm>
            <a:custGeom>
              <a:avLst/>
              <a:gdLst/>
              <a:ahLst/>
              <a:cxnLst>
                <a:cxn ang="0">
                  <a:pos x="52" y="74"/>
                </a:cxn>
                <a:cxn ang="0">
                  <a:pos x="0" y="22"/>
                </a:cxn>
                <a:cxn ang="0">
                  <a:pos x="0" y="0"/>
                </a:cxn>
                <a:cxn ang="0">
                  <a:pos x="52" y="52"/>
                </a:cxn>
                <a:cxn ang="0">
                  <a:pos x="52" y="74"/>
                </a:cxn>
              </a:cxnLst>
              <a:rect l="0" t="0" r="r" b="b"/>
              <a:pathLst>
                <a:path w="52" h="74">
                  <a:moveTo>
                    <a:pt x="52" y="74"/>
                  </a:moveTo>
                  <a:lnTo>
                    <a:pt x="0" y="22"/>
                  </a:lnTo>
                  <a:lnTo>
                    <a:pt x="0" y="0"/>
                  </a:lnTo>
                  <a:lnTo>
                    <a:pt x="52" y="52"/>
                  </a:lnTo>
                  <a:lnTo>
                    <a:pt x="52" y="74"/>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18" name="Line 492"/>
            <p:cNvSpPr>
              <a:spLocks noChangeShapeType="1"/>
            </p:cNvSpPr>
            <p:nvPr/>
          </p:nvSpPr>
          <p:spPr bwMode="auto">
            <a:xfrm flipV="1">
              <a:off x="2370673" y="4170332"/>
              <a:ext cx="1222" cy="67724"/>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19" name="Oval 493"/>
            <p:cNvSpPr>
              <a:spLocks noChangeArrowheads="1"/>
            </p:cNvSpPr>
            <p:nvPr/>
          </p:nvSpPr>
          <p:spPr bwMode="auto">
            <a:xfrm>
              <a:off x="2396323" y="4135855"/>
              <a:ext cx="74506" cy="70187"/>
            </a:xfrm>
            <a:prstGeom prst="ellips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20" name="Oval 494"/>
            <p:cNvSpPr>
              <a:spLocks noChangeArrowheads="1"/>
            </p:cNvSpPr>
            <p:nvPr/>
          </p:nvSpPr>
          <p:spPr bwMode="auto">
            <a:xfrm>
              <a:off x="2419529" y="4167870"/>
              <a:ext cx="28093" cy="25859"/>
            </a:xfrm>
            <a:prstGeom prst="ellipse">
              <a:avLst/>
            </a:prstGeom>
            <a:solidFill>
              <a:srgbClr val="A7A9AC"/>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21" name="Line 495"/>
            <p:cNvSpPr>
              <a:spLocks noChangeShapeType="1"/>
            </p:cNvSpPr>
            <p:nvPr/>
          </p:nvSpPr>
          <p:spPr bwMode="auto">
            <a:xfrm flipV="1">
              <a:off x="2434186" y="4234362"/>
              <a:ext cx="1222" cy="67724"/>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22" name="Line 496"/>
            <p:cNvSpPr>
              <a:spLocks noChangeShapeType="1"/>
            </p:cNvSpPr>
            <p:nvPr/>
          </p:nvSpPr>
          <p:spPr bwMode="auto">
            <a:xfrm flipV="1">
              <a:off x="2497700" y="4170332"/>
              <a:ext cx="1222" cy="67724"/>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23" name="Freeform 497"/>
            <p:cNvSpPr>
              <a:spLocks/>
            </p:cNvSpPr>
            <p:nvPr/>
          </p:nvSpPr>
          <p:spPr bwMode="auto">
            <a:xfrm>
              <a:off x="2413423" y="4242982"/>
              <a:ext cx="37864" cy="44328"/>
            </a:xfrm>
            <a:custGeom>
              <a:avLst/>
              <a:gdLst/>
              <a:ahLst/>
              <a:cxnLst>
                <a:cxn ang="0">
                  <a:pos x="31" y="0"/>
                </a:cxn>
                <a:cxn ang="0">
                  <a:pos x="17" y="36"/>
                </a:cxn>
                <a:cxn ang="0">
                  <a:pos x="17" y="36"/>
                </a:cxn>
                <a:cxn ang="0">
                  <a:pos x="0" y="0"/>
                </a:cxn>
              </a:cxnLst>
              <a:rect l="0" t="0" r="r" b="b"/>
              <a:pathLst>
                <a:path w="31" h="36">
                  <a:moveTo>
                    <a:pt x="31" y="0"/>
                  </a:moveTo>
                  <a:lnTo>
                    <a:pt x="17" y="36"/>
                  </a:lnTo>
                  <a:lnTo>
                    <a:pt x="17" y="36"/>
                  </a:lnTo>
                  <a:lnTo>
                    <a:pt x="0" y="0"/>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24" name="Line 498"/>
            <p:cNvSpPr>
              <a:spLocks noChangeShapeType="1"/>
            </p:cNvSpPr>
            <p:nvPr/>
          </p:nvSpPr>
          <p:spPr bwMode="auto">
            <a:xfrm>
              <a:off x="2434186" y="4170332"/>
              <a:ext cx="1222" cy="23396"/>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25" name="Freeform 499"/>
            <p:cNvSpPr>
              <a:spLocks/>
            </p:cNvSpPr>
            <p:nvPr/>
          </p:nvSpPr>
          <p:spPr bwMode="auto">
            <a:xfrm>
              <a:off x="2415866" y="4153094"/>
              <a:ext cx="35421" cy="34478"/>
            </a:xfrm>
            <a:custGeom>
              <a:avLst/>
              <a:gdLst/>
              <a:ahLst/>
              <a:cxnLst>
                <a:cxn ang="0">
                  <a:pos x="0" y="0"/>
                </a:cxn>
                <a:cxn ang="0">
                  <a:pos x="15" y="14"/>
                </a:cxn>
                <a:cxn ang="0">
                  <a:pos x="0" y="28"/>
                </a:cxn>
                <a:cxn ang="0">
                  <a:pos x="29" y="0"/>
                </a:cxn>
                <a:cxn ang="0">
                  <a:pos x="15" y="14"/>
                </a:cxn>
                <a:cxn ang="0">
                  <a:pos x="29" y="28"/>
                </a:cxn>
                <a:cxn ang="0">
                  <a:pos x="0" y="0"/>
                </a:cxn>
              </a:cxnLst>
              <a:rect l="0" t="0" r="r" b="b"/>
              <a:pathLst>
                <a:path w="29" h="28">
                  <a:moveTo>
                    <a:pt x="0" y="0"/>
                  </a:moveTo>
                  <a:lnTo>
                    <a:pt x="15" y="14"/>
                  </a:lnTo>
                  <a:lnTo>
                    <a:pt x="0" y="28"/>
                  </a:lnTo>
                  <a:lnTo>
                    <a:pt x="29" y="0"/>
                  </a:lnTo>
                  <a:lnTo>
                    <a:pt x="15" y="14"/>
                  </a:lnTo>
                  <a:lnTo>
                    <a:pt x="29" y="28"/>
                  </a:lnTo>
                  <a:lnTo>
                    <a:pt x="0"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26" name="Freeform 500"/>
            <p:cNvSpPr>
              <a:spLocks/>
            </p:cNvSpPr>
            <p:nvPr/>
          </p:nvSpPr>
          <p:spPr bwMode="auto">
            <a:xfrm>
              <a:off x="2487928" y="4231899"/>
              <a:ext cx="18322" cy="55411"/>
            </a:xfrm>
            <a:custGeom>
              <a:avLst/>
              <a:gdLst/>
              <a:ahLst/>
              <a:cxnLst>
                <a:cxn ang="0">
                  <a:pos x="6" y="17"/>
                </a:cxn>
                <a:cxn ang="0">
                  <a:pos x="3" y="19"/>
                </a:cxn>
                <a:cxn ang="0">
                  <a:pos x="0" y="17"/>
                </a:cxn>
                <a:cxn ang="0">
                  <a:pos x="0" y="2"/>
                </a:cxn>
                <a:cxn ang="0">
                  <a:pos x="3" y="0"/>
                </a:cxn>
                <a:cxn ang="0">
                  <a:pos x="6" y="2"/>
                </a:cxn>
                <a:cxn ang="0">
                  <a:pos x="6" y="17"/>
                </a:cxn>
              </a:cxnLst>
              <a:rect l="0" t="0" r="r" b="b"/>
              <a:pathLst>
                <a:path w="6" h="19">
                  <a:moveTo>
                    <a:pt x="6" y="17"/>
                  </a:moveTo>
                  <a:cubicBezTo>
                    <a:pt x="6" y="18"/>
                    <a:pt x="5" y="19"/>
                    <a:pt x="3" y="19"/>
                  </a:cubicBezTo>
                  <a:cubicBezTo>
                    <a:pt x="2" y="19"/>
                    <a:pt x="0" y="18"/>
                    <a:pt x="0" y="17"/>
                  </a:cubicBezTo>
                  <a:cubicBezTo>
                    <a:pt x="0" y="2"/>
                    <a:pt x="0" y="2"/>
                    <a:pt x="0" y="2"/>
                  </a:cubicBezTo>
                  <a:cubicBezTo>
                    <a:pt x="0" y="1"/>
                    <a:pt x="2" y="0"/>
                    <a:pt x="3" y="0"/>
                  </a:cubicBezTo>
                  <a:cubicBezTo>
                    <a:pt x="5" y="0"/>
                    <a:pt x="6" y="1"/>
                    <a:pt x="6" y="2"/>
                  </a:cubicBezTo>
                  <a:lnTo>
                    <a:pt x="6" y="17"/>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27" name="Oval 501"/>
            <p:cNvSpPr>
              <a:spLocks noChangeArrowheads="1"/>
            </p:cNvSpPr>
            <p:nvPr/>
          </p:nvSpPr>
          <p:spPr bwMode="auto">
            <a:xfrm>
              <a:off x="2487928" y="4231899"/>
              <a:ext cx="18322" cy="14776"/>
            </a:xfrm>
            <a:prstGeom prst="ellipse">
              <a:avLst/>
            </a:pr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28" name="Line 502"/>
            <p:cNvSpPr>
              <a:spLocks noChangeShapeType="1"/>
            </p:cNvSpPr>
            <p:nvPr/>
          </p:nvSpPr>
          <p:spPr bwMode="auto">
            <a:xfrm flipV="1">
              <a:off x="2497700" y="4170332"/>
              <a:ext cx="1222" cy="67724"/>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29" name="Freeform 503"/>
            <p:cNvSpPr>
              <a:spLocks/>
            </p:cNvSpPr>
            <p:nvPr/>
          </p:nvSpPr>
          <p:spPr bwMode="auto">
            <a:xfrm>
              <a:off x="2424415" y="4295929"/>
              <a:ext cx="18322" cy="55411"/>
            </a:xfrm>
            <a:custGeom>
              <a:avLst/>
              <a:gdLst/>
              <a:ahLst/>
              <a:cxnLst>
                <a:cxn ang="0">
                  <a:pos x="6" y="17"/>
                </a:cxn>
                <a:cxn ang="0">
                  <a:pos x="3" y="19"/>
                </a:cxn>
                <a:cxn ang="0">
                  <a:pos x="0" y="17"/>
                </a:cxn>
                <a:cxn ang="0">
                  <a:pos x="0" y="2"/>
                </a:cxn>
                <a:cxn ang="0">
                  <a:pos x="3" y="0"/>
                </a:cxn>
                <a:cxn ang="0">
                  <a:pos x="6" y="2"/>
                </a:cxn>
                <a:cxn ang="0">
                  <a:pos x="6" y="17"/>
                </a:cxn>
              </a:cxnLst>
              <a:rect l="0" t="0" r="r" b="b"/>
              <a:pathLst>
                <a:path w="6" h="19">
                  <a:moveTo>
                    <a:pt x="6" y="17"/>
                  </a:moveTo>
                  <a:cubicBezTo>
                    <a:pt x="6" y="18"/>
                    <a:pt x="4" y="19"/>
                    <a:pt x="3" y="19"/>
                  </a:cubicBezTo>
                  <a:cubicBezTo>
                    <a:pt x="1" y="19"/>
                    <a:pt x="0" y="18"/>
                    <a:pt x="0" y="17"/>
                  </a:cubicBezTo>
                  <a:cubicBezTo>
                    <a:pt x="0" y="2"/>
                    <a:pt x="0" y="2"/>
                    <a:pt x="0" y="2"/>
                  </a:cubicBezTo>
                  <a:cubicBezTo>
                    <a:pt x="0" y="1"/>
                    <a:pt x="1" y="0"/>
                    <a:pt x="3" y="0"/>
                  </a:cubicBezTo>
                  <a:cubicBezTo>
                    <a:pt x="4" y="0"/>
                    <a:pt x="6" y="1"/>
                    <a:pt x="6" y="2"/>
                  </a:cubicBezTo>
                  <a:lnTo>
                    <a:pt x="6" y="17"/>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30" name="Freeform 504"/>
            <p:cNvSpPr>
              <a:spLocks/>
            </p:cNvSpPr>
            <p:nvPr/>
          </p:nvSpPr>
          <p:spPr bwMode="auto">
            <a:xfrm>
              <a:off x="2487928" y="4359959"/>
              <a:ext cx="18322" cy="57873"/>
            </a:xfrm>
            <a:custGeom>
              <a:avLst/>
              <a:gdLst/>
              <a:ahLst/>
              <a:cxnLst>
                <a:cxn ang="0">
                  <a:pos x="6" y="17"/>
                </a:cxn>
                <a:cxn ang="0">
                  <a:pos x="3" y="20"/>
                </a:cxn>
                <a:cxn ang="0">
                  <a:pos x="0" y="17"/>
                </a:cxn>
                <a:cxn ang="0">
                  <a:pos x="0" y="3"/>
                </a:cxn>
                <a:cxn ang="0">
                  <a:pos x="3" y="0"/>
                </a:cxn>
                <a:cxn ang="0">
                  <a:pos x="6" y="3"/>
                </a:cxn>
                <a:cxn ang="0">
                  <a:pos x="6" y="17"/>
                </a:cxn>
              </a:cxnLst>
              <a:rect l="0" t="0" r="r" b="b"/>
              <a:pathLst>
                <a:path w="6" h="20">
                  <a:moveTo>
                    <a:pt x="6" y="17"/>
                  </a:moveTo>
                  <a:cubicBezTo>
                    <a:pt x="6" y="19"/>
                    <a:pt x="5" y="20"/>
                    <a:pt x="3" y="20"/>
                  </a:cubicBezTo>
                  <a:cubicBezTo>
                    <a:pt x="2" y="20"/>
                    <a:pt x="0" y="19"/>
                    <a:pt x="0" y="17"/>
                  </a:cubicBezTo>
                  <a:cubicBezTo>
                    <a:pt x="0" y="3"/>
                    <a:pt x="0" y="3"/>
                    <a:pt x="0" y="3"/>
                  </a:cubicBezTo>
                  <a:cubicBezTo>
                    <a:pt x="0" y="1"/>
                    <a:pt x="2" y="0"/>
                    <a:pt x="3" y="0"/>
                  </a:cubicBezTo>
                  <a:cubicBezTo>
                    <a:pt x="5" y="0"/>
                    <a:pt x="6" y="1"/>
                    <a:pt x="6" y="3"/>
                  </a:cubicBezTo>
                  <a:lnTo>
                    <a:pt x="6" y="17"/>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31" name="Oval 505"/>
            <p:cNvSpPr>
              <a:spLocks noChangeArrowheads="1"/>
            </p:cNvSpPr>
            <p:nvPr/>
          </p:nvSpPr>
          <p:spPr bwMode="auto">
            <a:xfrm>
              <a:off x="2424415" y="4295929"/>
              <a:ext cx="18322" cy="14776"/>
            </a:xfrm>
            <a:prstGeom prst="ellipse">
              <a:avLst/>
            </a:pr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32" name="Oval 506"/>
            <p:cNvSpPr>
              <a:spLocks noChangeArrowheads="1"/>
            </p:cNvSpPr>
            <p:nvPr/>
          </p:nvSpPr>
          <p:spPr bwMode="auto">
            <a:xfrm>
              <a:off x="2487928" y="4359959"/>
              <a:ext cx="18322" cy="14776"/>
            </a:xfrm>
            <a:prstGeom prst="ellipse">
              <a:avLst/>
            </a:pr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33" name="Freeform 507"/>
            <p:cNvSpPr>
              <a:spLocks/>
            </p:cNvSpPr>
            <p:nvPr/>
          </p:nvSpPr>
          <p:spPr bwMode="auto">
            <a:xfrm>
              <a:off x="2434186" y="4242982"/>
              <a:ext cx="17100" cy="44328"/>
            </a:xfrm>
            <a:custGeom>
              <a:avLst/>
              <a:gdLst/>
              <a:ahLst/>
              <a:cxnLst>
                <a:cxn ang="0">
                  <a:pos x="0" y="15"/>
                </a:cxn>
                <a:cxn ang="0">
                  <a:pos x="0" y="36"/>
                </a:cxn>
                <a:cxn ang="0">
                  <a:pos x="14" y="31"/>
                </a:cxn>
                <a:cxn ang="0">
                  <a:pos x="14" y="0"/>
                </a:cxn>
              </a:cxnLst>
              <a:rect l="0" t="0" r="r" b="b"/>
              <a:pathLst>
                <a:path w="14" h="36">
                  <a:moveTo>
                    <a:pt x="0" y="15"/>
                  </a:moveTo>
                  <a:lnTo>
                    <a:pt x="0" y="36"/>
                  </a:lnTo>
                  <a:lnTo>
                    <a:pt x="14" y="31"/>
                  </a:lnTo>
                  <a:lnTo>
                    <a:pt x="14" y="0"/>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34" name="Freeform 508"/>
            <p:cNvSpPr>
              <a:spLocks/>
            </p:cNvSpPr>
            <p:nvPr/>
          </p:nvSpPr>
          <p:spPr bwMode="auto">
            <a:xfrm>
              <a:off x="2434186" y="4170332"/>
              <a:ext cx="125806" cy="131754"/>
            </a:xfrm>
            <a:custGeom>
              <a:avLst/>
              <a:gdLst/>
              <a:ahLst/>
              <a:cxnLst>
                <a:cxn ang="0">
                  <a:pos x="103" y="52"/>
                </a:cxn>
                <a:cxn ang="0">
                  <a:pos x="52" y="107"/>
                </a:cxn>
                <a:cxn ang="0">
                  <a:pos x="0" y="52"/>
                </a:cxn>
                <a:cxn ang="0">
                  <a:pos x="52" y="0"/>
                </a:cxn>
                <a:cxn ang="0">
                  <a:pos x="103" y="52"/>
                </a:cxn>
              </a:cxnLst>
              <a:rect l="0" t="0" r="r" b="b"/>
              <a:pathLst>
                <a:path w="103" h="107">
                  <a:moveTo>
                    <a:pt x="103" y="52"/>
                  </a:moveTo>
                  <a:lnTo>
                    <a:pt x="52" y="107"/>
                  </a:lnTo>
                  <a:lnTo>
                    <a:pt x="0" y="52"/>
                  </a:lnTo>
                  <a:lnTo>
                    <a:pt x="52" y="0"/>
                  </a:lnTo>
                  <a:lnTo>
                    <a:pt x="103" y="52"/>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35" name="Freeform 509"/>
            <p:cNvSpPr>
              <a:spLocks/>
            </p:cNvSpPr>
            <p:nvPr/>
          </p:nvSpPr>
          <p:spPr bwMode="auto">
            <a:xfrm>
              <a:off x="2497700" y="4234362"/>
              <a:ext cx="62292" cy="93582"/>
            </a:xfrm>
            <a:custGeom>
              <a:avLst/>
              <a:gdLst/>
              <a:ahLst/>
              <a:cxnLst>
                <a:cxn ang="0">
                  <a:pos x="51" y="22"/>
                </a:cxn>
                <a:cxn ang="0">
                  <a:pos x="0" y="76"/>
                </a:cxn>
                <a:cxn ang="0">
                  <a:pos x="0" y="55"/>
                </a:cxn>
                <a:cxn ang="0">
                  <a:pos x="51" y="0"/>
                </a:cxn>
                <a:cxn ang="0">
                  <a:pos x="51" y="22"/>
                </a:cxn>
              </a:cxnLst>
              <a:rect l="0" t="0" r="r" b="b"/>
              <a:pathLst>
                <a:path w="51" h="76">
                  <a:moveTo>
                    <a:pt x="51" y="22"/>
                  </a:moveTo>
                  <a:lnTo>
                    <a:pt x="0" y="76"/>
                  </a:lnTo>
                  <a:lnTo>
                    <a:pt x="0" y="55"/>
                  </a:lnTo>
                  <a:lnTo>
                    <a:pt x="51" y="0"/>
                  </a:lnTo>
                  <a:lnTo>
                    <a:pt x="51" y="22"/>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36" name="Freeform 510"/>
            <p:cNvSpPr>
              <a:spLocks/>
            </p:cNvSpPr>
            <p:nvPr/>
          </p:nvSpPr>
          <p:spPr bwMode="auto">
            <a:xfrm>
              <a:off x="2434186" y="4234362"/>
              <a:ext cx="63513" cy="93582"/>
            </a:xfrm>
            <a:custGeom>
              <a:avLst/>
              <a:gdLst/>
              <a:ahLst/>
              <a:cxnLst>
                <a:cxn ang="0">
                  <a:pos x="52" y="76"/>
                </a:cxn>
                <a:cxn ang="0">
                  <a:pos x="0" y="22"/>
                </a:cxn>
                <a:cxn ang="0">
                  <a:pos x="0" y="0"/>
                </a:cxn>
                <a:cxn ang="0">
                  <a:pos x="52" y="55"/>
                </a:cxn>
                <a:cxn ang="0">
                  <a:pos x="52" y="76"/>
                </a:cxn>
              </a:cxnLst>
              <a:rect l="0" t="0" r="r" b="b"/>
              <a:pathLst>
                <a:path w="52" h="76">
                  <a:moveTo>
                    <a:pt x="52" y="76"/>
                  </a:moveTo>
                  <a:lnTo>
                    <a:pt x="0" y="22"/>
                  </a:lnTo>
                  <a:lnTo>
                    <a:pt x="0" y="0"/>
                  </a:lnTo>
                  <a:lnTo>
                    <a:pt x="52" y="55"/>
                  </a:lnTo>
                  <a:lnTo>
                    <a:pt x="52" y="76"/>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37" name="Line 511"/>
            <p:cNvSpPr>
              <a:spLocks noChangeShapeType="1"/>
            </p:cNvSpPr>
            <p:nvPr/>
          </p:nvSpPr>
          <p:spPr bwMode="auto">
            <a:xfrm flipV="1">
              <a:off x="2434186" y="4234362"/>
              <a:ext cx="1222" cy="67724"/>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38" name="Oval 512"/>
            <p:cNvSpPr>
              <a:spLocks noChangeArrowheads="1"/>
            </p:cNvSpPr>
            <p:nvPr/>
          </p:nvSpPr>
          <p:spPr bwMode="auto">
            <a:xfrm>
              <a:off x="2459836" y="4199885"/>
              <a:ext cx="74506" cy="70187"/>
            </a:xfrm>
            <a:prstGeom prst="ellips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39" name="Oval 513"/>
            <p:cNvSpPr>
              <a:spLocks noChangeArrowheads="1"/>
            </p:cNvSpPr>
            <p:nvPr/>
          </p:nvSpPr>
          <p:spPr bwMode="auto">
            <a:xfrm>
              <a:off x="2483043" y="4234362"/>
              <a:ext cx="28093" cy="23396"/>
            </a:xfrm>
            <a:prstGeom prst="ellipse">
              <a:avLst/>
            </a:prstGeom>
            <a:solidFill>
              <a:srgbClr val="A7A9AC"/>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40" name="Line 514"/>
            <p:cNvSpPr>
              <a:spLocks noChangeShapeType="1"/>
            </p:cNvSpPr>
            <p:nvPr/>
          </p:nvSpPr>
          <p:spPr bwMode="auto">
            <a:xfrm flipV="1">
              <a:off x="2497700" y="4302086"/>
              <a:ext cx="1222" cy="66492"/>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41" name="Freeform 515"/>
            <p:cNvSpPr>
              <a:spLocks/>
            </p:cNvSpPr>
            <p:nvPr/>
          </p:nvSpPr>
          <p:spPr bwMode="auto">
            <a:xfrm>
              <a:off x="2479379" y="4307012"/>
              <a:ext cx="37864" cy="44328"/>
            </a:xfrm>
            <a:custGeom>
              <a:avLst/>
              <a:gdLst/>
              <a:ahLst/>
              <a:cxnLst>
                <a:cxn ang="0">
                  <a:pos x="31" y="0"/>
                </a:cxn>
                <a:cxn ang="0">
                  <a:pos x="15" y="36"/>
                </a:cxn>
                <a:cxn ang="0">
                  <a:pos x="15" y="36"/>
                </a:cxn>
                <a:cxn ang="0">
                  <a:pos x="0" y="0"/>
                </a:cxn>
              </a:cxnLst>
              <a:rect l="0" t="0" r="r" b="b"/>
              <a:pathLst>
                <a:path w="31" h="36">
                  <a:moveTo>
                    <a:pt x="31" y="0"/>
                  </a:moveTo>
                  <a:lnTo>
                    <a:pt x="15" y="36"/>
                  </a:lnTo>
                  <a:lnTo>
                    <a:pt x="15" y="36"/>
                  </a:lnTo>
                  <a:lnTo>
                    <a:pt x="0" y="0"/>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42" name="Line 516"/>
            <p:cNvSpPr>
              <a:spLocks noChangeShapeType="1"/>
            </p:cNvSpPr>
            <p:nvPr/>
          </p:nvSpPr>
          <p:spPr bwMode="auto">
            <a:xfrm>
              <a:off x="2497700" y="4234362"/>
              <a:ext cx="1222" cy="23396"/>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43" name="Freeform 517"/>
            <p:cNvSpPr>
              <a:spLocks/>
            </p:cNvSpPr>
            <p:nvPr/>
          </p:nvSpPr>
          <p:spPr bwMode="auto">
            <a:xfrm>
              <a:off x="2479379" y="4217123"/>
              <a:ext cx="35421" cy="34478"/>
            </a:xfrm>
            <a:custGeom>
              <a:avLst/>
              <a:gdLst/>
              <a:ahLst/>
              <a:cxnLst>
                <a:cxn ang="0">
                  <a:pos x="0" y="0"/>
                </a:cxn>
                <a:cxn ang="0">
                  <a:pos x="15" y="14"/>
                </a:cxn>
                <a:cxn ang="0">
                  <a:pos x="0" y="28"/>
                </a:cxn>
                <a:cxn ang="0">
                  <a:pos x="29" y="0"/>
                </a:cxn>
                <a:cxn ang="0">
                  <a:pos x="15" y="14"/>
                </a:cxn>
                <a:cxn ang="0">
                  <a:pos x="29" y="28"/>
                </a:cxn>
                <a:cxn ang="0">
                  <a:pos x="0" y="0"/>
                </a:cxn>
              </a:cxnLst>
              <a:rect l="0" t="0" r="r" b="b"/>
              <a:pathLst>
                <a:path w="29" h="28">
                  <a:moveTo>
                    <a:pt x="0" y="0"/>
                  </a:moveTo>
                  <a:lnTo>
                    <a:pt x="15" y="14"/>
                  </a:lnTo>
                  <a:lnTo>
                    <a:pt x="0" y="28"/>
                  </a:lnTo>
                  <a:lnTo>
                    <a:pt x="29" y="0"/>
                  </a:lnTo>
                  <a:lnTo>
                    <a:pt x="15" y="14"/>
                  </a:lnTo>
                  <a:lnTo>
                    <a:pt x="29" y="28"/>
                  </a:lnTo>
                  <a:lnTo>
                    <a:pt x="0"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44" name="Freeform 518"/>
            <p:cNvSpPr>
              <a:spLocks/>
            </p:cNvSpPr>
            <p:nvPr/>
          </p:nvSpPr>
          <p:spPr bwMode="auto">
            <a:xfrm>
              <a:off x="2174027" y="4680108"/>
              <a:ext cx="14657" cy="55411"/>
            </a:xfrm>
            <a:custGeom>
              <a:avLst/>
              <a:gdLst/>
              <a:ahLst/>
              <a:cxnLst>
                <a:cxn ang="0">
                  <a:pos x="5" y="17"/>
                </a:cxn>
                <a:cxn ang="0">
                  <a:pos x="3" y="19"/>
                </a:cxn>
                <a:cxn ang="0">
                  <a:pos x="0" y="17"/>
                </a:cxn>
                <a:cxn ang="0">
                  <a:pos x="0" y="2"/>
                </a:cxn>
                <a:cxn ang="0">
                  <a:pos x="3" y="0"/>
                </a:cxn>
                <a:cxn ang="0">
                  <a:pos x="5" y="2"/>
                </a:cxn>
                <a:cxn ang="0">
                  <a:pos x="5" y="17"/>
                </a:cxn>
              </a:cxnLst>
              <a:rect l="0" t="0" r="r" b="b"/>
              <a:pathLst>
                <a:path w="5" h="19">
                  <a:moveTo>
                    <a:pt x="5" y="17"/>
                  </a:moveTo>
                  <a:cubicBezTo>
                    <a:pt x="5" y="18"/>
                    <a:pt x="4" y="19"/>
                    <a:pt x="3" y="19"/>
                  </a:cubicBezTo>
                  <a:cubicBezTo>
                    <a:pt x="1" y="19"/>
                    <a:pt x="0" y="18"/>
                    <a:pt x="0" y="17"/>
                  </a:cubicBezTo>
                  <a:cubicBezTo>
                    <a:pt x="0" y="2"/>
                    <a:pt x="0" y="2"/>
                    <a:pt x="0" y="2"/>
                  </a:cubicBezTo>
                  <a:cubicBezTo>
                    <a:pt x="0" y="1"/>
                    <a:pt x="1" y="0"/>
                    <a:pt x="3" y="0"/>
                  </a:cubicBezTo>
                  <a:cubicBezTo>
                    <a:pt x="4" y="0"/>
                    <a:pt x="5" y="1"/>
                    <a:pt x="5" y="2"/>
                  </a:cubicBezTo>
                  <a:lnTo>
                    <a:pt x="5" y="17"/>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45" name="Oval 519"/>
            <p:cNvSpPr>
              <a:spLocks noChangeArrowheads="1"/>
            </p:cNvSpPr>
            <p:nvPr/>
          </p:nvSpPr>
          <p:spPr bwMode="auto">
            <a:xfrm>
              <a:off x="2174027" y="4680108"/>
              <a:ext cx="14657" cy="13545"/>
            </a:xfrm>
            <a:prstGeom prst="ellipse">
              <a:avLst/>
            </a:pr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46" name="Freeform 520"/>
            <p:cNvSpPr>
              <a:spLocks/>
            </p:cNvSpPr>
            <p:nvPr/>
          </p:nvSpPr>
          <p:spPr bwMode="auto">
            <a:xfrm>
              <a:off x="2161812" y="4621004"/>
              <a:ext cx="20764" cy="50485"/>
            </a:xfrm>
            <a:custGeom>
              <a:avLst/>
              <a:gdLst/>
              <a:ahLst/>
              <a:cxnLst>
                <a:cxn ang="0">
                  <a:pos x="17" y="17"/>
                </a:cxn>
                <a:cxn ang="0">
                  <a:pos x="17" y="41"/>
                </a:cxn>
                <a:cxn ang="0">
                  <a:pos x="0" y="36"/>
                </a:cxn>
                <a:cxn ang="0">
                  <a:pos x="0" y="0"/>
                </a:cxn>
                <a:cxn ang="0">
                  <a:pos x="17" y="41"/>
                </a:cxn>
              </a:cxnLst>
              <a:rect l="0" t="0" r="r" b="b"/>
              <a:pathLst>
                <a:path w="17" h="41">
                  <a:moveTo>
                    <a:pt x="17" y="17"/>
                  </a:moveTo>
                  <a:lnTo>
                    <a:pt x="17" y="41"/>
                  </a:lnTo>
                  <a:lnTo>
                    <a:pt x="0" y="36"/>
                  </a:lnTo>
                  <a:lnTo>
                    <a:pt x="0" y="0"/>
                  </a:lnTo>
                  <a:lnTo>
                    <a:pt x="17" y="41"/>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47" name="Line 521"/>
            <p:cNvSpPr>
              <a:spLocks noChangeShapeType="1"/>
            </p:cNvSpPr>
            <p:nvPr/>
          </p:nvSpPr>
          <p:spPr bwMode="auto">
            <a:xfrm flipV="1">
              <a:off x="2182576" y="4618541"/>
              <a:ext cx="1222" cy="66492"/>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48" name="Freeform 522"/>
            <p:cNvSpPr>
              <a:spLocks/>
            </p:cNvSpPr>
            <p:nvPr/>
          </p:nvSpPr>
          <p:spPr bwMode="auto">
            <a:xfrm>
              <a:off x="1981044" y="4616078"/>
              <a:ext cx="17100" cy="55411"/>
            </a:xfrm>
            <a:custGeom>
              <a:avLst/>
              <a:gdLst/>
              <a:ahLst/>
              <a:cxnLst>
                <a:cxn ang="0">
                  <a:pos x="6" y="16"/>
                </a:cxn>
                <a:cxn ang="0">
                  <a:pos x="3" y="19"/>
                </a:cxn>
                <a:cxn ang="0">
                  <a:pos x="0" y="16"/>
                </a:cxn>
                <a:cxn ang="0">
                  <a:pos x="0" y="2"/>
                </a:cxn>
                <a:cxn ang="0">
                  <a:pos x="3" y="0"/>
                </a:cxn>
                <a:cxn ang="0">
                  <a:pos x="6" y="2"/>
                </a:cxn>
                <a:cxn ang="0">
                  <a:pos x="6" y="16"/>
                </a:cxn>
              </a:cxnLst>
              <a:rect l="0" t="0" r="r" b="b"/>
              <a:pathLst>
                <a:path w="6" h="19">
                  <a:moveTo>
                    <a:pt x="6" y="16"/>
                  </a:moveTo>
                  <a:cubicBezTo>
                    <a:pt x="6" y="18"/>
                    <a:pt x="4" y="19"/>
                    <a:pt x="3" y="19"/>
                  </a:cubicBezTo>
                  <a:cubicBezTo>
                    <a:pt x="1" y="19"/>
                    <a:pt x="0" y="18"/>
                    <a:pt x="0" y="16"/>
                  </a:cubicBezTo>
                  <a:cubicBezTo>
                    <a:pt x="0" y="2"/>
                    <a:pt x="0" y="2"/>
                    <a:pt x="0" y="2"/>
                  </a:cubicBezTo>
                  <a:cubicBezTo>
                    <a:pt x="0" y="1"/>
                    <a:pt x="1" y="0"/>
                    <a:pt x="3" y="0"/>
                  </a:cubicBezTo>
                  <a:cubicBezTo>
                    <a:pt x="4" y="0"/>
                    <a:pt x="6" y="1"/>
                    <a:pt x="6" y="2"/>
                  </a:cubicBezTo>
                  <a:lnTo>
                    <a:pt x="6" y="16"/>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49" name="Freeform 523"/>
            <p:cNvSpPr>
              <a:spLocks/>
            </p:cNvSpPr>
            <p:nvPr/>
          </p:nvSpPr>
          <p:spPr bwMode="auto">
            <a:xfrm>
              <a:off x="2044557" y="4680108"/>
              <a:ext cx="17100" cy="55411"/>
            </a:xfrm>
            <a:custGeom>
              <a:avLst/>
              <a:gdLst/>
              <a:ahLst/>
              <a:cxnLst>
                <a:cxn ang="0">
                  <a:pos x="6" y="17"/>
                </a:cxn>
                <a:cxn ang="0">
                  <a:pos x="3" y="19"/>
                </a:cxn>
                <a:cxn ang="0">
                  <a:pos x="0" y="17"/>
                </a:cxn>
                <a:cxn ang="0">
                  <a:pos x="0" y="2"/>
                </a:cxn>
                <a:cxn ang="0">
                  <a:pos x="3" y="0"/>
                </a:cxn>
                <a:cxn ang="0">
                  <a:pos x="6" y="2"/>
                </a:cxn>
                <a:cxn ang="0">
                  <a:pos x="6" y="17"/>
                </a:cxn>
              </a:cxnLst>
              <a:rect l="0" t="0" r="r" b="b"/>
              <a:pathLst>
                <a:path w="6" h="19">
                  <a:moveTo>
                    <a:pt x="6" y="17"/>
                  </a:moveTo>
                  <a:cubicBezTo>
                    <a:pt x="6" y="18"/>
                    <a:pt x="5" y="19"/>
                    <a:pt x="3" y="19"/>
                  </a:cubicBezTo>
                  <a:cubicBezTo>
                    <a:pt x="2" y="19"/>
                    <a:pt x="0" y="18"/>
                    <a:pt x="0" y="17"/>
                  </a:cubicBezTo>
                  <a:cubicBezTo>
                    <a:pt x="0" y="2"/>
                    <a:pt x="0" y="2"/>
                    <a:pt x="0" y="2"/>
                  </a:cubicBezTo>
                  <a:cubicBezTo>
                    <a:pt x="0" y="1"/>
                    <a:pt x="2" y="0"/>
                    <a:pt x="3" y="0"/>
                  </a:cubicBezTo>
                  <a:cubicBezTo>
                    <a:pt x="5" y="0"/>
                    <a:pt x="6" y="1"/>
                    <a:pt x="6" y="2"/>
                  </a:cubicBezTo>
                  <a:lnTo>
                    <a:pt x="6" y="17"/>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50" name="Oval 524"/>
            <p:cNvSpPr>
              <a:spLocks noChangeArrowheads="1"/>
            </p:cNvSpPr>
            <p:nvPr/>
          </p:nvSpPr>
          <p:spPr bwMode="auto">
            <a:xfrm>
              <a:off x="1981044" y="4616078"/>
              <a:ext cx="17100" cy="11082"/>
            </a:xfrm>
            <a:prstGeom prst="ellipse">
              <a:avLst/>
            </a:pr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51" name="Oval 525"/>
            <p:cNvSpPr>
              <a:spLocks noChangeArrowheads="1"/>
            </p:cNvSpPr>
            <p:nvPr/>
          </p:nvSpPr>
          <p:spPr bwMode="auto">
            <a:xfrm>
              <a:off x="2044557" y="4680108"/>
              <a:ext cx="17100" cy="13545"/>
            </a:xfrm>
            <a:prstGeom prst="ellipse">
              <a:avLst/>
            </a:pr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52" name="Freeform 526"/>
            <p:cNvSpPr>
              <a:spLocks/>
            </p:cNvSpPr>
            <p:nvPr/>
          </p:nvSpPr>
          <p:spPr bwMode="auto">
            <a:xfrm>
              <a:off x="1989593" y="4556974"/>
              <a:ext cx="17100" cy="46791"/>
            </a:xfrm>
            <a:custGeom>
              <a:avLst/>
              <a:gdLst/>
              <a:ahLst/>
              <a:cxnLst>
                <a:cxn ang="0">
                  <a:pos x="0" y="17"/>
                </a:cxn>
                <a:cxn ang="0">
                  <a:pos x="0" y="38"/>
                </a:cxn>
                <a:cxn ang="0">
                  <a:pos x="14" y="34"/>
                </a:cxn>
                <a:cxn ang="0">
                  <a:pos x="14" y="0"/>
                </a:cxn>
                <a:cxn ang="0">
                  <a:pos x="0" y="38"/>
                </a:cxn>
              </a:cxnLst>
              <a:rect l="0" t="0" r="r" b="b"/>
              <a:pathLst>
                <a:path w="14" h="38">
                  <a:moveTo>
                    <a:pt x="0" y="17"/>
                  </a:moveTo>
                  <a:lnTo>
                    <a:pt x="0" y="38"/>
                  </a:lnTo>
                  <a:lnTo>
                    <a:pt x="14" y="34"/>
                  </a:lnTo>
                  <a:lnTo>
                    <a:pt x="14" y="0"/>
                  </a:lnTo>
                  <a:lnTo>
                    <a:pt x="0" y="38"/>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53" name="Freeform 527"/>
            <p:cNvSpPr>
              <a:spLocks/>
            </p:cNvSpPr>
            <p:nvPr/>
          </p:nvSpPr>
          <p:spPr bwMode="auto">
            <a:xfrm>
              <a:off x="1989593" y="4490481"/>
              <a:ext cx="127027" cy="128060"/>
            </a:xfrm>
            <a:custGeom>
              <a:avLst/>
              <a:gdLst/>
              <a:ahLst/>
              <a:cxnLst>
                <a:cxn ang="0">
                  <a:pos x="104" y="52"/>
                </a:cxn>
                <a:cxn ang="0">
                  <a:pos x="52" y="104"/>
                </a:cxn>
                <a:cxn ang="0">
                  <a:pos x="0" y="52"/>
                </a:cxn>
                <a:cxn ang="0">
                  <a:pos x="52" y="0"/>
                </a:cxn>
                <a:cxn ang="0">
                  <a:pos x="104" y="52"/>
                </a:cxn>
              </a:cxnLst>
              <a:rect l="0" t="0" r="r" b="b"/>
              <a:pathLst>
                <a:path w="104" h="104">
                  <a:moveTo>
                    <a:pt x="104" y="52"/>
                  </a:moveTo>
                  <a:lnTo>
                    <a:pt x="52" y="104"/>
                  </a:lnTo>
                  <a:lnTo>
                    <a:pt x="0" y="52"/>
                  </a:lnTo>
                  <a:lnTo>
                    <a:pt x="52" y="0"/>
                  </a:lnTo>
                  <a:lnTo>
                    <a:pt x="104" y="52"/>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54" name="Freeform 528"/>
            <p:cNvSpPr>
              <a:spLocks/>
            </p:cNvSpPr>
            <p:nvPr/>
          </p:nvSpPr>
          <p:spPr bwMode="auto">
            <a:xfrm>
              <a:off x="2053107" y="4554511"/>
              <a:ext cx="63513" cy="89888"/>
            </a:xfrm>
            <a:custGeom>
              <a:avLst/>
              <a:gdLst/>
              <a:ahLst/>
              <a:cxnLst>
                <a:cxn ang="0">
                  <a:pos x="52" y="21"/>
                </a:cxn>
                <a:cxn ang="0">
                  <a:pos x="0" y="73"/>
                </a:cxn>
                <a:cxn ang="0">
                  <a:pos x="0" y="52"/>
                </a:cxn>
                <a:cxn ang="0">
                  <a:pos x="52" y="0"/>
                </a:cxn>
                <a:cxn ang="0">
                  <a:pos x="52" y="21"/>
                </a:cxn>
              </a:cxnLst>
              <a:rect l="0" t="0" r="r" b="b"/>
              <a:pathLst>
                <a:path w="52" h="73">
                  <a:moveTo>
                    <a:pt x="52" y="21"/>
                  </a:moveTo>
                  <a:lnTo>
                    <a:pt x="0" y="73"/>
                  </a:lnTo>
                  <a:lnTo>
                    <a:pt x="0" y="52"/>
                  </a:lnTo>
                  <a:lnTo>
                    <a:pt x="52" y="0"/>
                  </a:lnTo>
                  <a:lnTo>
                    <a:pt x="52" y="21"/>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55" name="Freeform 529"/>
            <p:cNvSpPr>
              <a:spLocks/>
            </p:cNvSpPr>
            <p:nvPr/>
          </p:nvSpPr>
          <p:spPr bwMode="auto">
            <a:xfrm>
              <a:off x="1989593" y="4554511"/>
              <a:ext cx="63513" cy="89888"/>
            </a:xfrm>
            <a:custGeom>
              <a:avLst/>
              <a:gdLst/>
              <a:ahLst/>
              <a:cxnLst>
                <a:cxn ang="0">
                  <a:pos x="52" y="73"/>
                </a:cxn>
                <a:cxn ang="0">
                  <a:pos x="0" y="21"/>
                </a:cxn>
                <a:cxn ang="0">
                  <a:pos x="0" y="0"/>
                </a:cxn>
                <a:cxn ang="0">
                  <a:pos x="52" y="52"/>
                </a:cxn>
                <a:cxn ang="0">
                  <a:pos x="52" y="73"/>
                </a:cxn>
              </a:cxnLst>
              <a:rect l="0" t="0" r="r" b="b"/>
              <a:pathLst>
                <a:path w="52" h="73">
                  <a:moveTo>
                    <a:pt x="52" y="73"/>
                  </a:moveTo>
                  <a:lnTo>
                    <a:pt x="0" y="21"/>
                  </a:lnTo>
                  <a:lnTo>
                    <a:pt x="0" y="0"/>
                  </a:lnTo>
                  <a:lnTo>
                    <a:pt x="52" y="52"/>
                  </a:lnTo>
                  <a:lnTo>
                    <a:pt x="52" y="73"/>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56" name="Line 530"/>
            <p:cNvSpPr>
              <a:spLocks noChangeShapeType="1"/>
            </p:cNvSpPr>
            <p:nvPr/>
          </p:nvSpPr>
          <p:spPr bwMode="auto">
            <a:xfrm flipV="1">
              <a:off x="1989593" y="4554511"/>
              <a:ext cx="1222" cy="66492"/>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57" name="Oval 531"/>
            <p:cNvSpPr>
              <a:spLocks noChangeArrowheads="1"/>
            </p:cNvSpPr>
            <p:nvPr/>
          </p:nvSpPr>
          <p:spPr bwMode="auto">
            <a:xfrm>
              <a:off x="2015243" y="4520034"/>
              <a:ext cx="74506" cy="68955"/>
            </a:xfrm>
            <a:prstGeom prst="ellips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58" name="Oval 532"/>
            <p:cNvSpPr>
              <a:spLocks noChangeArrowheads="1"/>
            </p:cNvSpPr>
            <p:nvPr/>
          </p:nvSpPr>
          <p:spPr bwMode="auto">
            <a:xfrm>
              <a:off x="2038450" y="4552048"/>
              <a:ext cx="29314" cy="23396"/>
            </a:xfrm>
            <a:prstGeom prst="ellipse">
              <a:avLst/>
            </a:prstGeom>
            <a:solidFill>
              <a:srgbClr val="A7A9AC"/>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59" name="Line 533"/>
            <p:cNvSpPr>
              <a:spLocks noChangeShapeType="1"/>
            </p:cNvSpPr>
            <p:nvPr/>
          </p:nvSpPr>
          <p:spPr bwMode="auto">
            <a:xfrm flipV="1">
              <a:off x="2053107" y="4618541"/>
              <a:ext cx="1222" cy="66492"/>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60" name="Line 534"/>
            <p:cNvSpPr>
              <a:spLocks noChangeShapeType="1"/>
            </p:cNvSpPr>
            <p:nvPr/>
          </p:nvSpPr>
          <p:spPr bwMode="auto">
            <a:xfrm flipV="1">
              <a:off x="2116620" y="4554511"/>
              <a:ext cx="1222" cy="66492"/>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61" name="Freeform 535"/>
            <p:cNvSpPr>
              <a:spLocks/>
            </p:cNvSpPr>
            <p:nvPr/>
          </p:nvSpPr>
          <p:spPr bwMode="auto">
            <a:xfrm>
              <a:off x="2032343" y="4627161"/>
              <a:ext cx="40307" cy="44328"/>
            </a:xfrm>
            <a:custGeom>
              <a:avLst/>
              <a:gdLst/>
              <a:ahLst/>
              <a:cxnLst>
                <a:cxn ang="0">
                  <a:pos x="33" y="0"/>
                </a:cxn>
                <a:cxn ang="0">
                  <a:pos x="17" y="36"/>
                </a:cxn>
                <a:cxn ang="0">
                  <a:pos x="17" y="36"/>
                </a:cxn>
                <a:cxn ang="0">
                  <a:pos x="0" y="0"/>
                </a:cxn>
              </a:cxnLst>
              <a:rect l="0" t="0" r="r" b="b"/>
              <a:pathLst>
                <a:path w="33" h="36">
                  <a:moveTo>
                    <a:pt x="33" y="0"/>
                  </a:moveTo>
                  <a:lnTo>
                    <a:pt x="17" y="36"/>
                  </a:lnTo>
                  <a:lnTo>
                    <a:pt x="17" y="36"/>
                  </a:lnTo>
                  <a:lnTo>
                    <a:pt x="0" y="0"/>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62" name="Line 536"/>
            <p:cNvSpPr>
              <a:spLocks noChangeShapeType="1"/>
            </p:cNvSpPr>
            <p:nvPr/>
          </p:nvSpPr>
          <p:spPr bwMode="auto">
            <a:xfrm>
              <a:off x="2053107" y="4554511"/>
              <a:ext cx="1222" cy="20933"/>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63" name="Freeform 537"/>
            <p:cNvSpPr>
              <a:spLocks/>
            </p:cNvSpPr>
            <p:nvPr/>
          </p:nvSpPr>
          <p:spPr bwMode="auto">
            <a:xfrm>
              <a:off x="2036007" y="4537272"/>
              <a:ext cx="34199" cy="34478"/>
            </a:xfrm>
            <a:custGeom>
              <a:avLst/>
              <a:gdLst/>
              <a:ahLst/>
              <a:cxnLst>
                <a:cxn ang="0">
                  <a:pos x="0" y="0"/>
                </a:cxn>
                <a:cxn ang="0">
                  <a:pos x="14" y="14"/>
                </a:cxn>
                <a:cxn ang="0">
                  <a:pos x="0" y="28"/>
                </a:cxn>
                <a:cxn ang="0">
                  <a:pos x="28" y="0"/>
                </a:cxn>
                <a:cxn ang="0">
                  <a:pos x="14" y="14"/>
                </a:cxn>
                <a:cxn ang="0">
                  <a:pos x="28" y="28"/>
                </a:cxn>
                <a:cxn ang="0">
                  <a:pos x="0" y="0"/>
                </a:cxn>
              </a:cxnLst>
              <a:rect l="0" t="0" r="r" b="b"/>
              <a:pathLst>
                <a:path w="28" h="28">
                  <a:moveTo>
                    <a:pt x="0" y="0"/>
                  </a:moveTo>
                  <a:lnTo>
                    <a:pt x="14" y="14"/>
                  </a:lnTo>
                  <a:lnTo>
                    <a:pt x="0" y="28"/>
                  </a:lnTo>
                  <a:lnTo>
                    <a:pt x="28" y="0"/>
                  </a:lnTo>
                  <a:lnTo>
                    <a:pt x="14" y="14"/>
                  </a:lnTo>
                  <a:lnTo>
                    <a:pt x="28" y="28"/>
                  </a:lnTo>
                  <a:lnTo>
                    <a:pt x="0"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64" name="Freeform 538"/>
            <p:cNvSpPr>
              <a:spLocks/>
            </p:cNvSpPr>
            <p:nvPr/>
          </p:nvSpPr>
          <p:spPr bwMode="auto">
            <a:xfrm>
              <a:off x="2110513" y="4616078"/>
              <a:ext cx="14657" cy="55411"/>
            </a:xfrm>
            <a:custGeom>
              <a:avLst/>
              <a:gdLst/>
              <a:ahLst/>
              <a:cxnLst>
                <a:cxn ang="0">
                  <a:pos x="5" y="16"/>
                </a:cxn>
                <a:cxn ang="0">
                  <a:pos x="2" y="19"/>
                </a:cxn>
                <a:cxn ang="0">
                  <a:pos x="0" y="16"/>
                </a:cxn>
                <a:cxn ang="0">
                  <a:pos x="0" y="2"/>
                </a:cxn>
                <a:cxn ang="0">
                  <a:pos x="2" y="0"/>
                </a:cxn>
                <a:cxn ang="0">
                  <a:pos x="5" y="2"/>
                </a:cxn>
                <a:cxn ang="0">
                  <a:pos x="5" y="16"/>
                </a:cxn>
              </a:cxnLst>
              <a:rect l="0" t="0" r="r" b="b"/>
              <a:pathLst>
                <a:path w="5" h="19">
                  <a:moveTo>
                    <a:pt x="5" y="16"/>
                  </a:moveTo>
                  <a:cubicBezTo>
                    <a:pt x="5" y="18"/>
                    <a:pt x="4" y="19"/>
                    <a:pt x="2" y="19"/>
                  </a:cubicBezTo>
                  <a:cubicBezTo>
                    <a:pt x="1" y="19"/>
                    <a:pt x="0" y="18"/>
                    <a:pt x="0" y="16"/>
                  </a:cubicBezTo>
                  <a:cubicBezTo>
                    <a:pt x="0" y="2"/>
                    <a:pt x="0" y="2"/>
                    <a:pt x="0" y="2"/>
                  </a:cubicBezTo>
                  <a:cubicBezTo>
                    <a:pt x="0" y="1"/>
                    <a:pt x="1" y="0"/>
                    <a:pt x="2" y="0"/>
                  </a:cubicBezTo>
                  <a:cubicBezTo>
                    <a:pt x="4" y="0"/>
                    <a:pt x="5" y="1"/>
                    <a:pt x="5" y="2"/>
                  </a:cubicBezTo>
                  <a:lnTo>
                    <a:pt x="5" y="16"/>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65" name="Oval 539"/>
            <p:cNvSpPr>
              <a:spLocks noChangeArrowheads="1"/>
            </p:cNvSpPr>
            <p:nvPr/>
          </p:nvSpPr>
          <p:spPr bwMode="auto">
            <a:xfrm>
              <a:off x="2110513" y="4616078"/>
              <a:ext cx="14657" cy="11082"/>
            </a:xfrm>
            <a:prstGeom prst="ellipse">
              <a:avLst/>
            </a:pr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66" name="Line 540"/>
            <p:cNvSpPr>
              <a:spLocks noChangeShapeType="1"/>
            </p:cNvSpPr>
            <p:nvPr/>
          </p:nvSpPr>
          <p:spPr bwMode="auto">
            <a:xfrm flipV="1">
              <a:off x="2116620" y="4554511"/>
              <a:ext cx="1222" cy="66492"/>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67" name="Freeform 541"/>
            <p:cNvSpPr>
              <a:spLocks/>
            </p:cNvSpPr>
            <p:nvPr/>
          </p:nvSpPr>
          <p:spPr bwMode="auto">
            <a:xfrm>
              <a:off x="2044557" y="4680108"/>
              <a:ext cx="17100" cy="55411"/>
            </a:xfrm>
            <a:custGeom>
              <a:avLst/>
              <a:gdLst/>
              <a:ahLst/>
              <a:cxnLst>
                <a:cxn ang="0">
                  <a:pos x="6" y="17"/>
                </a:cxn>
                <a:cxn ang="0">
                  <a:pos x="3" y="19"/>
                </a:cxn>
                <a:cxn ang="0">
                  <a:pos x="0" y="17"/>
                </a:cxn>
                <a:cxn ang="0">
                  <a:pos x="0" y="2"/>
                </a:cxn>
                <a:cxn ang="0">
                  <a:pos x="3" y="0"/>
                </a:cxn>
                <a:cxn ang="0">
                  <a:pos x="6" y="2"/>
                </a:cxn>
                <a:cxn ang="0">
                  <a:pos x="6" y="17"/>
                </a:cxn>
              </a:cxnLst>
              <a:rect l="0" t="0" r="r" b="b"/>
              <a:pathLst>
                <a:path w="6" h="19">
                  <a:moveTo>
                    <a:pt x="6" y="17"/>
                  </a:moveTo>
                  <a:cubicBezTo>
                    <a:pt x="6" y="18"/>
                    <a:pt x="5" y="19"/>
                    <a:pt x="3" y="19"/>
                  </a:cubicBezTo>
                  <a:cubicBezTo>
                    <a:pt x="2" y="19"/>
                    <a:pt x="0" y="18"/>
                    <a:pt x="0" y="17"/>
                  </a:cubicBezTo>
                  <a:cubicBezTo>
                    <a:pt x="0" y="2"/>
                    <a:pt x="0" y="2"/>
                    <a:pt x="0" y="2"/>
                  </a:cubicBezTo>
                  <a:cubicBezTo>
                    <a:pt x="0" y="1"/>
                    <a:pt x="2" y="0"/>
                    <a:pt x="3" y="0"/>
                  </a:cubicBezTo>
                  <a:cubicBezTo>
                    <a:pt x="5" y="0"/>
                    <a:pt x="6" y="1"/>
                    <a:pt x="6" y="2"/>
                  </a:cubicBezTo>
                  <a:lnTo>
                    <a:pt x="6" y="17"/>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68" name="Freeform 542"/>
            <p:cNvSpPr>
              <a:spLocks/>
            </p:cNvSpPr>
            <p:nvPr/>
          </p:nvSpPr>
          <p:spPr bwMode="auto">
            <a:xfrm>
              <a:off x="2110513" y="4744138"/>
              <a:ext cx="14657" cy="55411"/>
            </a:xfrm>
            <a:custGeom>
              <a:avLst/>
              <a:gdLst/>
              <a:ahLst/>
              <a:cxnLst>
                <a:cxn ang="0">
                  <a:pos x="5" y="17"/>
                </a:cxn>
                <a:cxn ang="0">
                  <a:pos x="2" y="19"/>
                </a:cxn>
                <a:cxn ang="0">
                  <a:pos x="0" y="17"/>
                </a:cxn>
                <a:cxn ang="0">
                  <a:pos x="0" y="2"/>
                </a:cxn>
                <a:cxn ang="0">
                  <a:pos x="2" y="0"/>
                </a:cxn>
                <a:cxn ang="0">
                  <a:pos x="5" y="2"/>
                </a:cxn>
                <a:cxn ang="0">
                  <a:pos x="5" y="17"/>
                </a:cxn>
              </a:cxnLst>
              <a:rect l="0" t="0" r="r" b="b"/>
              <a:pathLst>
                <a:path w="5" h="19">
                  <a:moveTo>
                    <a:pt x="5" y="17"/>
                  </a:moveTo>
                  <a:cubicBezTo>
                    <a:pt x="5" y="18"/>
                    <a:pt x="4" y="19"/>
                    <a:pt x="2" y="19"/>
                  </a:cubicBezTo>
                  <a:cubicBezTo>
                    <a:pt x="1" y="19"/>
                    <a:pt x="0" y="18"/>
                    <a:pt x="0" y="17"/>
                  </a:cubicBezTo>
                  <a:cubicBezTo>
                    <a:pt x="0" y="2"/>
                    <a:pt x="0" y="2"/>
                    <a:pt x="0" y="2"/>
                  </a:cubicBezTo>
                  <a:cubicBezTo>
                    <a:pt x="0" y="1"/>
                    <a:pt x="1" y="0"/>
                    <a:pt x="2" y="0"/>
                  </a:cubicBezTo>
                  <a:cubicBezTo>
                    <a:pt x="4" y="0"/>
                    <a:pt x="5" y="1"/>
                    <a:pt x="5" y="2"/>
                  </a:cubicBezTo>
                  <a:lnTo>
                    <a:pt x="5" y="17"/>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69" name="Oval 543"/>
            <p:cNvSpPr>
              <a:spLocks noChangeArrowheads="1"/>
            </p:cNvSpPr>
            <p:nvPr/>
          </p:nvSpPr>
          <p:spPr bwMode="auto">
            <a:xfrm>
              <a:off x="2044557" y="4680108"/>
              <a:ext cx="17100" cy="13545"/>
            </a:xfrm>
            <a:prstGeom prst="ellipse">
              <a:avLst/>
            </a:pr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70" name="Oval 544"/>
            <p:cNvSpPr>
              <a:spLocks noChangeArrowheads="1"/>
            </p:cNvSpPr>
            <p:nvPr/>
          </p:nvSpPr>
          <p:spPr bwMode="auto">
            <a:xfrm>
              <a:off x="2110513" y="4744138"/>
              <a:ext cx="14657" cy="13545"/>
            </a:xfrm>
            <a:prstGeom prst="ellipse">
              <a:avLst/>
            </a:pr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71" name="Freeform 545"/>
            <p:cNvSpPr>
              <a:spLocks/>
            </p:cNvSpPr>
            <p:nvPr/>
          </p:nvSpPr>
          <p:spPr bwMode="auto">
            <a:xfrm>
              <a:off x="2053107" y="4624698"/>
              <a:ext cx="19543" cy="46791"/>
            </a:xfrm>
            <a:custGeom>
              <a:avLst/>
              <a:gdLst/>
              <a:ahLst/>
              <a:cxnLst>
                <a:cxn ang="0">
                  <a:pos x="0" y="16"/>
                </a:cxn>
                <a:cxn ang="0">
                  <a:pos x="0" y="38"/>
                </a:cxn>
                <a:cxn ang="0">
                  <a:pos x="16" y="33"/>
                </a:cxn>
                <a:cxn ang="0">
                  <a:pos x="16" y="0"/>
                </a:cxn>
              </a:cxnLst>
              <a:rect l="0" t="0" r="r" b="b"/>
              <a:pathLst>
                <a:path w="16" h="38">
                  <a:moveTo>
                    <a:pt x="0" y="16"/>
                  </a:moveTo>
                  <a:lnTo>
                    <a:pt x="0" y="38"/>
                  </a:lnTo>
                  <a:lnTo>
                    <a:pt x="16" y="33"/>
                  </a:lnTo>
                  <a:lnTo>
                    <a:pt x="16" y="0"/>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72" name="Freeform 546"/>
            <p:cNvSpPr>
              <a:spLocks/>
            </p:cNvSpPr>
            <p:nvPr/>
          </p:nvSpPr>
          <p:spPr bwMode="auto">
            <a:xfrm>
              <a:off x="2053107" y="4554511"/>
              <a:ext cx="129469" cy="128060"/>
            </a:xfrm>
            <a:custGeom>
              <a:avLst/>
              <a:gdLst/>
              <a:ahLst/>
              <a:cxnLst>
                <a:cxn ang="0">
                  <a:pos x="106" y="52"/>
                </a:cxn>
                <a:cxn ang="0">
                  <a:pos x="52" y="104"/>
                </a:cxn>
                <a:cxn ang="0">
                  <a:pos x="0" y="52"/>
                </a:cxn>
                <a:cxn ang="0">
                  <a:pos x="52" y="0"/>
                </a:cxn>
                <a:cxn ang="0">
                  <a:pos x="106" y="52"/>
                </a:cxn>
              </a:cxnLst>
              <a:rect l="0" t="0" r="r" b="b"/>
              <a:pathLst>
                <a:path w="106" h="104">
                  <a:moveTo>
                    <a:pt x="106" y="52"/>
                  </a:moveTo>
                  <a:lnTo>
                    <a:pt x="52" y="104"/>
                  </a:lnTo>
                  <a:lnTo>
                    <a:pt x="0" y="52"/>
                  </a:lnTo>
                  <a:lnTo>
                    <a:pt x="52" y="0"/>
                  </a:lnTo>
                  <a:lnTo>
                    <a:pt x="106" y="52"/>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73" name="Freeform 547"/>
            <p:cNvSpPr>
              <a:spLocks/>
            </p:cNvSpPr>
            <p:nvPr/>
          </p:nvSpPr>
          <p:spPr bwMode="auto">
            <a:xfrm>
              <a:off x="2116620" y="4618541"/>
              <a:ext cx="65956" cy="89888"/>
            </a:xfrm>
            <a:custGeom>
              <a:avLst/>
              <a:gdLst/>
              <a:ahLst/>
              <a:cxnLst>
                <a:cxn ang="0">
                  <a:pos x="54" y="21"/>
                </a:cxn>
                <a:cxn ang="0">
                  <a:pos x="0" y="73"/>
                </a:cxn>
                <a:cxn ang="0">
                  <a:pos x="0" y="52"/>
                </a:cxn>
                <a:cxn ang="0">
                  <a:pos x="54" y="0"/>
                </a:cxn>
                <a:cxn ang="0">
                  <a:pos x="54" y="21"/>
                </a:cxn>
              </a:cxnLst>
              <a:rect l="0" t="0" r="r" b="b"/>
              <a:pathLst>
                <a:path w="54" h="73">
                  <a:moveTo>
                    <a:pt x="54" y="21"/>
                  </a:moveTo>
                  <a:lnTo>
                    <a:pt x="0" y="73"/>
                  </a:lnTo>
                  <a:lnTo>
                    <a:pt x="0" y="52"/>
                  </a:lnTo>
                  <a:lnTo>
                    <a:pt x="54" y="0"/>
                  </a:lnTo>
                  <a:lnTo>
                    <a:pt x="54" y="21"/>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74" name="Freeform 548"/>
            <p:cNvSpPr>
              <a:spLocks/>
            </p:cNvSpPr>
            <p:nvPr/>
          </p:nvSpPr>
          <p:spPr bwMode="auto">
            <a:xfrm>
              <a:off x="2053107" y="4618541"/>
              <a:ext cx="63513" cy="89888"/>
            </a:xfrm>
            <a:custGeom>
              <a:avLst/>
              <a:gdLst/>
              <a:ahLst/>
              <a:cxnLst>
                <a:cxn ang="0">
                  <a:pos x="52" y="73"/>
                </a:cxn>
                <a:cxn ang="0">
                  <a:pos x="0" y="21"/>
                </a:cxn>
                <a:cxn ang="0">
                  <a:pos x="0" y="0"/>
                </a:cxn>
                <a:cxn ang="0">
                  <a:pos x="52" y="52"/>
                </a:cxn>
                <a:cxn ang="0">
                  <a:pos x="52" y="73"/>
                </a:cxn>
              </a:cxnLst>
              <a:rect l="0" t="0" r="r" b="b"/>
              <a:pathLst>
                <a:path w="52" h="73">
                  <a:moveTo>
                    <a:pt x="52" y="73"/>
                  </a:moveTo>
                  <a:lnTo>
                    <a:pt x="0" y="21"/>
                  </a:lnTo>
                  <a:lnTo>
                    <a:pt x="0" y="0"/>
                  </a:lnTo>
                  <a:lnTo>
                    <a:pt x="52" y="52"/>
                  </a:lnTo>
                  <a:lnTo>
                    <a:pt x="52" y="73"/>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75" name="Line 549"/>
            <p:cNvSpPr>
              <a:spLocks noChangeShapeType="1"/>
            </p:cNvSpPr>
            <p:nvPr/>
          </p:nvSpPr>
          <p:spPr bwMode="auto">
            <a:xfrm flipV="1">
              <a:off x="2053107" y="4618541"/>
              <a:ext cx="1222" cy="66492"/>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76" name="Oval 550"/>
            <p:cNvSpPr>
              <a:spLocks noChangeArrowheads="1"/>
            </p:cNvSpPr>
            <p:nvPr/>
          </p:nvSpPr>
          <p:spPr bwMode="auto">
            <a:xfrm>
              <a:off x="2078757" y="4584063"/>
              <a:ext cx="78170" cy="68955"/>
            </a:xfrm>
            <a:prstGeom prst="ellips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77" name="Oval 551"/>
            <p:cNvSpPr>
              <a:spLocks noChangeArrowheads="1"/>
            </p:cNvSpPr>
            <p:nvPr/>
          </p:nvSpPr>
          <p:spPr bwMode="auto">
            <a:xfrm>
              <a:off x="2101963" y="4616078"/>
              <a:ext cx="28093" cy="25859"/>
            </a:xfrm>
            <a:prstGeom prst="ellipse">
              <a:avLst/>
            </a:prstGeom>
            <a:solidFill>
              <a:srgbClr val="A7A9AC"/>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78" name="Line 552"/>
            <p:cNvSpPr>
              <a:spLocks noChangeShapeType="1"/>
            </p:cNvSpPr>
            <p:nvPr/>
          </p:nvSpPr>
          <p:spPr bwMode="auto">
            <a:xfrm flipV="1">
              <a:off x="2116620" y="4682571"/>
              <a:ext cx="1222" cy="66492"/>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79" name="Freeform 553"/>
            <p:cNvSpPr>
              <a:spLocks/>
            </p:cNvSpPr>
            <p:nvPr/>
          </p:nvSpPr>
          <p:spPr bwMode="auto">
            <a:xfrm>
              <a:off x="2099520" y="4691191"/>
              <a:ext cx="36642" cy="44328"/>
            </a:xfrm>
            <a:custGeom>
              <a:avLst/>
              <a:gdLst/>
              <a:ahLst/>
              <a:cxnLst>
                <a:cxn ang="0">
                  <a:pos x="30" y="0"/>
                </a:cxn>
                <a:cxn ang="0">
                  <a:pos x="14" y="36"/>
                </a:cxn>
                <a:cxn ang="0">
                  <a:pos x="14" y="36"/>
                </a:cxn>
                <a:cxn ang="0">
                  <a:pos x="0" y="0"/>
                </a:cxn>
              </a:cxnLst>
              <a:rect l="0" t="0" r="r" b="b"/>
              <a:pathLst>
                <a:path w="30" h="36">
                  <a:moveTo>
                    <a:pt x="30" y="0"/>
                  </a:moveTo>
                  <a:lnTo>
                    <a:pt x="14" y="36"/>
                  </a:lnTo>
                  <a:lnTo>
                    <a:pt x="14" y="36"/>
                  </a:lnTo>
                  <a:lnTo>
                    <a:pt x="0" y="0"/>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80" name="Line 554"/>
            <p:cNvSpPr>
              <a:spLocks noChangeShapeType="1"/>
            </p:cNvSpPr>
            <p:nvPr/>
          </p:nvSpPr>
          <p:spPr bwMode="auto">
            <a:xfrm>
              <a:off x="2116620" y="4618541"/>
              <a:ext cx="1222" cy="23396"/>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81" name="Freeform 555"/>
            <p:cNvSpPr>
              <a:spLocks/>
            </p:cNvSpPr>
            <p:nvPr/>
          </p:nvSpPr>
          <p:spPr bwMode="auto">
            <a:xfrm>
              <a:off x="2099520" y="4601302"/>
              <a:ext cx="34199" cy="34478"/>
            </a:xfrm>
            <a:custGeom>
              <a:avLst/>
              <a:gdLst/>
              <a:ahLst/>
              <a:cxnLst>
                <a:cxn ang="0">
                  <a:pos x="0" y="0"/>
                </a:cxn>
                <a:cxn ang="0">
                  <a:pos x="14" y="14"/>
                </a:cxn>
                <a:cxn ang="0">
                  <a:pos x="0" y="28"/>
                </a:cxn>
                <a:cxn ang="0">
                  <a:pos x="28" y="0"/>
                </a:cxn>
                <a:cxn ang="0">
                  <a:pos x="14" y="14"/>
                </a:cxn>
                <a:cxn ang="0">
                  <a:pos x="28" y="28"/>
                </a:cxn>
                <a:cxn ang="0">
                  <a:pos x="0" y="0"/>
                </a:cxn>
              </a:cxnLst>
              <a:rect l="0" t="0" r="r" b="b"/>
              <a:pathLst>
                <a:path w="28" h="28">
                  <a:moveTo>
                    <a:pt x="0" y="0"/>
                  </a:moveTo>
                  <a:lnTo>
                    <a:pt x="14" y="14"/>
                  </a:lnTo>
                  <a:lnTo>
                    <a:pt x="0" y="28"/>
                  </a:lnTo>
                  <a:lnTo>
                    <a:pt x="28" y="0"/>
                  </a:lnTo>
                  <a:lnTo>
                    <a:pt x="14" y="14"/>
                  </a:lnTo>
                  <a:lnTo>
                    <a:pt x="28" y="28"/>
                  </a:lnTo>
                  <a:lnTo>
                    <a:pt x="0"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82" name="Freeform 556"/>
            <p:cNvSpPr>
              <a:spLocks/>
            </p:cNvSpPr>
            <p:nvPr/>
          </p:nvSpPr>
          <p:spPr bwMode="auto">
            <a:xfrm>
              <a:off x="2338916" y="3768915"/>
              <a:ext cx="42750" cy="108358"/>
            </a:xfrm>
            <a:custGeom>
              <a:avLst/>
              <a:gdLst/>
              <a:ahLst/>
              <a:cxnLst>
                <a:cxn ang="0">
                  <a:pos x="35" y="52"/>
                </a:cxn>
                <a:cxn ang="0">
                  <a:pos x="35" y="0"/>
                </a:cxn>
                <a:cxn ang="0">
                  <a:pos x="0" y="36"/>
                </a:cxn>
                <a:cxn ang="0">
                  <a:pos x="0" y="88"/>
                </a:cxn>
              </a:cxnLst>
              <a:rect l="0" t="0" r="r" b="b"/>
              <a:pathLst>
                <a:path w="35" h="88">
                  <a:moveTo>
                    <a:pt x="35" y="52"/>
                  </a:moveTo>
                  <a:lnTo>
                    <a:pt x="35" y="0"/>
                  </a:lnTo>
                  <a:lnTo>
                    <a:pt x="0" y="36"/>
                  </a:lnTo>
                  <a:lnTo>
                    <a:pt x="0" y="88"/>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83" name="Freeform 557"/>
            <p:cNvSpPr>
              <a:spLocks/>
            </p:cNvSpPr>
            <p:nvPr/>
          </p:nvSpPr>
          <p:spPr bwMode="auto">
            <a:xfrm>
              <a:off x="2294946" y="3728281"/>
              <a:ext cx="86720" cy="84963"/>
            </a:xfrm>
            <a:custGeom>
              <a:avLst/>
              <a:gdLst/>
              <a:ahLst/>
              <a:cxnLst>
                <a:cxn ang="0">
                  <a:pos x="36" y="0"/>
                </a:cxn>
                <a:cxn ang="0">
                  <a:pos x="0" y="33"/>
                </a:cxn>
                <a:cxn ang="0">
                  <a:pos x="36" y="69"/>
                </a:cxn>
                <a:cxn ang="0">
                  <a:pos x="71" y="33"/>
                </a:cxn>
                <a:cxn ang="0">
                  <a:pos x="36" y="0"/>
                </a:cxn>
              </a:cxnLst>
              <a:rect l="0" t="0" r="r" b="b"/>
              <a:pathLst>
                <a:path w="71" h="69">
                  <a:moveTo>
                    <a:pt x="36" y="0"/>
                  </a:moveTo>
                  <a:lnTo>
                    <a:pt x="0" y="33"/>
                  </a:lnTo>
                  <a:lnTo>
                    <a:pt x="36" y="69"/>
                  </a:lnTo>
                  <a:lnTo>
                    <a:pt x="71" y="33"/>
                  </a:lnTo>
                  <a:lnTo>
                    <a:pt x="36"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84" name="Freeform 558"/>
            <p:cNvSpPr>
              <a:spLocks/>
            </p:cNvSpPr>
            <p:nvPr/>
          </p:nvSpPr>
          <p:spPr bwMode="auto">
            <a:xfrm>
              <a:off x="2294946" y="3728281"/>
              <a:ext cx="43971" cy="104664"/>
            </a:xfrm>
            <a:custGeom>
              <a:avLst/>
              <a:gdLst/>
              <a:ahLst/>
              <a:cxnLst>
                <a:cxn ang="0">
                  <a:pos x="36" y="52"/>
                </a:cxn>
                <a:cxn ang="0">
                  <a:pos x="36" y="0"/>
                </a:cxn>
                <a:cxn ang="0">
                  <a:pos x="0" y="33"/>
                </a:cxn>
                <a:cxn ang="0">
                  <a:pos x="0" y="85"/>
                </a:cxn>
              </a:cxnLst>
              <a:rect l="0" t="0" r="r" b="b"/>
              <a:pathLst>
                <a:path w="36" h="85">
                  <a:moveTo>
                    <a:pt x="36" y="52"/>
                  </a:moveTo>
                  <a:lnTo>
                    <a:pt x="36" y="0"/>
                  </a:lnTo>
                  <a:lnTo>
                    <a:pt x="0" y="33"/>
                  </a:lnTo>
                  <a:lnTo>
                    <a:pt x="0" y="85"/>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85" name="Freeform 559"/>
            <p:cNvSpPr>
              <a:spLocks/>
            </p:cNvSpPr>
            <p:nvPr/>
          </p:nvSpPr>
          <p:spPr bwMode="auto">
            <a:xfrm>
              <a:off x="2338916" y="3717198"/>
              <a:ext cx="42750" cy="104664"/>
            </a:xfrm>
            <a:custGeom>
              <a:avLst/>
              <a:gdLst/>
              <a:ahLst/>
              <a:cxnLst>
                <a:cxn ang="0">
                  <a:pos x="35" y="52"/>
                </a:cxn>
                <a:cxn ang="0">
                  <a:pos x="35" y="0"/>
                </a:cxn>
                <a:cxn ang="0">
                  <a:pos x="0" y="33"/>
                </a:cxn>
                <a:cxn ang="0">
                  <a:pos x="0" y="85"/>
                </a:cxn>
              </a:cxnLst>
              <a:rect l="0" t="0" r="r" b="b"/>
              <a:pathLst>
                <a:path w="35" h="85">
                  <a:moveTo>
                    <a:pt x="35" y="52"/>
                  </a:moveTo>
                  <a:lnTo>
                    <a:pt x="35" y="0"/>
                  </a:lnTo>
                  <a:lnTo>
                    <a:pt x="0" y="33"/>
                  </a:lnTo>
                  <a:lnTo>
                    <a:pt x="0" y="85"/>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86" name="Freeform 560"/>
            <p:cNvSpPr>
              <a:spLocks/>
            </p:cNvSpPr>
            <p:nvPr/>
          </p:nvSpPr>
          <p:spPr bwMode="auto">
            <a:xfrm>
              <a:off x="2294946" y="3672870"/>
              <a:ext cx="86720" cy="84963"/>
            </a:xfrm>
            <a:custGeom>
              <a:avLst/>
              <a:gdLst/>
              <a:ahLst/>
              <a:cxnLst>
                <a:cxn ang="0">
                  <a:pos x="71" y="36"/>
                </a:cxn>
                <a:cxn ang="0">
                  <a:pos x="36" y="0"/>
                </a:cxn>
                <a:cxn ang="0">
                  <a:pos x="0" y="36"/>
                </a:cxn>
                <a:cxn ang="0">
                  <a:pos x="36" y="69"/>
                </a:cxn>
              </a:cxnLst>
              <a:rect l="0" t="0" r="r" b="b"/>
              <a:pathLst>
                <a:path w="71" h="69">
                  <a:moveTo>
                    <a:pt x="71" y="36"/>
                  </a:moveTo>
                  <a:lnTo>
                    <a:pt x="36" y="0"/>
                  </a:lnTo>
                  <a:lnTo>
                    <a:pt x="0" y="36"/>
                  </a:lnTo>
                  <a:lnTo>
                    <a:pt x="36" y="69"/>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87" name="Freeform 561"/>
            <p:cNvSpPr>
              <a:spLocks/>
            </p:cNvSpPr>
            <p:nvPr/>
          </p:nvSpPr>
          <p:spPr bwMode="auto">
            <a:xfrm>
              <a:off x="2294946" y="3672870"/>
              <a:ext cx="43971" cy="108358"/>
            </a:xfrm>
            <a:custGeom>
              <a:avLst/>
              <a:gdLst/>
              <a:ahLst/>
              <a:cxnLst>
                <a:cxn ang="0">
                  <a:pos x="36" y="52"/>
                </a:cxn>
                <a:cxn ang="0">
                  <a:pos x="36" y="0"/>
                </a:cxn>
                <a:cxn ang="0">
                  <a:pos x="0" y="36"/>
                </a:cxn>
                <a:cxn ang="0">
                  <a:pos x="0" y="88"/>
                </a:cxn>
              </a:cxnLst>
              <a:rect l="0" t="0" r="r" b="b"/>
              <a:pathLst>
                <a:path w="36" h="88">
                  <a:moveTo>
                    <a:pt x="36" y="52"/>
                  </a:moveTo>
                  <a:lnTo>
                    <a:pt x="36" y="0"/>
                  </a:lnTo>
                  <a:lnTo>
                    <a:pt x="0" y="36"/>
                  </a:lnTo>
                  <a:lnTo>
                    <a:pt x="0" y="88"/>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88" name="Freeform 562"/>
            <p:cNvSpPr>
              <a:spLocks/>
            </p:cNvSpPr>
            <p:nvPr/>
          </p:nvSpPr>
          <p:spPr bwMode="auto">
            <a:xfrm>
              <a:off x="2320596" y="3699960"/>
              <a:ext cx="35421" cy="141605"/>
            </a:xfrm>
            <a:custGeom>
              <a:avLst/>
              <a:gdLst/>
              <a:ahLst/>
              <a:cxnLst>
                <a:cxn ang="0">
                  <a:pos x="0" y="6"/>
                </a:cxn>
                <a:cxn ang="0">
                  <a:pos x="6" y="0"/>
                </a:cxn>
                <a:cxn ang="0">
                  <a:pos x="12" y="6"/>
                </a:cxn>
                <a:cxn ang="0">
                  <a:pos x="12" y="43"/>
                </a:cxn>
                <a:cxn ang="0">
                  <a:pos x="6" y="49"/>
                </a:cxn>
                <a:cxn ang="0">
                  <a:pos x="0" y="43"/>
                </a:cxn>
                <a:cxn ang="0">
                  <a:pos x="0" y="6"/>
                </a:cxn>
              </a:cxnLst>
              <a:rect l="0" t="0" r="r" b="b"/>
              <a:pathLst>
                <a:path w="12" h="49">
                  <a:moveTo>
                    <a:pt x="0" y="6"/>
                  </a:moveTo>
                  <a:cubicBezTo>
                    <a:pt x="0" y="3"/>
                    <a:pt x="2" y="0"/>
                    <a:pt x="6" y="0"/>
                  </a:cubicBezTo>
                  <a:cubicBezTo>
                    <a:pt x="9" y="0"/>
                    <a:pt x="12" y="3"/>
                    <a:pt x="12" y="6"/>
                  </a:cubicBezTo>
                  <a:cubicBezTo>
                    <a:pt x="12" y="43"/>
                    <a:pt x="12" y="43"/>
                    <a:pt x="12" y="43"/>
                  </a:cubicBezTo>
                  <a:cubicBezTo>
                    <a:pt x="12" y="46"/>
                    <a:pt x="9" y="49"/>
                    <a:pt x="6" y="49"/>
                  </a:cubicBezTo>
                  <a:cubicBezTo>
                    <a:pt x="2" y="49"/>
                    <a:pt x="0" y="46"/>
                    <a:pt x="0" y="43"/>
                  </a:cubicBezTo>
                  <a:lnTo>
                    <a:pt x="0" y="6"/>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89" name="Oval 563"/>
            <p:cNvSpPr>
              <a:spLocks noChangeArrowheads="1"/>
            </p:cNvSpPr>
            <p:nvPr/>
          </p:nvSpPr>
          <p:spPr bwMode="auto">
            <a:xfrm>
              <a:off x="2320596" y="3699960"/>
              <a:ext cx="35421" cy="34478"/>
            </a:xfrm>
            <a:prstGeom prst="ellipse">
              <a:avLst/>
            </a:pr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90" name="Freeform 564"/>
            <p:cNvSpPr>
              <a:spLocks/>
            </p:cNvSpPr>
            <p:nvPr/>
          </p:nvSpPr>
          <p:spPr bwMode="auto">
            <a:xfrm>
              <a:off x="2021350" y="3667945"/>
              <a:ext cx="412836" cy="811455"/>
            </a:xfrm>
            <a:custGeom>
              <a:avLst/>
              <a:gdLst/>
              <a:ahLst/>
              <a:cxnLst>
                <a:cxn ang="0">
                  <a:pos x="30" y="279"/>
                </a:cxn>
                <a:cxn ang="0">
                  <a:pos x="29" y="278"/>
                </a:cxn>
                <a:cxn ang="0">
                  <a:pos x="29" y="268"/>
                </a:cxn>
                <a:cxn ang="0">
                  <a:pos x="1" y="239"/>
                </a:cxn>
                <a:cxn ang="0">
                  <a:pos x="1" y="237"/>
                </a:cxn>
                <a:cxn ang="0">
                  <a:pos x="139" y="99"/>
                </a:cxn>
                <a:cxn ang="0">
                  <a:pos x="120" y="80"/>
                </a:cxn>
                <a:cxn ang="0">
                  <a:pos x="120" y="79"/>
                </a:cxn>
                <a:cxn ang="0">
                  <a:pos x="120" y="14"/>
                </a:cxn>
                <a:cxn ang="0">
                  <a:pos x="111" y="6"/>
                </a:cxn>
                <a:cxn ang="0">
                  <a:pos x="111" y="17"/>
                </a:cxn>
                <a:cxn ang="0">
                  <a:pos x="110" y="18"/>
                </a:cxn>
                <a:cxn ang="0">
                  <a:pos x="108" y="17"/>
                </a:cxn>
                <a:cxn ang="0">
                  <a:pos x="108" y="2"/>
                </a:cxn>
                <a:cxn ang="0">
                  <a:pos x="109" y="1"/>
                </a:cxn>
                <a:cxn ang="0">
                  <a:pos x="111" y="1"/>
                </a:cxn>
                <a:cxn ang="0">
                  <a:pos x="122" y="12"/>
                </a:cxn>
                <a:cxn ang="0">
                  <a:pos x="123" y="14"/>
                </a:cxn>
                <a:cxn ang="0">
                  <a:pos x="123" y="78"/>
                </a:cxn>
                <a:cxn ang="0">
                  <a:pos x="142" y="98"/>
                </a:cxn>
                <a:cxn ang="0">
                  <a:pos x="142" y="100"/>
                </a:cxn>
                <a:cxn ang="0">
                  <a:pos x="4" y="238"/>
                </a:cxn>
                <a:cxn ang="0">
                  <a:pos x="32" y="266"/>
                </a:cxn>
                <a:cxn ang="0">
                  <a:pos x="32" y="267"/>
                </a:cxn>
                <a:cxn ang="0">
                  <a:pos x="32" y="278"/>
                </a:cxn>
                <a:cxn ang="0">
                  <a:pos x="30" y="279"/>
                </a:cxn>
              </a:cxnLst>
              <a:rect l="0" t="0" r="r" b="b"/>
              <a:pathLst>
                <a:path w="143" h="279">
                  <a:moveTo>
                    <a:pt x="30" y="279"/>
                  </a:moveTo>
                  <a:cubicBezTo>
                    <a:pt x="30" y="279"/>
                    <a:pt x="29" y="279"/>
                    <a:pt x="29" y="278"/>
                  </a:cubicBezTo>
                  <a:cubicBezTo>
                    <a:pt x="29" y="268"/>
                    <a:pt x="29" y="268"/>
                    <a:pt x="29" y="268"/>
                  </a:cubicBezTo>
                  <a:cubicBezTo>
                    <a:pt x="1" y="239"/>
                    <a:pt x="1" y="239"/>
                    <a:pt x="1" y="239"/>
                  </a:cubicBezTo>
                  <a:cubicBezTo>
                    <a:pt x="0" y="239"/>
                    <a:pt x="0" y="238"/>
                    <a:pt x="1" y="237"/>
                  </a:cubicBezTo>
                  <a:cubicBezTo>
                    <a:pt x="139" y="99"/>
                    <a:pt x="139" y="99"/>
                    <a:pt x="139" y="99"/>
                  </a:cubicBezTo>
                  <a:cubicBezTo>
                    <a:pt x="120" y="80"/>
                    <a:pt x="120" y="80"/>
                    <a:pt x="120" y="80"/>
                  </a:cubicBezTo>
                  <a:cubicBezTo>
                    <a:pt x="120" y="79"/>
                    <a:pt x="120" y="79"/>
                    <a:pt x="120" y="79"/>
                  </a:cubicBezTo>
                  <a:cubicBezTo>
                    <a:pt x="120" y="14"/>
                    <a:pt x="120" y="14"/>
                    <a:pt x="120" y="14"/>
                  </a:cubicBezTo>
                  <a:cubicBezTo>
                    <a:pt x="111" y="6"/>
                    <a:pt x="111" y="6"/>
                    <a:pt x="111" y="6"/>
                  </a:cubicBezTo>
                  <a:cubicBezTo>
                    <a:pt x="111" y="17"/>
                    <a:pt x="111" y="17"/>
                    <a:pt x="111" y="17"/>
                  </a:cubicBezTo>
                  <a:cubicBezTo>
                    <a:pt x="111" y="18"/>
                    <a:pt x="111" y="18"/>
                    <a:pt x="110" y="18"/>
                  </a:cubicBezTo>
                  <a:cubicBezTo>
                    <a:pt x="109" y="18"/>
                    <a:pt x="108" y="18"/>
                    <a:pt x="108" y="17"/>
                  </a:cubicBezTo>
                  <a:cubicBezTo>
                    <a:pt x="108" y="2"/>
                    <a:pt x="108" y="2"/>
                    <a:pt x="108" y="2"/>
                  </a:cubicBezTo>
                  <a:cubicBezTo>
                    <a:pt x="108" y="2"/>
                    <a:pt x="109" y="1"/>
                    <a:pt x="109" y="1"/>
                  </a:cubicBezTo>
                  <a:cubicBezTo>
                    <a:pt x="110" y="0"/>
                    <a:pt x="110" y="1"/>
                    <a:pt x="111" y="1"/>
                  </a:cubicBezTo>
                  <a:cubicBezTo>
                    <a:pt x="122" y="12"/>
                    <a:pt x="122" y="12"/>
                    <a:pt x="122" y="12"/>
                  </a:cubicBezTo>
                  <a:cubicBezTo>
                    <a:pt x="123" y="13"/>
                    <a:pt x="123" y="13"/>
                    <a:pt x="123" y="14"/>
                  </a:cubicBezTo>
                  <a:cubicBezTo>
                    <a:pt x="123" y="78"/>
                    <a:pt x="123" y="78"/>
                    <a:pt x="123" y="78"/>
                  </a:cubicBezTo>
                  <a:cubicBezTo>
                    <a:pt x="142" y="98"/>
                    <a:pt x="142" y="98"/>
                    <a:pt x="142" y="98"/>
                  </a:cubicBezTo>
                  <a:cubicBezTo>
                    <a:pt x="143" y="98"/>
                    <a:pt x="143" y="99"/>
                    <a:pt x="142" y="100"/>
                  </a:cubicBezTo>
                  <a:cubicBezTo>
                    <a:pt x="4" y="238"/>
                    <a:pt x="4" y="238"/>
                    <a:pt x="4" y="238"/>
                  </a:cubicBezTo>
                  <a:cubicBezTo>
                    <a:pt x="32" y="266"/>
                    <a:pt x="32" y="266"/>
                    <a:pt x="32" y="266"/>
                  </a:cubicBezTo>
                  <a:cubicBezTo>
                    <a:pt x="32" y="266"/>
                    <a:pt x="32" y="267"/>
                    <a:pt x="32" y="267"/>
                  </a:cubicBezTo>
                  <a:cubicBezTo>
                    <a:pt x="32" y="278"/>
                    <a:pt x="32" y="278"/>
                    <a:pt x="32" y="278"/>
                  </a:cubicBezTo>
                  <a:cubicBezTo>
                    <a:pt x="32" y="279"/>
                    <a:pt x="31" y="279"/>
                    <a:pt x="30" y="279"/>
                  </a:cubicBez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91" name="Freeform 565"/>
            <p:cNvSpPr>
              <a:spLocks/>
            </p:cNvSpPr>
            <p:nvPr/>
          </p:nvSpPr>
          <p:spPr bwMode="auto">
            <a:xfrm>
              <a:off x="2294946" y="3768915"/>
              <a:ext cx="65956" cy="44328"/>
            </a:xfrm>
            <a:custGeom>
              <a:avLst/>
              <a:gdLst/>
              <a:ahLst/>
              <a:cxnLst>
                <a:cxn ang="0">
                  <a:pos x="0" y="0"/>
                </a:cxn>
                <a:cxn ang="0">
                  <a:pos x="36" y="36"/>
                </a:cxn>
                <a:cxn ang="0">
                  <a:pos x="54" y="17"/>
                </a:cxn>
              </a:cxnLst>
              <a:rect l="0" t="0" r="r" b="b"/>
              <a:pathLst>
                <a:path w="54" h="36">
                  <a:moveTo>
                    <a:pt x="0" y="0"/>
                  </a:moveTo>
                  <a:lnTo>
                    <a:pt x="36" y="36"/>
                  </a:lnTo>
                  <a:lnTo>
                    <a:pt x="54" y="17"/>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92" name="Freeform 566"/>
            <p:cNvSpPr>
              <a:spLocks/>
            </p:cNvSpPr>
            <p:nvPr/>
          </p:nvSpPr>
          <p:spPr bwMode="auto">
            <a:xfrm>
              <a:off x="2294946" y="3717198"/>
              <a:ext cx="63513" cy="40635"/>
            </a:xfrm>
            <a:custGeom>
              <a:avLst/>
              <a:gdLst/>
              <a:ahLst/>
              <a:cxnLst>
                <a:cxn ang="0">
                  <a:pos x="0" y="0"/>
                </a:cxn>
                <a:cxn ang="0">
                  <a:pos x="36" y="33"/>
                </a:cxn>
                <a:cxn ang="0">
                  <a:pos x="52" y="16"/>
                </a:cxn>
              </a:cxnLst>
              <a:rect l="0" t="0" r="r" b="b"/>
              <a:pathLst>
                <a:path w="52" h="33">
                  <a:moveTo>
                    <a:pt x="0" y="0"/>
                  </a:moveTo>
                  <a:lnTo>
                    <a:pt x="36" y="33"/>
                  </a:lnTo>
                  <a:lnTo>
                    <a:pt x="52" y="16"/>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93" name="Line 567"/>
            <p:cNvSpPr>
              <a:spLocks noChangeShapeType="1"/>
            </p:cNvSpPr>
            <p:nvPr/>
          </p:nvSpPr>
          <p:spPr bwMode="auto">
            <a:xfrm flipV="1">
              <a:off x="2381666" y="3717198"/>
              <a:ext cx="1222" cy="64030"/>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94" name="Freeform 568"/>
            <p:cNvSpPr>
              <a:spLocks/>
            </p:cNvSpPr>
            <p:nvPr/>
          </p:nvSpPr>
          <p:spPr bwMode="auto">
            <a:xfrm>
              <a:off x="2329145" y="3832945"/>
              <a:ext cx="26871" cy="27090"/>
            </a:xfrm>
            <a:custGeom>
              <a:avLst/>
              <a:gdLst/>
              <a:ahLst/>
              <a:cxnLst>
                <a:cxn ang="0">
                  <a:pos x="6" y="9"/>
                </a:cxn>
                <a:cxn ang="0">
                  <a:pos x="0" y="3"/>
                </a:cxn>
                <a:cxn ang="0">
                  <a:pos x="0" y="0"/>
                </a:cxn>
                <a:cxn ang="0">
                  <a:pos x="3" y="0"/>
                </a:cxn>
                <a:cxn ang="0">
                  <a:pos x="9" y="6"/>
                </a:cxn>
              </a:cxnLst>
              <a:rect l="0" t="0" r="r" b="b"/>
              <a:pathLst>
                <a:path w="9" h="9">
                  <a:moveTo>
                    <a:pt x="6" y="9"/>
                  </a:moveTo>
                  <a:cubicBezTo>
                    <a:pt x="0" y="3"/>
                    <a:pt x="0" y="3"/>
                    <a:pt x="0" y="3"/>
                  </a:cubicBezTo>
                  <a:cubicBezTo>
                    <a:pt x="0" y="2"/>
                    <a:pt x="0" y="1"/>
                    <a:pt x="0" y="0"/>
                  </a:cubicBezTo>
                  <a:cubicBezTo>
                    <a:pt x="1" y="0"/>
                    <a:pt x="2" y="0"/>
                    <a:pt x="3" y="0"/>
                  </a:cubicBezTo>
                  <a:cubicBezTo>
                    <a:pt x="9" y="6"/>
                    <a:pt x="9" y="6"/>
                    <a:pt x="9" y="6"/>
                  </a:cubicBezTo>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95" name="Freeform 569"/>
            <p:cNvSpPr>
              <a:spLocks/>
            </p:cNvSpPr>
            <p:nvPr/>
          </p:nvSpPr>
          <p:spPr bwMode="auto">
            <a:xfrm>
              <a:off x="2329145" y="3832945"/>
              <a:ext cx="26871" cy="27090"/>
            </a:xfrm>
            <a:custGeom>
              <a:avLst/>
              <a:gdLst/>
              <a:ahLst/>
              <a:cxnLst>
                <a:cxn ang="0">
                  <a:pos x="6" y="9"/>
                </a:cxn>
                <a:cxn ang="0">
                  <a:pos x="0" y="3"/>
                </a:cxn>
                <a:cxn ang="0">
                  <a:pos x="0" y="0"/>
                </a:cxn>
                <a:cxn ang="0">
                  <a:pos x="3" y="0"/>
                </a:cxn>
                <a:cxn ang="0">
                  <a:pos x="9" y="6"/>
                </a:cxn>
              </a:cxnLst>
              <a:rect l="0" t="0" r="r" b="b"/>
              <a:pathLst>
                <a:path w="9" h="9">
                  <a:moveTo>
                    <a:pt x="6" y="9"/>
                  </a:moveTo>
                  <a:cubicBezTo>
                    <a:pt x="0" y="3"/>
                    <a:pt x="0" y="3"/>
                    <a:pt x="0" y="3"/>
                  </a:cubicBezTo>
                  <a:cubicBezTo>
                    <a:pt x="0" y="2"/>
                    <a:pt x="0" y="1"/>
                    <a:pt x="0" y="0"/>
                  </a:cubicBezTo>
                  <a:cubicBezTo>
                    <a:pt x="1" y="0"/>
                    <a:pt x="2" y="0"/>
                    <a:pt x="3" y="0"/>
                  </a:cubicBezTo>
                  <a:cubicBezTo>
                    <a:pt x="9" y="6"/>
                    <a:pt x="9" y="6"/>
                    <a:pt x="9" y="6"/>
                  </a:cubicBez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96" name="Line 570"/>
            <p:cNvSpPr>
              <a:spLocks noChangeShapeType="1"/>
            </p:cNvSpPr>
            <p:nvPr/>
          </p:nvSpPr>
          <p:spPr bwMode="auto">
            <a:xfrm>
              <a:off x="2338916" y="3757833"/>
              <a:ext cx="1222" cy="113283"/>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97" name="Freeform 571"/>
            <p:cNvSpPr>
              <a:spLocks/>
            </p:cNvSpPr>
            <p:nvPr/>
          </p:nvSpPr>
          <p:spPr bwMode="auto">
            <a:xfrm>
              <a:off x="2125170" y="3807087"/>
              <a:ext cx="203976" cy="211791"/>
            </a:xfrm>
            <a:custGeom>
              <a:avLst/>
              <a:gdLst/>
              <a:ahLst/>
              <a:cxnLst>
                <a:cxn ang="0">
                  <a:pos x="0" y="73"/>
                </a:cxn>
                <a:cxn ang="0">
                  <a:pos x="70" y="3"/>
                </a:cxn>
                <a:cxn ang="0">
                  <a:pos x="70" y="1"/>
                </a:cxn>
                <a:cxn ang="0">
                  <a:pos x="68" y="1"/>
                </a:cxn>
                <a:cxn ang="0">
                  <a:pos x="1" y="68"/>
                </a:cxn>
              </a:cxnLst>
              <a:rect l="0" t="0" r="r" b="b"/>
              <a:pathLst>
                <a:path w="71" h="73">
                  <a:moveTo>
                    <a:pt x="0" y="73"/>
                  </a:moveTo>
                  <a:cubicBezTo>
                    <a:pt x="70" y="3"/>
                    <a:pt x="70" y="3"/>
                    <a:pt x="70" y="3"/>
                  </a:cubicBezTo>
                  <a:cubicBezTo>
                    <a:pt x="71" y="2"/>
                    <a:pt x="71" y="1"/>
                    <a:pt x="70" y="1"/>
                  </a:cubicBezTo>
                  <a:cubicBezTo>
                    <a:pt x="70" y="0"/>
                    <a:pt x="69" y="0"/>
                    <a:pt x="68" y="1"/>
                  </a:cubicBezTo>
                  <a:cubicBezTo>
                    <a:pt x="1" y="68"/>
                    <a:pt x="1" y="68"/>
                    <a:pt x="1" y="68"/>
                  </a:cubicBezTo>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98" name="Freeform 572"/>
            <p:cNvSpPr>
              <a:spLocks/>
            </p:cNvSpPr>
            <p:nvPr/>
          </p:nvSpPr>
          <p:spPr bwMode="auto">
            <a:xfrm>
              <a:off x="2125170" y="3807087"/>
              <a:ext cx="203976" cy="211791"/>
            </a:xfrm>
            <a:custGeom>
              <a:avLst/>
              <a:gdLst/>
              <a:ahLst/>
              <a:cxnLst>
                <a:cxn ang="0">
                  <a:pos x="0" y="73"/>
                </a:cxn>
                <a:cxn ang="0">
                  <a:pos x="70" y="3"/>
                </a:cxn>
                <a:cxn ang="0">
                  <a:pos x="70" y="1"/>
                </a:cxn>
                <a:cxn ang="0">
                  <a:pos x="68" y="1"/>
                </a:cxn>
                <a:cxn ang="0">
                  <a:pos x="1" y="68"/>
                </a:cxn>
              </a:cxnLst>
              <a:rect l="0" t="0" r="r" b="b"/>
              <a:pathLst>
                <a:path w="71" h="73">
                  <a:moveTo>
                    <a:pt x="0" y="73"/>
                  </a:moveTo>
                  <a:cubicBezTo>
                    <a:pt x="70" y="3"/>
                    <a:pt x="70" y="3"/>
                    <a:pt x="70" y="3"/>
                  </a:cubicBezTo>
                  <a:cubicBezTo>
                    <a:pt x="71" y="2"/>
                    <a:pt x="71" y="1"/>
                    <a:pt x="70" y="1"/>
                  </a:cubicBezTo>
                  <a:cubicBezTo>
                    <a:pt x="70" y="0"/>
                    <a:pt x="69" y="0"/>
                    <a:pt x="68" y="1"/>
                  </a:cubicBezTo>
                  <a:cubicBezTo>
                    <a:pt x="1" y="68"/>
                    <a:pt x="1" y="68"/>
                    <a:pt x="1" y="68"/>
                  </a:cubicBez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99" name="Freeform 573"/>
            <p:cNvSpPr>
              <a:spLocks/>
            </p:cNvSpPr>
            <p:nvPr/>
          </p:nvSpPr>
          <p:spPr bwMode="auto">
            <a:xfrm>
              <a:off x="2125170" y="3768915"/>
              <a:ext cx="203976" cy="213023"/>
            </a:xfrm>
            <a:custGeom>
              <a:avLst/>
              <a:gdLst/>
              <a:ahLst/>
              <a:cxnLst>
                <a:cxn ang="0">
                  <a:pos x="0" y="73"/>
                </a:cxn>
                <a:cxn ang="0">
                  <a:pos x="70" y="3"/>
                </a:cxn>
                <a:cxn ang="0">
                  <a:pos x="70" y="1"/>
                </a:cxn>
                <a:cxn ang="0">
                  <a:pos x="68" y="1"/>
                </a:cxn>
                <a:cxn ang="0">
                  <a:pos x="1" y="68"/>
                </a:cxn>
              </a:cxnLst>
              <a:rect l="0" t="0" r="r" b="b"/>
              <a:pathLst>
                <a:path w="71" h="73">
                  <a:moveTo>
                    <a:pt x="0" y="73"/>
                  </a:moveTo>
                  <a:cubicBezTo>
                    <a:pt x="70" y="3"/>
                    <a:pt x="70" y="3"/>
                    <a:pt x="70" y="3"/>
                  </a:cubicBezTo>
                  <a:cubicBezTo>
                    <a:pt x="71" y="2"/>
                    <a:pt x="71" y="1"/>
                    <a:pt x="70" y="1"/>
                  </a:cubicBezTo>
                  <a:cubicBezTo>
                    <a:pt x="70" y="0"/>
                    <a:pt x="69" y="0"/>
                    <a:pt x="68" y="1"/>
                  </a:cubicBezTo>
                  <a:cubicBezTo>
                    <a:pt x="1" y="68"/>
                    <a:pt x="1" y="68"/>
                    <a:pt x="1" y="68"/>
                  </a:cubicBezTo>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300" name="Freeform 574"/>
            <p:cNvSpPr>
              <a:spLocks/>
            </p:cNvSpPr>
            <p:nvPr/>
          </p:nvSpPr>
          <p:spPr bwMode="auto">
            <a:xfrm>
              <a:off x="2125170" y="3768915"/>
              <a:ext cx="203976" cy="213023"/>
            </a:xfrm>
            <a:custGeom>
              <a:avLst/>
              <a:gdLst/>
              <a:ahLst/>
              <a:cxnLst>
                <a:cxn ang="0">
                  <a:pos x="0" y="73"/>
                </a:cxn>
                <a:cxn ang="0">
                  <a:pos x="70" y="3"/>
                </a:cxn>
                <a:cxn ang="0">
                  <a:pos x="70" y="1"/>
                </a:cxn>
                <a:cxn ang="0">
                  <a:pos x="68" y="1"/>
                </a:cxn>
                <a:cxn ang="0">
                  <a:pos x="1" y="68"/>
                </a:cxn>
              </a:cxnLst>
              <a:rect l="0" t="0" r="r" b="b"/>
              <a:pathLst>
                <a:path w="71" h="73">
                  <a:moveTo>
                    <a:pt x="0" y="73"/>
                  </a:moveTo>
                  <a:cubicBezTo>
                    <a:pt x="70" y="3"/>
                    <a:pt x="70" y="3"/>
                    <a:pt x="70" y="3"/>
                  </a:cubicBezTo>
                  <a:cubicBezTo>
                    <a:pt x="71" y="2"/>
                    <a:pt x="71" y="1"/>
                    <a:pt x="70" y="1"/>
                  </a:cubicBezTo>
                  <a:cubicBezTo>
                    <a:pt x="70" y="0"/>
                    <a:pt x="69" y="0"/>
                    <a:pt x="68" y="1"/>
                  </a:cubicBezTo>
                  <a:cubicBezTo>
                    <a:pt x="1" y="68"/>
                    <a:pt x="1" y="68"/>
                    <a:pt x="1" y="68"/>
                  </a:cubicBez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301" name="Line 575"/>
            <p:cNvSpPr>
              <a:spLocks noChangeShapeType="1"/>
            </p:cNvSpPr>
            <p:nvPr/>
          </p:nvSpPr>
          <p:spPr bwMode="auto">
            <a:xfrm flipH="1">
              <a:off x="2127613" y="3796004"/>
              <a:ext cx="8550" cy="8620"/>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302" name="Line 576"/>
            <p:cNvSpPr>
              <a:spLocks noChangeShapeType="1"/>
            </p:cNvSpPr>
            <p:nvPr/>
          </p:nvSpPr>
          <p:spPr bwMode="auto">
            <a:xfrm>
              <a:off x="2121506" y="3839102"/>
              <a:ext cx="12214" cy="8620"/>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303" name="Line 577"/>
            <p:cNvSpPr>
              <a:spLocks noChangeShapeType="1"/>
            </p:cNvSpPr>
            <p:nvPr/>
          </p:nvSpPr>
          <p:spPr bwMode="auto">
            <a:xfrm flipH="1">
              <a:off x="2127613" y="3612535"/>
              <a:ext cx="8550" cy="11082"/>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304" name="Line 578"/>
            <p:cNvSpPr>
              <a:spLocks noChangeShapeType="1"/>
            </p:cNvSpPr>
            <p:nvPr/>
          </p:nvSpPr>
          <p:spPr bwMode="auto">
            <a:xfrm>
              <a:off x="2121506" y="3655631"/>
              <a:ext cx="12214" cy="12313"/>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305" name="Line 579"/>
            <p:cNvSpPr>
              <a:spLocks noChangeShapeType="1"/>
            </p:cNvSpPr>
            <p:nvPr/>
          </p:nvSpPr>
          <p:spPr bwMode="auto">
            <a:xfrm flipH="1">
              <a:off x="2125170" y="3516490"/>
              <a:ext cx="10993" cy="11082"/>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306" name="Line 580"/>
            <p:cNvSpPr>
              <a:spLocks noChangeShapeType="1"/>
            </p:cNvSpPr>
            <p:nvPr/>
          </p:nvSpPr>
          <p:spPr bwMode="auto">
            <a:xfrm>
              <a:off x="2121506" y="3557124"/>
              <a:ext cx="12214" cy="11082"/>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307" name="Freeform 581"/>
            <p:cNvSpPr>
              <a:spLocks/>
            </p:cNvSpPr>
            <p:nvPr/>
          </p:nvSpPr>
          <p:spPr bwMode="auto">
            <a:xfrm>
              <a:off x="2089749" y="3521415"/>
              <a:ext cx="37864" cy="544253"/>
            </a:xfrm>
            <a:custGeom>
              <a:avLst/>
              <a:gdLst/>
              <a:ahLst/>
              <a:cxnLst>
                <a:cxn ang="0">
                  <a:pos x="0" y="6"/>
                </a:cxn>
                <a:cxn ang="0">
                  <a:pos x="6" y="0"/>
                </a:cxn>
                <a:cxn ang="0">
                  <a:pos x="13" y="6"/>
                </a:cxn>
                <a:cxn ang="0">
                  <a:pos x="13" y="181"/>
                </a:cxn>
                <a:cxn ang="0">
                  <a:pos x="6" y="187"/>
                </a:cxn>
                <a:cxn ang="0">
                  <a:pos x="0" y="181"/>
                </a:cxn>
                <a:cxn ang="0">
                  <a:pos x="0" y="6"/>
                </a:cxn>
              </a:cxnLst>
              <a:rect l="0" t="0" r="r" b="b"/>
              <a:pathLst>
                <a:path w="13" h="187">
                  <a:moveTo>
                    <a:pt x="0" y="6"/>
                  </a:moveTo>
                  <a:cubicBezTo>
                    <a:pt x="0" y="3"/>
                    <a:pt x="3" y="0"/>
                    <a:pt x="6" y="0"/>
                  </a:cubicBezTo>
                  <a:cubicBezTo>
                    <a:pt x="10" y="0"/>
                    <a:pt x="13" y="3"/>
                    <a:pt x="13" y="6"/>
                  </a:cubicBezTo>
                  <a:cubicBezTo>
                    <a:pt x="13" y="181"/>
                    <a:pt x="13" y="181"/>
                    <a:pt x="13" y="181"/>
                  </a:cubicBezTo>
                  <a:cubicBezTo>
                    <a:pt x="13" y="185"/>
                    <a:pt x="10" y="187"/>
                    <a:pt x="6" y="187"/>
                  </a:cubicBezTo>
                  <a:cubicBezTo>
                    <a:pt x="3" y="187"/>
                    <a:pt x="0" y="185"/>
                    <a:pt x="0" y="181"/>
                  </a:cubicBezTo>
                  <a:lnTo>
                    <a:pt x="0" y="6"/>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308" name="Line 582"/>
            <p:cNvSpPr>
              <a:spLocks noChangeShapeType="1"/>
            </p:cNvSpPr>
            <p:nvPr/>
          </p:nvSpPr>
          <p:spPr bwMode="auto">
            <a:xfrm>
              <a:off x="2081199" y="3796004"/>
              <a:ext cx="8550" cy="11082"/>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309" name="Line 583"/>
            <p:cNvSpPr>
              <a:spLocks noChangeShapeType="1"/>
            </p:cNvSpPr>
            <p:nvPr/>
          </p:nvSpPr>
          <p:spPr bwMode="auto">
            <a:xfrm flipH="1">
              <a:off x="2084863" y="3839102"/>
              <a:ext cx="8550" cy="8620"/>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310" name="Line 584"/>
            <p:cNvSpPr>
              <a:spLocks noChangeShapeType="1"/>
            </p:cNvSpPr>
            <p:nvPr/>
          </p:nvSpPr>
          <p:spPr bwMode="auto">
            <a:xfrm>
              <a:off x="2081199" y="3612535"/>
              <a:ext cx="8550" cy="11082"/>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311" name="Line 585"/>
            <p:cNvSpPr>
              <a:spLocks noChangeShapeType="1"/>
            </p:cNvSpPr>
            <p:nvPr/>
          </p:nvSpPr>
          <p:spPr bwMode="auto">
            <a:xfrm flipH="1">
              <a:off x="2084863" y="3655631"/>
              <a:ext cx="8550" cy="12313"/>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312" name="Line 586"/>
            <p:cNvSpPr>
              <a:spLocks noChangeShapeType="1"/>
            </p:cNvSpPr>
            <p:nvPr/>
          </p:nvSpPr>
          <p:spPr bwMode="auto">
            <a:xfrm>
              <a:off x="2081199" y="3516490"/>
              <a:ext cx="14657" cy="11082"/>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313" name="Line 587"/>
            <p:cNvSpPr>
              <a:spLocks noChangeShapeType="1"/>
            </p:cNvSpPr>
            <p:nvPr/>
          </p:nvSpPr>
          <p:spPr bwMode="auto">
            <a:xfrm flipH="1">
              <a:off x="2084863" y="3557124"/>
              <a:ext cx="8550" cy="11082"/>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314" name="Freeform 588"/>
            <p:cNvSpPr>
              <a:spLocks/>
            </p:cNvSpPr>
            <p:nvPr/>
          </p:nvSpPr>
          <p:spPr bwMode="auto">
            <a:xfrm>
              <a:off x="2040893" y="3510333"/>
              <a:ext cx="130691" cy="680933"/>
            </a:xfrm>
            <a:custGeom>
              <a:avLst/>
              <a:gdLst/>
              <a:ahLst/>
              <a:cxnLst>
                <a:cxn ang="0">
                  <a:pos x="2" y="234"/>
                </a:cxn>
                <a:cxn ang="0">
                  <a:pos x="1" y="234"/>
                </a:cxn>
                <a:cxn ang="0">
                  <a:pos x="1" y="232"/>
                </a:cxn>
                <a:cxn ang="0">
                  <a:pos x="41" y="192"/>
                </a:cxn>
                <a:cxn ang="0">
                  <a:pos x="32" y="183"/>
                </a:cxn>
                <a:cxn ang="0">
                  <a:pos x="32" y="182"/>
                </a:cxn>
                <a:cxn ang="0">
                  <a:pos x="32" y="3"/>
                </a:cxn>
                <a:cxn ang="0">
                  <a:pos x="25" y="3"/>
                </a:cxn>
                <a:cxn ang="0">
                  <a:pos x="25" y="4"/>
                </a:cxn>
                <a:cxn ang="0">
                  <a:pos x="23" y="6"/>
                </a:cxn>
                <a:cxn ang="0">
                  <a:pos x="22" y="4"/>
                </a:cxn>
                <a:cxn ang="0">
                  <a:pos x="22" y="2"/>
                </a:cxn>
                <a:cxn ang="0">
                  <a:pos x="23" y="0"/>
                </a:cxn>
                <a:cxn ang="0">
                  <a:pos x="33" y="0"/>
                </a:cxn>
                <a:cxn ang="0">
                  <a:pos x="35" y="2"/>
                </a:cxn>
                <a:cxn ang="0">
                  <a:pos x="35" y="182"/>
                </a:cxn>
                <a:cxn ang="0">
                  <a:pos x="44" y="191"/>
                </a:cxn>
                <a:cxn ang="0">
                  <a:pos x="45" y="192"/>
                </a:cxn>
                <a:cxn ang="0">
                  <a:pos x="44" y="193"/>
                </a:cxn>
                <a:cxn ang="0">
                  <a:pos x="3" y="234"/>
                </a:cxn>
                <a:cxn ang="0">
                  <a:pos x="2" y="234"/>
                </a:cxn>
              </a:cxnLst>
              <a:rect l="0" t="0" r="r" b="b"/>
              <a:pathLst>
                <a:path w="45" h="234">
                  <a:moveTo>
                    <a:pt x="2" y="234"/>
                  </a:moveTo>
                  <a:cubicBezTo>
                    <a:pt x="2" y="234"/>
                    <a:pt x="1" y="234"/>
                    <a:pt x="1" y="234"/>
                  </a:cubicBezTo>
                  <a:cubicBezTo>
                    <a:pt x="0" y="233"/>
                    <a:pt x="0" y="232"/>
                    <a:pt x="1" y="232"/>
                  </a:cubicBezTo>
                  <a:cubicBezTo>
                    <a:pt x="41" y="192"/>
                    <a:pt x="41" y="192"/>
                    <a:pt x="41" y="192"/>
                  </a:cubicBezTo>
                  <a:cubicBezTo>
                    <a:pt x="32" y="183"/>
                    <a:pt x="32" y="183"/>
                    <a:pt x="32" y="183"/>
                  </a:cubicBezTo>
                  <a:cubicBezTo>
                    <a:pt x="32" y="183"/>
                    <a:pt x="32" y="183"/>
                    <a:pt x="32" y="182"/>
                  </a:cubicBezTo>
                  <a:cubicBezTo>
                    <a:pt x="32" y="3"/>
                    <a:pt x="32" y="3"/>
                    <a:pt x="32" y="3"/>
                  </a:cubicBezTo>
                  <a:cubicBezTo>
                    <a:pt x="25" y="3"/>
                    <a:pt x="25" y="3"/>
                    <a:pt x="25" y="3"/>
                  </a:cubicBezTo>
                  <a:cubicBezTo>
                    <a:pt x="25" y="4"/>
                    <a:pt x="25" y="4"/>
                    <a:pt x="25" y="4"/>
                  </a:cubicBezTo>
                  <a:cubicBezTo>
                    <a:pt x="25" y="5"/>
                    <a:pt x="24" y="6"/>
                    <a:pt x="23" y="6"/>
                  </a:cubicBezTo>
                  <a:cubicBezTo>
                    <a:pt x="23" y="6"/>
                    <a:pt x="22" y="5"/>
                    <a:pt x="22" y="4"/>
                  </a:cubicBezTo>
                  <a:cubicBezTo>
                    <a:pt x="22" y="2"/>
                    <a:pt x="22" y="2"/>
                    <a:pt x="22" y="2"/>
                  </a:cubicBezTo>
                  <a:cubicBezTo>
                    <a:pt x="22" y="1"/>
                    <a:pt x="23" y="0"/>
                    <a:pt x="23" y="0"/>
                  </a:cubicBezTo>
                  <a:cubicBezTo>
                    <a:pt x="33" y="0"/>
                    <a:pt x="33" y="0"/>
                    <a:pt x="33" y="0"/>
                  </a:cubicBezTo>
                  <a:cubicBezTo>
                    <a:pt x="34" y="0"/>
                    <a:pt x="35" y="1"/>
                    <a:pt x="35" y="2"/>
                  </a:cubicBezTo>
                  <a:cubicBezTo>
                    <a:pt x="35" y="182"/>
                    <a:pt x="35" y="182"/>
                    <a:pt x="35" y="182"/>
                  </a:cubicBezTo>
                  <a:cubicBezTo>
                    <a:pt x="44" y="191"/>
                    <a:pt x="44" y="191"/>
                    <a:pt x="44" y="191"/>
                  </a:cubicBezTo>
                  <a:cubicBezTo>
                    <a:pt x="44" y="191"/>
                    <a:pt x="45" y="191"/>
                    <a:pt x="45" y="192"/>
                  </a:cubicBezTo>
                  <a:cubicBezTo>
                    <a:pt x="45" y="192"/>
                    <a:pt x="44" y="193"/>
                    <a:pt x="44" y="193"/>
                  </a:cubicBezTo>
                  <a:cubicBezTo>
                    <a:pt x="3" y="234"/>
                    <a:pt x="3" y="234"/>
                    <a:pt x="3" y="234"/>
                  </a:cubicBezTo>
                  <a:cubicBezTo>
                    <a:pt x="3" y="234"/>
                    <a:pt x="3" y="234"/>
                    <a:pt x="2" y="234"/>
                  </a:cubicBez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315" name="Freeform 589"/>
            <p:cNvSpPr>
              <a:spLocks/>
            </p:cNvSpPr>
            <p:nvPr/>
          </p:nvSpPr>
          <p:spPr bwMode="auto">
            <a:xfrm>
              <a:off x="2067764" y="3818169"/>
              <a:ext cx="83056" cy="50485"/>
            </a:xfrm>
            <a:custGeom>
              <a:avLst/>
              <a:gdLst/>
              <a:ahLst/>
              <a:cxnLst>
                <a:cxn ang="0">
                  <a:pos x="14" y="13"/>
                </a:cxn>
                <a:cxn ang="0">
                  <a:pos x="0" y="0"/>
                </a:cxn>
                <a:cxn ang="0">
                  <a:pos x="0" y="4"/>
                </a:cxn>
                <a:cxn ang="0">
                  <a:pos x="14" y="17"/>
                </a:cxn>
                <a:cxn ang="0">
                  <a:pos x="29" y="4"/>
                </a:cxn>
                <a:cxn ang="0">
                  <a:pos x="29" y="0"/>
                </a:cxn>
                <a:cxn ang="0">
                  <a:pos x="14" y="13"/>
                </a:cxn>
              </a:cxnLst>
              <a:rect l="0" t="0" r="r" b="b"/>
              <a:pathLst>
                <a:path w="29" h="17">
                  <a:moveTo>
                    <a:pt x="14" y="13"/>
                  </a:moveTo>
                  <a:cubicBezTo>
                    <a:pt x="6" y="13"/>
                    <a:pt x="0" y="7"/>
                    <a:pt x="0" y="0"/>
                  </a:cubicBezTo>
                  <a:cubicBezTo>
                    <a:pt x="0" y="4"/>
                    <a:pt x="0" y="4"/>
                    <a:pt x="0" y="4"/>
                  </a:cubicBezTo>
                  <a:cubicBezTo>
                    <a:pt x="0" y="11"/>
                    <a:pt x="6" y="17"/>
                    <a:pt x="14" y="17"/>
                  </a:cubicBezTo>
                  <a:cubicBezTo>
                    <a:pt x="22" y="17"/>
                    <a:pt x="29" y="11"/>
                    <a:pt x="29" y="4"/>
                  </a:cubicBezTo>
                  <a:cubicBezTo>
                    <a:pt x="29" y="0"/>
                    <a:pt x="29" y="0"/>
                    <a:pt x="29" y="0"/>
                  </a:cubicBezTo>
                  <a:cubicBezTo>
                    <a:pt x="29" y="7"/>
                    <a:pt x="22" y="13"/>
                    <a:pt x="14" y="13"/>
                  </a:cubicBez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316" name="Freeform 590"/>
            <p:cNvSpPr>
              <a:spLocks/>
            </p:cNvSpPr>
            <p:nvPr/>
          </p:nvSpPr>
          <p:spPr bwMode="auto">
            <a:xfrm>
              <a:off x="2067764" y="3635930"/>
              <a:ext cx="83056" cy="49254"/>
            </a:xfrm>
            <a:custGeom>
              <a:avLst/>
              <a:gdLst/>
              <a:ahLst/>
              <a:cxnLst>
                <a:cxn ang="0">
                  <a:pos x="14" y="13"/>
                </a:cxn>
                <a:cxn ang="0">
                  <a:pos x="0" y="0"/>
                </a:cxn>
                <a:cxn ang="0">
                  <a:pos x="0" y="4"/>
                </a:cxn>
                <a:cxn ang="0">
                  <a:pos x="14" y="17"/>
                </a:cxn>
                <a:cxn ang="0">
                  <a:pos x="29" y="4"/>
                </a:cxn>
                <a:cxn ang="0">
                  <a:pos x="29" y="0"/>
                </a:cxn>
                <a:cxn ang="0">
                  <a:pos x="14" y="13"/>
                </a:cxn>
              </a:cxnLst>
              <a:rect l="0" t="0" r="r" b="b"/>
              <a:pathLst>
                <a:path w="29" h="17">
                  <a:moveTo>
                    <a:pt x="14" y="13"/>
                  </a:moveTo>
                  <a:cubicBezTo>
                    <a:pt x="6" y="13"/>
                    <a:pt x="0" y="8"/>
                    <a:pt x="0" y="0"/>
                  </a:cubicBezTo>
                  <a:cubicBezTo>
                    <a:pt x="0" y="4"/>
                    <a:pt x="0" y="4"/>
                    <a:pt x="0" y="4"/>
                  </a:cubicBezTo>
                  <a:cubicBezTo>
                    <a:pt x="0" y="12"/>
                    <a:pt x="6" y="17"/>
                    <a:pt x="14" y="17"/>
                  </a:cubicBezTo>
                  <a:cubicBezTo>
                    <a:pt x="22" y="17"/>
                    <a:pt x="29" y="12"/>
                    <a:pt x="29" y="4"/>
                  </a:cubicBezTo>
                  <a:cubicBezTo>
                    <a:pt x="29" y="0"/>
                    <a:pt x="29" y="0"/>
                    <a:pt x="29" y="0"/>
                  </a:cubicBezTo>
                  <a:cubicBezTo>
                    <a:pt x="29" y="8"/>
                    <a:pt x="22" y="13"/>
                    <a:pt x="14" y="13"/>
                  </a:cubicBez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317" name="Freeform 591"/>
            <p:cNvSpPr>
              <a:spLocks/>
            </p:cNvSpPr>
            <p:nvPr/>
          </p:nvSpPr>
          <p:spPr bwMode="auto">
            <a:xfrm>
              <a:off x="2067764" y="3536192"/>
              <a:ext cx="83056" cy="52948"/>
            </a:xfrm>
            <a:custGeom>
              <a:avLst/>
              <a:gdLst/>
              <a:ahLst/>
              <a:cxnLst>
                <a:cxn ang="0">
                  <a:pos x="14" y="14"/>
                </a:cxn>
                <a:cxn ang="0">
                  <a:pos x="0" y="0"/>
                </a:cxn>
                <a:cxn ang="0">
                  <a:pos x="0" y="4"/>
                </a:cxn>
                <a:cxn ang="0">
                  <a:pos x="14" y="18"/>
                </a:cxn>
                <a:cxn ang="0">
                  <a:pos x="29" y="4"/>
                </a:cxn>
                <a:cxn ang="0">
                  <a:pos x="29" y="0"/>
                </a:cxn>
                <a:cxn ang="0">
                  <a:pos x="14" y="14"/>
                </a:cxn>
              </a:cxnLst>
              <a:rect l="0" t="0" r="r" b="b"/>
              <a:pathLst>
                <a:path w="29" h="18">
                  <a:moveTo>
                    <a:pt x="14" y="14"/>
                  </a:moveTo>
                  <a:cubicBezTo>
                    <a:pt x="6" y="14"/>
                    <a:pt x="0" y="8"/>
                    <a:pt x="0" y="0"/>
                  </a:cubicBezTo>
                  <a:cubicBezTo>
                    <a:pt x="0" y="4"/>
                    <a:pt x="0" y="4"/>
                    <a:pt x="0" y="4"/>
                  </a:cubicBezTo>
                  <a:cubicBezTo>
                    <a:pt x="0" y="12"/>
                    <a:pt x="6" y="18"/>
                    <a:pt x="14" y="18"/>
                  </a:cubicBezTo>
                  <a:cubicBezTo>
                    <a:pt x="22" y="18"/>
                    <a:pt x="29" y="12"/>
                    <a:pt x="29" y="4"/>
                  </a:cubicBezTo>
                  <a:cubicBezTo>
                    <a:pt x="29" y="0"/>
                    <a:pt x="29" y="0"/>
                    <a:pt x="29" y="0"/>
                  </a:cubicBezTo>
                  <a:cubicBezTo>
                    <a:pt x="29" y="8"/>
                    <a:pt x="22" y="14"/>
                    <a:pt x="14" y="14"/>
                  </a:cubicBez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318" name="Freeform 592"/>
            <p:cNvSpPr>
              <a:spLocks/>
            </p:cNvSpPr>
            <p:nvPr/>
          </p:nvSpPr>
          <p:spPr bwMode="auto">
            <a:xfrm>
              <a:off x="1983487" y="4065669"/>
              <a:ext cx="127027" cy="131754"/>
            </a:xfrm>
            <a:custGeom>
              <a:avLst/>
              <a:gdLst/>
              <a:ahLst/>
              <a:cxnLst>
                <a:cxn ang="0">
                  <a:pos x="104" y="66"/>
                </a:cxn>
                <a:cxn ang="0">
                  <a:pos x="64" y="107"/>
                </a:cxn>
                <a:cxn ang="0">
                  <a:pos x="0" y="40"/>
                </a:cxn>
                <a:cxn ang="0">
                  <a:pos x="38" y="0"/>
                </a:cxn>
                <a:cxn ang="0">
                  <a:pos x="104" y="66"/>
                </a:cxn>
              </a:cxnLst>
              <a:rect l="0" t="0" r="r" b="b"/>
              <a:pathLst>
                <a:path w="104" h="107">
                  <a:moveTo>
                    <a:pt x="104" y="66"/>
                  </a:moveTo>
                  <a:lnTo>
                    <a:pt x="64" y="107"/>
                  </a:lnTo>
                  <a:lnTo>
                    <a:pt x="0" y="40"/>
                  </a:lnTo>
                  <a:lnTo>
                    <a:pt x="38" y="0"/>
                  </a:lnTo>
                  <a:lnTo>
                    <a:pt x="104" y="66"/>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319" name="Freeform 593"/>
            <p:cNvSpPr>
              <a:spLocks/>
            </p:cNvSpPr>
            <p:nvPr/>
          </p:nvSpPr>
          <p:spPr bwMode="auto">
            <a:xfrm>
              <a:off x="2061657" y="4146937"/>
              <a:ext cx="48856" cy="82500"/>
            </a:xfrm>
            <a:custGeom>
              <a:avLst/>
              <a:gdLst/>
              <a:ahLst/>
              <a:cxnLst>
                <a:cxn ang="0">
                  <a:pos x="40" y="29"/>
                </a:cxn>
                <a:cxn ang="0">
                  <a:pos x="0" y="67"/>
                </a:cxn>
                <a:cxn ang="0">
                  <a:pos x="0" y="41"/>
                </a:cxn>
                <a:cxn ang="0">
                  <a:pos x="40" y="0"/>
                </a:cxn>
                <a:cxn ang="0">
                  <a:pos x="40" y="29"/>
                </a:cxn>
              </a:cxnLst>
              <a:rect l="0" t="0" r="r" b="b"/>
              <a:pathLst>
                <a:path w="40" h="67">
                  <a:moveTo>
                    <a:pt x="40" y="29"/>
                  </a:moveTo>
                  <a:lnTo>
                    <a:pt x="0" y="67"/>
                  </a:lnTo>
                  <a:lnTo>
                    <a:pt x="0" y="41"/>
                  </a:lnTo>
                  <a:lnTo>
                    <a:pt x="40" y="0"/>
                  </a:lnTo>
                  <a:lnTo>
                    <a:pt x="40" y="29"/>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320" name="Freeform 594"/>
            <p:cNvSpPr>
              <a:spLocks/>
            </p:cNvSpPr>
            <p:nvPr/>
          </p:nvSpPr>
          <p:spPr bwMode="auto">
            <a:xfrm>
              <a:off x="1983487" y="4114922"/>
              <a:ext cx="78170" cy="114515"/>
            </a:xfrm>
            <a:custGeom>
              <a:avLst/>
              <a:gdLst/>
              <a:ahLst/>
              <a:cxnLst>
                <a:cxn ang="0">
                  <a:pos x="64" y="93"/>
                </a:cxn>
                <a:cxn ang="0">
                  <a:pos x="0" y="26"/>
                </a:cxn>
                <a:cxn ang="0">
                  <a:pos x="0" y="0"/>
                </a:cxn>
                <a:cxn ang="0">
                  <a:pos x="64" y="67"/>
                </a:cxn>
                <a:cxn ang="0">
                  <a:pos x="64" y="93"/>
                </a:cxn>
              </a:cxnLst>
              <a:rect l="0" t="0" r="r" b="b"/>
              <a:pathLst>
                <a:path w="64" h="93">
                  <a:moveTo>
                    <a:pt x="64" y="93"/>
                  </a:moveTo>
                  <a:lnTo>
                    <a:pt x="0" y="26"/>
                  </a:lnTo>
                  <a:lnTo>
                    <a:pt x="0" y="0"/>
                  </a:lnTo>
                  <a:lnTo>
                    <a:pt x="64" y="67"/>
                  </a:lnTo>
                  <a:lnTo>
                    <a:pt x="64" y="93"/>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321" name="Freeform 595"/>
            <p:cNvSpPr>
              <a:spLocks/>
            </p:cNvSpPr>
            <p:nvPr/>
          </p:nvSpPr>
          <p:spPr bwMode="auto">
            <a:xfrm>
              <a:off x="1873560" y="3954848"/>
              <a:ext cx="107484" cy="67724"/>
            </a:xfrm>
            <a:custGeom>
              <a:avLst/>
              <a:gdLst/>
              <a:ahLst/>
              <a:cxnLst>
                <a:cxn ang="0">
                  <a:pos x="18" y="6"/>
                </a:cxn>
                <a:cxn ang="0">
                  <a:pos x="0" y="23"/>
                </a:cxn>
                <a:cxn ang="0">
                  <a:pos x="0" y="17"/>
                </a:cxn>
                <a:cxn ang="0">
                  <a:pos x="18" y="0"/>
                </a:cxn>
                <a:cxn ang="0">
                  <a:pos x="37" y="17"/>
                </a:cxn>
                <a:cxn ang="0">
                  <a:pos x="37" y="23"/>
                </a:cxn>
                <a:cxn ang="0">
                  <a:pos x="18" y="6"/>
                </a:cxn>
              </a:cxnLst>
              <a:rect l="0" t="0" r="r" b="b"/>
              <a:pathLst>
                <a:path w="37" h="23">
                  <a:moveTo>
                    <a:pt x="18" y="6"/>
                  </a:moveTo>
                  <a:cubicBezTo>
                    <a:pt x="8" y="6"/>
                    <a:pt x="0" y="14"/>
                    <a:pt x="0" y="23"/>
                  </a:cubicBezTo>
                  <a:cubicBezTo>
                    <a:pt x="0" y="17"/>
                    <a:pt x="0" y="17"/>
                    <a:pt x="0" y="17"/>
                  </a:cubicBezTo>
                  <a:cubicBezTo>
                    <a:pt x="0" y="8"/>
                    <a:pt x="8" y="0"/>
                    <a:pt x="18" y="0"/>
                  </a:cubicBezTo>
                  <a:cubicBezTo>
                    <a:pt x="29" y="0"/>
                    <a:pt x="37" y="8"/>
                    <a:pt x="37" y="17"/>
                  </a:cubicBezTo>
                  <a:cubicBezTo>
                    <a:pt x="37" y="23"/>
                    <a:pt x="37" y="23"/>
                    <a:pt x="37" y="23"/>
                  </a:cubicBezTo>
                  <a:cubicBezTo>
                    <a:pt x="37" y="14"/>
                    <a:pt x="29" y="6"/>
                    <a:pt x="18" y="6"/>
                  </a:cubicBez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322" name="Freeform 596"/>
            <p:cNvSpPr>
              <a:spLocks/>
            </p:cNvSpPr>
            <p:nvPr/>
          </p:nvSpPr>
          <p:spPr bwMode="auto">
            <a:xfrm>
              <a:off x="1896766" y="3981937"/>
              <a:ext cx="57407" cy="267202"/>
            </a:xfrm>
            <a:custGeom>
              <a:avLst/>
              <a:gdLst/>
              <a:ahLst/>
              <a:cxnLst>
                <a:cxn ang="0">
                  <a:pos x="0" y="9"/>
                </a:cxn>
                <a:cxn ang="0">
                  <a:pos x="10" y="0"/>
                </a:cxn>
                <a:cxn ang="0">
                  <a:pos x="20" y="9"/>
                </a:cxn>
                <a:cxn ang="0">
                  <a:pos x="20" y="83"/>
                </a:cxn>
                <a:cxn ang="0">
                  <a:pos x="10" y="92"/>
                </a:cxn>
                <a:cxn ang="0">
                  <a:pos x="0" y="83"/>
                </a:cxn>
                <a:cxn ang="0">
                  <a:pos x="0" y="9"/>
                </a:cxn>
              </a:cxnLst>
              <a:rect l="0" t="0" r="r" b="b"/>
              <a:pathLst>
                <a:path w="20" h="92">
                  <a:moveTo>
                    <a:pt x="0" y="9"/>
                  </a:moveTo>
                  <a:cubicBezTo>
                    <a:pt x="0" y="4"/>
                    <a:pt x="5" y="0"/>
                    <a:pt x="10" y="0"/>
                  </a:cubicBezTo>
                  <a:cubicBezTo>
                    <a:pt x="16" y="0"/>
                    <a:pt x="20" y="4"/>
                    <a:pt x="20" y="9"/>
                  </a:cubicBezTo>
                  <a:cubicBezTo>
                    <a:pt x="20" y="83"/>
                    <a:pt x="20" y="83"/>
                    <a:pt x="20" y="83"/>
                  </a:cubicBezTo>
                  <a:cubicBezTo>
                    <a:pt x="20" y="88"/>
                    <a:pt x="16" y="92"/>
                    <a:pt x="10" y="92"/>
                  </a:cubicBezTo>
                  <a:cubicBezTo>
                    <a:pt x="5" y="92"/>
                    <a:pt x="0" y="88"/>
                    <a:pt x="0" y="83"/>
                  </a:cubicBezTo>
                  <a:lnTo>
                    <a:pt x="0" y="9"/>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323" name="Line 597"/>
            <p:cNvSpPr>
              <a:spLocks noChangeShapeType="1"/>
            </p:cNvSpPr>
            <p:nvPr/>
          </p:nvSpPr>
          <p:spPr bwMode="auto">
            <a:xfrm flipH="1">
              <a:off x="1949287" y="3978243"/>
              <a:ext cx="13436" cy="12313"/>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324" name="Line 598"/>
            <p:cNvSpPr>
              <a:spLocks noChangeShapeType="1"/>
            </p:cNvSpPr>
            <p:nvPr/>
          </p:nvSpPr>
          <p:spPr bwMode="auto">
            <a:xfrm>
              <a:off x="1949287" y="4037347"/>
              <a:ext cx="8550" cy="8620"/>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325" name="Line 599"/>
            <p:cNvSpPr>
              <a:spLocks noChangeShapeType="1"/>
            </p:cNvSpPr>
            <p:nvPr/>
          </p:nvSpPr>
          <p:spPr bwMode="auto">
            <a:xfrm>
              <a:off x="1890660" y="3978243"/>
              <a:ext cx="12214" cy="12313"/>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326" name="Line 600"/>
            <p:cNvSpPr>
              <a:spLocks noChangeShapeType="1"/>
            </p:cNvSpPr>
            <p:nvPr/>
          </p:nvSpPr>
          <p:spPr bwMode="auto">
            <a:xfrm flipH="1">
              <a:off x="1894323" y="4037347"/>
              <a:ext cx="8550" cy="8620"/>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327" name="Freeform 601"/>
            <p:cNvSpPr>
              <a:spLocks/>
            </p:cNvSpPr>
            <p:nvPr/>
          </p:nvSpPr>
          <p:spPr bwMode="auto">
            <a:xfrm>
              <a:off x="1873560" y="4005333"/>
              <a:ext cx="107484" cy="66492"/>
            </a:xfrm>
            <a:custGeom>
              <a:avLst/>
              <a:gdLst/>
              <a:ahLst/>
              <a:cxnLst>
                <a:cxn ang="0">
                  <a:pos x="18" y="17"/>
                </a:cxn>
                <a:cxn ang="0">
                  <a:pos x="0" y="0"/>
                </a:cxn>
                <a:cxn ang="0">
                  <a:pos x="0" y="6"/>
                </a:cxn>
                <a:cxn ang="0">
                  <a:pos x="18" y="23"/>
                </a:cxn>
                <a:cxn ang="0">
                  <a:pos x="37" y="6"/>
                </a:cxn>
                <a:cxn ang="0">
                  <a:pos x="37" y="0"/>
                </a:cxn>
                <a:cxn ang="0">
                  <a:pos x="18" y="17"/>
                </a:cxn>
              </a:cxnLst>
              <a:rect l="0" t="0" r="r" b="b"/>
              <a:pathLst>
                <a:path w="37" h="23">
                  <a:moveTo>
                    <a:pt x="18" y="17"/>
                  </a:moveTo>
                  <a:cubicBezTo>
                    <a:pt x="8" y="17"/>
                    <a:pt x="0" y="9"/>
                    <a:pt x="0" y="0"/>
                  </a:cubicBezTo>
                  <a:cubicBezTo>
                    <a:pt x="0" y="6"/>
                    <a:pt x="0" y="6"/>
                    <a:pt x="0" y="6"/>
                  </a:cubicBezTo>
                  <a:cubicBezTo>
                    <a:pt x="0" y="15"/>
                    <a:pt x="8" y="23"/>
                    <a:pt x="18" y="23"/>
                  </a:cubicBezTo>
                  <a:cubicBezTo>
                    <a:pt x="29" y="23"/>
                    <a:pt x="37" y="15"/>
                    <a:pt x="37" y="6"/>
                  </a:cubicBezTo>
                  <a:cubicBezTo>
                    <a:pt x="37" y="0"/>
                    <a:pt x="37" y="0"/>
                    <a:pt x="37" y="0"/>
                  </a:cubicBezTo>
                  <a:cubicBezTo>
                    <a:pt x="37" y="9"/>
                    <a:pt x="29" y="17"/>
                    <a:pt x="18" y="17"/>
                  </a:cubicBez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328" name="Oval 602"/>
            <p:cNvSpPr>
              <a:spLocks noChangeArrowheads="1"/>
            </p:cNvSpPr>
            <p:nvPr/>
          </p:nvSpPr>
          <p:spPr bwMode="auto">
            <a:xfrm>
              <a:off x="1896766" y="3981937"/>
              <a:ext cx="57407" cy="51716"/>
            </a:xfrm>
            <a:prstGeom prst="ellipse">
              <a:avLst/>
            </a:prstGeom>
            <a:solidFill>
              <a:srgbClr val="A7A9AC"/>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329" name="Freeform 603"/>
            <p:cNvSpPr>
              <a:spLocks/>
            </p:cNvSpPr>
            <p:nvPr/>
          </p:nvSpPr>
          <p:spPr bwMode="auto">
            <a:xfrm>
              <a:off x="1778290" y="4050893"/>
              <a:ext cx="107484" cy="67724"/>
            </a:xfrm>
            <a:custGeom>
              <a:avLst/>
              <a:gdLst/>
              <a:ahLst/>
              <a:cxnLst>
                <a:cxn ang="0">
                  <a:pos x="18" y="7"/>
                </a:cxn>
                <a:cxn ang="0">
                  <a:pos x="0" y="23"/>
                </a:cxn>
                <a:cxn ang="0">
                  <a:pos x="0" y="17"/>
                </a:cxn>
                <a:cxn ang="0">
                  <a:pos x="18" y="0"/>
                </a:cxn>
                <a:cxn ang="0">
                  <a:pos x="37" y="17"/>
                </a:cxn>
                <a:cxn ang="0">
                  <a:pos x="37" y="23"/>
                </a:cxn>
                <a:cxn ang="0">
                  <a:pos x="18" y="7"/>
                </a:cxn>
              </a:cxnLst>
              <a:rect l="0" t="0" r="r" b="b"/>
              <a:pathLst>
                <a:path w="37" h="23">
                  <a:moveTo>
                    <a:pt x="18" y="7"/>
                  </a:moveTo>
                  <a:cubicBezTo>
                    <a:pt x="8" y="7"/>
                    <a:pt x="0" y="14"/>
                    <a:pt x="0" y="23"/>
                  </a:cubicBezTo>
                  <a:cubicBezTo>
                    <a:pt x="0" y="17"/>
                    <a:pt x="0" y="17"/>
                    <a:pt x="0" y="17"/>
                  </a:cubicBezTo>
                  <a:cubicBezTo>
                    <a:pt x="0" y="8"/>
                    <a:pt x="8" y="0"/>
                    <a:pt x="18" y="0"/>
                  </a:cubicBezTo>
                  <a:cubicBezTo>
                    <a:pt x="28" y="0"/>
                    <a:pt x="37" y="8"/>
                    <a:pt x="37" y="17"/>
                  </a:cubicBezTo>
                  <a:cubicBezTo>
                    <a:pt x="37" y="23"/>
                    <a:pt x="37" y="23"/>
                    <a:pt x="37" y="23"/>
                  </a:cubicBezTo>
                  <a:cubicBezTo>
                    <a:pt x="37" y="14"/>
                    <a:pt x="28" y="7"/>
                    <a:pt x="18" y="7"/>
                  </a:cubicBez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330" name="Freeform 604"/>
            <p:cNvSpPr>
              <a:spLocks/>
            </p:cNvSpPr>
            <p:nvPr/>
          </p:nvSpPr>
          <p:spPr bwMode="auto">
            <a:xfrm>
              <a:off x="1801496" y="4077982"/>
              <a:ext cx="57407" cy="269664"/>
            </a:xfrm>
            <a:custGeom>
              <a:avLst/>
              <a:gdLst/>
              <a:ahLst/>
              <a:cxnLst>
                <a:cxn ang="0">
                  <a:pos x="0" y="9"/>
                </a:cxn>
                <a:cxn ang="0">
                  <a:pos x="10" y="0"/>
                </a:cxn>
                <a:cxn ang="0">
                  <a:pos x="20" y="9"/>
                </a:cxn>
                <a:cxn ang="0">
                  <a:pos x="20" y="84"/>
                </a:cxn>
                <a:cxn ang="0">
                  <a:pos x="10" y="93"/>
                </a:cxn>
                <a:cxn ang="0">
                  <a:pos x="0" y="84"/>
                </a:cxn>
                <a:cxn ang="0">
                  <a:pos x="0" y="9"/>
                </a:cxn>
              </a:cxnLst>
              <a:rect l="0" t="0" r="r" b="b"/>
              <a:pathLst>
                <a:path w="20" h="93">
                  <a:moveTo>
                    <a:pt x="0" y="9"/>
                  </a:moveTo>
                  <a:cubicBezTo>
                    <a:pt x="0" y="4"/>
                    <a:pt x="4" y="0"/>
                    <a:pt x="10" y="0"/>
                  </a:cubicBezTo>
                  <a:cubicBezTo>
                    <a:pt x="16" y="0"/>
                    <a:pt x="20" y="4"/>
                    <a:pt x="20" y="9"/>
                  </a:cubicBezTo>
                  <a:cubicBezTo>
                    <a:pt x="20" y="84"/>
                    <a:pt x="20" y="84"/>
                    <a:pt x="20" y="84"/>
                  </a:cubicBezTo>
                  <a:cubicBezTo>
                    <a:pt x="20" y="89"/>
                    <a:pt x="16" y="93"/>
                    <a:pt x="10" y="93"/>
                  </a:cubicBezTo>
                  <a:cubicBezTo>
                    <a:pt x="4" y="93"/>
                    <a:pt x="0" y="89"/>
                    <a:pt x="0" y="84"/>
                  </a:cubicBezTo>
                  <a:lnTo>
                    <a:pt x="0" y="9"/>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331" name="Line 605"/>
            <p:cNvSpPr>
              <a:spLocks noChangeShapeType="1"/>
            </p:cNvSpPr>
            <p:nvPr/>
          </p:nvSpPr>
          <p:spPr bwMode="auto">
            <a:xfrm flipH="1">
              <a:off x="1854017" y="4074288"/>
              <a:ext cx="14657" cy="14776"/>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332" name="Line 606"/>
            <p:cNvSpPr>
              <a:spLocks noChangeShapeType="1"/>
            </p:cNvSpPr>
            <p:nvPr/>
          </p:nvSpPr>
          <p:spPr bwMode="auto">
            <a:xfrm>
              <a:off x="1854017" y="4135855"/>
              <a:ext cx="8550" cy="8620"/>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333" name="Line 608"/>
            <p:cNvSpPr>
              <a:spLocks noChangeShapeType="1"/>
            </p:cNvSpPr>
            <p:nvPr/>
          </p:nvSpPr>
          <p:spPr bwMode="auto">
            <a:xfrm>
              <a:off x="1795390" y="4074288"/>
              <a:ext cx="12214" cy="14776"/>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334" name="Line 609"/>
            <p:cNvSpPr>
              <a:spLocks noChangeShapeType="1"/>
            </p:cNvSpPr>
            <p:nvPr/>
          </p:nvSpPr>
          <p:spPr bwMode="auto">
            <a:xfrm flipH="1">
              <a:off x="1799053" y="4135855"/>
              <a:ext cx="8550" cy="8620"/>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335" name="Freeform 610"/>
            <p:cNvSpPr>
              <a:spLocks/>
            </p:cNvSpPr>
            <p:nvPr/>
          </p:nvSpPr>
          <p:spPr bwMode="auto">
            <a:xfrm>
              <a:off x="1778290" y="4101377"/>
              <a:ext cx="107484" cy="66492"/>
            </a:xfrm>
            <a:custGeom>
              <a:avLst/>
              <a:gdLst/>
              <a:ahLst/>
              <a:cxnLst>
                <a:cxn ang="0">
                  <a:pos x="18" y="17"/>
                </a:cxn>
                <a:cxn ang="0">
                  <a:pos x="0" y="0"/>
                </a:cxn>
                <a:cxn ang="0">
                  <a:pos x="0" y="6"/>
                </a:cxn>
                <a:cxn ang="0">
                  <a:pos x="18" y="23"/>
                </a:cxn>
                <a:cxn ang="0">
                  <a:pos x="37" y="6"/>
                </a:cxn>
                <a:cxn ang="0">
                  <a:pos x="37" y="0"/>
                </a:cxn>
                <a:cxn ang="0">
                  <a:pos x="18" y="17"/>
                </a:cxn>
              </a:cxnLst>
              <a:rect l="0" t="0" r="r" b="b"/>
              <a:pathLst>
                <a:path w="37" h="23">
                  <a:moveTo>
                    <a:pt x="18" y="17"/>
                  </a:moveTo>
                  <a:cubicBezTo>
                    <a:pt x="8" y="17"/>
                    <a:pt x="0" y="9"/>
                    <a:pt x="0" y="0"/>
                  </a:cubicBezTo>
                  <a:cubicBezTo>
                    <a:pt x="0" y="6"/>
                    <a:pt x="0" y="6"/>
                    <a:pt x="0" y="6"/>
                  </a:cubicBezTo>
                  <a:cubicBezTo>
                    <a:pt x="0" y="16"/>
                    <a:pt x="8" y="23"/>
                    <a:pt x="18" y="23"/>
                  </a:cubicBezTo>
                  <a:cubicBezTo>
                    <a:pt x="28" y="23"/>
                    <a:pt x="37" y="16"/>
                    <a:pt x="37" y="6"/>
                  </a:cubicBezTo>
                  <a:cubicBezTo>
                    <a:pt x="37" y="0"/>
                    <a:pt x="37" y="0"/>
                    <a:pt x="37" y="0"/>
                  </a:cubicBezTo>
                  <a:cubicBezTo>
                    <a:pt x="37" y="9"/>
                    <a:pt x="28" y="17"/>
                    <a:pt x="18" y="17"/>
                  </a:cubicBez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336" name="Oval 611"/>
            <p:cNvSpPr>
              <a:spLocks noChangeArrowheads="1"/>
            </p:cNvSpPr>
            <p:nvPr/>
          </p:nvSpPr>
          <p:spPr bwMode="auto">
            <a:xfrm>
              <a:off x="1801496" y="4077982"/>
              <a:ext cx="57407" cy="55411"/>
            </a:xfrm>
            <a:prstGeom prst="ellipse">
              <a:avLst/>
            </a:prstGeom>
            <a:solidFill>
              <a:srgbClr val="A7A9AC"/>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337" name="Freeform 612"/>
            <p:cNvSpPr>
              <a:spLocks/>
            </p:cNvSpPr>
            <p:nvPr/>
          </p:nvSpPr>
          <p:spPr bwMode="auto">
            <a:xfrm>
              <a:off x="1680577" y="4150631"/>
              <a:ext cx="106263" cy="66492"/>
            </a:xfrm>
            <a:custGeom>
              <a:avLst/>
              <a:gdLst/>
              <a:ahLst/>
              <a:cxnLst>
                <a:cxn ang="0">
                  <a:pos x="19" y="6"/>
                </a:cxn>
                <a:cxn ang="0">
                  <a:pos x="0" y="23"/>
                </a:cxn>
                <a:cxn ang="0">
                  <a:pos x="0" y="16"/>
                </a:cxn>
                <a:cxn ang="0">
                  <a:pos x="19" y="0"/>
                </a:cxn>
                <a:cxn ang="0">
                  <a:pos x="37" y="16"/>
                </a:cxn>
                <a:cxn ang="0">
                  <a:pos x="37" y="23"/>
                </a:cxn>
                <a:cxn ang="0">
                  <a:pos x="19" y="6"/>
                </a:cxn>
              </a:cxnLst>
              <a:rect l="0" t="0" r="r" b="b"/>
              <a:pathLst>
                <a:path w="37" h="23">
                  <a:moveTo>
                    <a:pt x="19" y="6"/>
                  </a:moveTo>
                  <a:cubicBezTo>
                    <a:pt x="9" y="6"/>
                    <a:pt x="0" y="13"/>
                    <a:pt x="0" y="23"/>
                  </a:cubicBezTo>
                  <a:cubicBezTo>
                    <a:pt x="0" y="16"/>
                    <a:pt x="0" y="16"/>
                    <a:pt x="0" y="16"/>
                  </a:cubicBezTo>
                  <a:cubicBezTo>
                    <a:pt x="0" y="7"/>
                    <a:pt x="9" y="0"/>
                    <a:pt x="19" y="0"/>
                  </a:cubicBezTo>
                  <a:cubicBezTo>
                    <a:pt x="29" y="0"/>
                    <a:pt x="37" y="7"/>
                    <a:pt x="37" y="16"/>
                  </a:cubicBezTo>
                  <a:cubicBezTo>
                    <a:pt x="37" y="23"/>
                    <a:pt x="37" y="23"/>
                    <a:pt x="37" y="23"/>
                  </a:cubicBezTo>
                  <a:cubicBezTo>
                    <a:pt x="37" y="13"/>
                    <a:pt x="29" y="6"/>
                    <a:pt x="19" y="6"/>
                  </a:cubicBez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338" name="Freeform 613"/>
            <p:cNvSpPr>
              <a:spLocks/>
            </p:cNvSpPr>
            <p:nvPr/>
          </p:nvSpPr>
          <p:spPr bwMode="auto">
            <a:xfrm>
              <a:off x="1706226" y="4174027"/>
              <a:ext cx="57407" cy="269664"/>
            </a:xfrm>
            <a:custGeom>
              <a:avLst/>
              <a:gdLst/>
              <a:ahLst/>
              <a:cxnLst>
                <a:cxn ang="0">
                  <a:pos x="0" y="10"/>
                </a:cxn>
                <a:cxn ang="0">
                  <a:pos x="10" y="0"/>
                </a:cxn>
                <a:cxn ang="0">
                  <a:pos x="20" y="10"/>
                </a:cxn>
                <a:cxn ang="0">
                  <a:pos x="20" y="84"/>
                </a:cxn>
                <a:cxn ang="0">
                  <a:pos x="10" y="93"/>
                </a:cxn>
                <a:cxn ang="0">
                  <a:pos x="0" y="84"/>
                </a:cxn>
                <a:cxn ang="0">
                  <a:pos x="0" y="10"/>
                </a:cxn>
              </a:cxnLst>
              <a:rect l="0" t="0" r="r" b="b"/>
              <a:pathLst>
                <a:path w="20" h="93">
                  <a:moveTo>
                    <a:pt x="0" y="10"/>
                  </a:moveTo>
                  <a:cubicBezTo>
                    <a:pt x="0" y="5"/>
                    <a:pt x="4" y="0"/>
                    <a:pt x="10" y="0"/>
                  </a:cubicBezTo>
                  <a:cubicBezTo>
                    <a:pt x="15" y="0"/>
                    <a:pt x="20" y="5"/>
                    <a:pt x="20" y="10"/>
                  </a:cubicBezTo>
                  <a:cubicBezTo>
                    <a:pt x="20" y="84"/>
                    <a:pt x="20" y="84"/>
                    <a:pt x="20" y="84"/>
                  </a:cubicBezTo>
                  <a:cubicBezTo>
                    <a:pt x="20" y="89"/>
                    <a:pt x="15" y="93"/>
                    <a:pt x="10" y="93"/>
                  </a:cubicBezTo>
                  <a:cubicBezTo>
                    <a:pt x="4" y="93"/>
                    <a:pt x="0" y="89"/>
                    <a:pt x="0" y="84"/>
                  </a:cubicBezTo>
                  <a:lnTo>
                    <a:pt x="0" y="10"/>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339" name="Line 614"/>
            <p:cNvSpPr>
              <a:spLocks noChangeShapeType="1"/>
            </p:cNvSpPr>
            <p:nvPr/>
          </p:nvSpPr>
          <p:spPr bwMode="auto">
            <a:xfrm flipH="1">
              <a:off x="1758747" y="4170332"/>
              <a:ext cx="10993" cy="14776"/>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340" name="Line 615"/>
            <p:cNvSpPr>
              <a:spLocks noChangeShapeType="1"/>
            </p:cNvSpPr>
            <p:nvPr/>
          </p:nvSpPr>
          <p:spPr bwMode="auto">
            <a:xfrm>
              <a:off x="1758747" y="4231899"/>
              <a:ext cx="8550" cy="8620"/>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341" name="Line 616"/>
            <p:cNvSpPr>
              <a:spLocks noChangeShapeType="1"/>
            </p:cNvSpPr>
            <p:nvPr/>
          </p:nvSpPr>
          <p:spPr bwMode="auto">
            <a:xfrm>
              <a:off x="1697677" y="4170332"/>
              <a:ext cx="14657" cy="14776"/>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342" name="Line 617"/>
            <p:cNvSpPr>
              <a:spLocks noChangeShapeType="1"/>
            </p:cNvSpPr>
            <p:nvPr/>
          </p:nvSpPr>
          <p:spPr bwMode="auto">
            <a:xfrm flipH="1">
              <a:off x="1703783" y="4231899"/>
              <a:ext cx="8550" cy="8620"/>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343" name="Freeform 618"/>
            <p:cNvSpPr>
              <a:spLocks/>
            </p:cNvSpPr>
            <p:nvPr/>
          </p:nvSpPr>
          <p:spPr bwMode="auto">
            <a:xfrm>
              <a:off x="1680577" y="4197422"/>
              <a:ext cx="106263" cy="66492"/>
            </a:xfrm>
            <a:custGeom>
              <a:avLst/>
              <a:gdLst/>
              <a:ahLst/>
              <a:cxnLst>
                <a:cxn ang="0">
                  <a:pos x="19" y="17"/>
                </a:cxn>
                <a:cxn ang="0">
                  <a:pos x="0" y="0"/>
                </a:cxn>
                <a:cxn ang="0">
                  <a:pos x="0" y="7"/>
                </a:cxn>
                <a:cxn ang="0">
                  <a:pos x="19" y="23"/>
                </a:cxn>
                <a:cxn ang="0">
                  <a:pos x="37" y="7"/>
                </a:cxn>
                <a:cxn ang="0">
                  <a:pos x="37" y="0"/>
                </a:cxn>
                <a:cxn ang="0">
                  <a:pos x="19" y="17"/>
                </a:cxn>
              </a:cxnLst>
              <a:rect l="0" t="0" r="r" b="b"/>
              <a:pathLst>
                <a:path w="37" h="23">
                  <a:moveTo>
                    <a:pt x="19" y="17"/>
                  </a:moveTo>
                  <a:cubicBezTo>
                    <a:pt x="9" y="17"/>
                    <a:pt x="0" y="10"/>
                    <a:pt x="0" y="0"/>
                  </a:cubicBezTo>
                  <a:cubicBezTo>
                    <a:pt x="0" y="7"/>
                    <a:pt x="0" y="7"/>
                    <a:pt x="0" y="7"/>
                  </a:cubicBezTo>
                  <a:cubicBezTo>
                    <a:pt x="0" y="16"/>
                    <a:pt x="9" y="23"/>
                    <a:pt x="19" y="23"/>
                  </a:cubicBezTo>
                  <a:cubicBezTo>
                    <a:pt x="29" y="23"/>
                    <a:pt x="37" y="16"/>
                    <a:pt x="37" y="7"/>
                  </a:cubicBezTo>
                  <a:cubicBezTo>
                    <a:pt x="37" y="0"/>
                    <a:pt x="37" y="0"/>
                    <a:pt x="37" y="0"/>
                  </a:cubicBezTo>
                  <a:cubicBezTo>
                    <a:pt x="37" y="10"/>
                    <a:pt x="29" y="17"/>
                    <a:pt x="19" y="17"/>
                  </a:cubicBez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344" name="Oval 619"/>
            <p:cNvSpPr>
              <a:spLocks noChangeArrowheads="1"/>
            </p:cNvSpPr>
            <p:nvPr/>
          </p:nvSpPr>
          <p:spPr bwMode="auto">
            <a:xfrm>
              <a:off x="1706226" y="4176489"/>
              <a:ext cx="57407" cy="52948"/>
            </a:xfrm>
            <a:prstGeom prst="ellipse">
              <a:avLst/>
            </a:prstGeom>
            <a:solidFill>
              <a:srgbClr val="A7A9AC"/>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345" name="Freeform 620"/>
            <p:cNvSpPr>
              <a:spLocks/>
            </p:cNvSpPr>
            <p:nvPr/>
          </p:nvSpPr>
          <p:spPr bwMode="auto">
            <a:xfrm>
              <a:off x="1642713" y="4725668"/>
              <a:ext cx="40307" cy="108358"/>
            </a:xfrm>
            <a:custGeom>
              <a:avLst/>
              <a:gdLst/>
              <a:ahLst/>
              <a:cxnLst>
                <a:cxn ang="0">
                  <a:pos x="0" y="52"/>
                </a:cxn>
                <a:cxn ang="0">
                  <a:pos x="0" y="0"/>
                </a:cxn>
                <a:cxn ang="0">
                  <a:pos x="33" y="34"/>
                </a:cxn>
                <a:cxn ang="0">
                  <a:pos x="33" y="88"/>
                </a:cxn>
              </a:cxnLst>
              <a:rect l="0" t="0" r="r" b="b"/>
              <a:pathLst>
                <a:path w="33" h="88">
                  <a:moveTo>
                    <a:pt x="0" y="52"/>
                  </a:moveTo>
                  <a:lnTo>
                    <a:pt x="0" y="0"/>
                  </a:lnTo>
                  <a:lnTo>
                    <a:pt x="33" y="34"/>
                  </a:lnTo>
                  <a:lnTo>
                    <a:pt x="33" y="88"/>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346" name="Freeform 621"/>
            <p:cNvSpPr>
              <a:spLocks/>
            </p:cNvSpPr>
            <p:nvPr/>
          </p:nvSpPr>
          <p:spPr bwMode="auto">
            <a:xfrm>
              <a:off x="1642713" y="4682571"/>
              <a:ext cx="84278" cy="84963"/>
            </a:xfrm>
            <a:custGeom>
              <a:avLst/>
              <a:gdLst/>
              <a:ahLst/>
              <a:cxnLst>
                <a:cxn ang="0">
                  <a:pos x="33" y="0"/>
                </a:cxn>
                <a:cxn ang="0">
                  <a:pos x="69" y="35"/>
                </a:cxn>
                <a:cxn ang="0">
                  <a:pos x="33" y="69"/>
                </a:cxn>
                <a:cxn ang="0">
                  <a:pos x="0" y="35"/>
                </a:cxn>
                <a:cxn ang="0">
                  <a:pos x="33" y="0"/>
                </a:cxn>
              </a:cxnLst>
              <a:rect l="0" t="0" r="r" b="b"/>
              <a:pathLst>
                <a:path w="69" h="69">
                  <a:moveTo>
                    <a:pt x="33" y="0"/>
                  </a:moveTo>
                  <a:lnTo>
                    <a:pt x="69" y="35"/>
                  </a:lnTo>
                  <a:lnTo>
                    <a:pt x="33" y="69"/>
                  </a:lnTo>
                  <a:lnTo>
                    <a:pt x="0" y="35"/>
                  </a:lnTo>
                  <a:lnTo>
                    <a:pt x="33"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347" name="Freeform 622"/>
            <p:cNvSpPr>
              <a:spLocks/>
            </p:cNvSpPr>
            <p:nvPr/>
          </p:nvSpPr>
          <p:spPr bwMode="auto">
            <a:xfrm>
              <a:off x="1683020" y="4682571"/>
              <a:ext cx="43971" cy="107127"/>
            </a:xfrm>
            <a:custGeom>
              <a:avLst/>
              <a:gdLst/>
              <a:ahLst/>
              <a:cxnLst>
                <a:cxn ang="0">
                  <a:pos x="0" y="52"/>
                </a:cxn>
                <a:cxn ang="0">
                  <a:pos x="0" y="0"/>
                </a:cxn>
                <a:cxn ang="0">
                  <a:pos x="36" y="35"/>
                </a:cxn>
                <a:cxn ang="0">
                  <a:pos x="36" y="87"/>
                </a:cxn>
              </a:cxnLst>
              <a:rect l="0" t="0" r="r" b="b"/>
              <a:pathLst>
                <a:path w="36" h="87">
                  <a:moveTo>
                    <a:pt x="0" y="52"/>
                  </a:moveTo>
                  <a:lnTo>
                    <a:pt x="0" y="0"/>
                  </a:lnTo>
                  <a:lnTo>
                    <a:pt x="36" y="35"/>
                  </a:lnTo>
                  <a:lnTo>
                    <a:pt x="36" y="87"/>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348" name="Freeform 623"/>
            <p:cNvSpPr>
              <a:spLocks/>
            </p:cNvSpPr>
            <p:nvPr/>
          </p:nvSpPr>
          <p:spPr bwMode="auto">
            <a:xfrm>
              <a:off x="1683020" y="4618541"/>
              <a:ext cx="107484" cy="107127"/>
            </a:xfrm>
            <a:custGeom>
              <a:avLst/>
              <a:gdLst/>
              <a:ahLst/>
              <a:cxnLst>
                <a:cxn ang="0">
                  <a:pos x="55" y="0"/>
                </a:cxn>
                <a:cxn ang="0">
                  <a:pos x="88" y="33"/>
                </a:cxn>
                <a:cxn ang="0">
                  <a:pos x="36" y="87"/>
                </a:cxn>
                <a:cxn ang="0">
                  <a:pos x="0" y="52"/>
                </a:cxn>
                <a:cxn ang="0">
                  <a:pos x="55" y="0"/>
                </a:cxn>
              </a:cxnLst>
              <a:rect l="0" t="0" r="r" b="b"/>
              <a:pathLst>
                <a:path w="88" h="87">
                  <a:moveTo>
                    <a:pt x="55" y="0"/>
                  </a:moveTo>
                  <a:lnTo>
                    <a:pt x="88" y="33"/>
                  </a:lnTo>
                  <a:lnTo>
                    <a:pt x="36" y="87"/>
                  </a:lnTo>
                  <a:lnTo>
                    <a:pt x="0" y="52"/>
                  </a:lnTo>
                  <a:lnTo>
                    <a:pt x="55"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349" name="Freeform 624"/>
            <p:cNvSpPr>
              <a:spLocks/>
            </p:cNvSpPr>
            <p:nvPr/>
          </p:nvSpPr>
          <p:spPr bwMode="auto">
            <a:xfrm>
              <a:off x="1576757" y="4789698"/>
              <a:ext cx="42750" cy="108358"/>
            </a:xfrm>
            <a:custGeom>
              <a:avLst/>
              <a:gdLst/>
              <a:ahLst/>
              <a:cxnLst>
                <a:cxn ang="0">
                  <a:pos x="0" y="52"/>
                </a:cxn>
                <a:cxn ang="0">
                  <a:pos x="0" y="0"/>
                </a:cxn>
                <a:cxn ang="0">
                  <a:pos x="35" y="36"/>
                </a:cxn>
                <a:cxn ang="0">
                  <a:pos x="35" y="88"/>
                </a:cxn>
              </a:cxnLst>
              <a:rect l="0" t="0" r="r" b="b"/>
              <a:pathLst>
                <a:path w="35" h="88">
                  <a:moveTo>
                    <a:pt x="0" y="52"/>
                  </a:moveTo>
                  <a:lnTo>
                    <a:pt x="0" y="0"/>
                  </a:lnTo>
                  <a:lnTo>
                    <a:pt x="35" y="36"/>
                  </a:lnTo>
                  <a:lnTo>
                    <a:pt x="35" y="88"/>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350" name="Freeform 625"/>
            <p:cNvSpPr>
              <a:spLocks/>
            </p:cNvSpPr>
            <p:nvPr/>
          </p:nvSpPr>
          <p:spPr bwMode="auto">
            <a:xfrm>
              <a:off x="1576757" y="4725668"/>
              <a:ext cx="106263" cy="108358"/>
            </a:xfrm>
            <a:custGeom>
              <a:avLst/>
              <a:gdLst/>
              <a:ahLst/>
              <a:cxnLst>
                <a:cxn ang="0">
                  <a:pos x="54" y="0"/>
                </a:cxn>
                <a:cxn ang="0">
                  <a:pos x="87" y="34"/>
                </a:cxn>
                <a:cxn ang="0">
                  <a:pos x="35" y="88"/>
                </a:cxn>
                <a:cxn ang="0">
                  <a:pos x="0" y="52"/>
                </a:cxn>
                <a:cxn ang="0">
                  <a:pos x="54" y="0"/>
                </a:cxn>
              </a:cxnLst>
              <a:rect l="0" t="0" r="r" b="b"/>
              <a:pathLst>
                <a:path w="87" h="88">
                  <a:moveTo>
                    <a:pt x="54" y="0"/>
                  </a:moveTo>
                  <a:lnTo>
                    <a:pt x="87" y="34"/>
                  </a:lnTo>
                  <a:lnTo>
                    <a:pt x="35" y="88"/>
                  </a:lnTo>
                  <a:lnTo>
                    <a:pt x="0" y="52"/>
                  </a:lnTo>
                  <a:lnTo>
                    <a:pt x="54"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351" name="Freeform 626"/>
            <p:cNvSpPr>
              <a:spLocks/>
            </p:cNvSpPr>
            <p:nvPr/>
          </p:nvSpPr>
          <p:spPr bwMode="auto">
            <a:xfrm>
              <a:off x="1750197" y="4618541"/>
              <a:ext cx="40307" cy="107127"/>
            </a:xfrm>
            <a:custGeom>
              <a:avLst/>
              <a:gdLst/>
              <a:ahLst/>
              <a:cxnLst>
                <a:cxn ang="0">
                  <a:pos x="0" y="52"/>
                </a:cxn>
                <a:cxn ang="0">
                  <a:pos x="0" y="0"/>
                </a:cxn>
                <a:cxn ang="0">
                  <a:pos x="33" y="33"/>
                </a:cxn>
                <a:cxn ang="0">
                  <a:pos x="33" y="87"/>
                </a:cxn>
              </a:cxnLst>
              <a:rect l="0" t="0" r="r" b="b"/>
              <a:pathLst>
                <a:path w="33" h="87">
                  <a:moveTo>
                    <a:pt x="0" y="52"/>
                  </a:moveTo>
                  <a:lnTo>
                    <a:pt x="0" y="0"/>
                  </a:lnTo>
                  <a:lnTo>
                    <a:pt x="33" y="33"/>
                  </a:lnTo>
                  <a:lnTo>
                    <a:pt x="33" y="87"/>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352" name="Freeform 627"/>
            <p:cNvSpPr>
              <a:spLocks/>
            </p:cNvSpPr>
            <p:nvPr/>
          </p:nvSpPr>
          <p:spPr bwMode="auto">
            <a:xfrm>
              <a:off x="1847910" y="4319325"/>
              <a:ext cx="23207" cy="28321"/>
            </a:xfrm>
            <a:custGeom>
              <a:avLst/>
              <a:gdLst/>
              <a:ahLst/>
              <a:cxnLst>
                <a:cxn ang="0">
                  <a:pos x="8" y="10"/>
                </a:cxn>
                <a:cxn ang="0">
                  <a:pos x="1" y="3"/>
                </a:cxn>
                <a:cxn ang="0">
                  <a:pos x="1" y="1"/>
                </a:cxn>
                <a:cxn ang="0">
                  <a:pos x="3" y="1"/>
                </a:cxn>
                <a:cxn ang="0">
                  <a:pos x="8" y="5"/>
                </a:cxn>
                <a:cxn ang="0">
                  <a:pos x="8" y="10"/>
                </a:cxn>
              </a:cxnLst>
              <a:rect l="0" t="0" r="r" b="b"/>
              <a:pathLst>
                <a:path w="8" h="10">
                  <a:moveTo>
                    <a:pt x="8" y="10"/>
                  </a:moveTo>
                  <a:cubicBezTo>
                    <a:pt x="1" y="3"/>
                    <a:pt x="1" y="3"/>
                    <a:pt x="1" y="3"/>
                  </a:cubicBezTo>
                  <a:cubicBezTo>
                    <a:pt x="0" y="2"/>
                    <a:pt x="0" y="1"/>
                    <a:pt x="1" y="1"/>
                  </a:cubicBezTo>
                  <a:cubicBezTo>
                    <a:pt x="1" y="0"/>
                    <a:pt x="2" y="0"/>
                    <a:pt x="3" y="1"/>
                  </a:cubicBezTo>
                  <a:cubicBezTo>
                    <a:pt x="8" y="5"/>
                    <a:pt x="8" y="5"/>
                    <a:pt x="8" y="5"/>
                  </a:cubicBezTo>
                  <a:lnTo>
                    <a:pt x="8" y="10"/>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353" name="Freeform 628"/>
            <p:cNvSpPr>
              <a:spLocks noEditPoints="1"/>
            </p:cNvSpPr>
            <p:nvPr/>
          </p:nvSpPr>
          <p:spPr bwMode="auto">
            <a:xfrm>
              <a:off x="1735540" y="4266377"/>
              <a:ext cx="138020" cy="238880"/>
            </a:xfrm>
            <a:custGeom>
              <a:avLst/>
              <a:gdLst/>
              <a:ahLst/>
              <a:cxnLst>
                <a:cxn ang="0">
                  <a:pos x="2" y="82"/>
                </a:cxn>
                <a:cxn ang="0">
                  <a:pos x="1" y="82"/>
                </a:cxn>
                <a:cxn ang="0">
                  <a:pos x="0" y="80"/>
                </a:cxn>
                <a:cxn ang="0">
                  <a:pos x="0" y="46"/>
                </a:cxn>
                <a:cxn ang="0">
                  <a:pos x="1" y="45"/>
                </a:cxn>
                <a:cxn ang="0">
                  <a:pos x="45" y="0"/>
                </a:cxn>
                <a:cxn ang="0">
                  <a:pos x="47" y="0"/>
                </a:cxn>
                <a:cxn ang="0">
                  <a:pos x="48" y="1"/>
                </a:cxn>
                <a:cxn ang="0">
                  <a:pos x="48" y="36"/>
                </a:cxn>
                <a:cxn ang="0">
                  <a:pos x="47" y="37"/>
                </a:cxn>
                <a:cxn ang="0">
                  <a:pos x="3" y="81"/>
                </a:cxn>
                <a:cxn ang="0">
                  <a:pos x="2" y="82"/>
                </a:cxn>
                <a:cxn ang="0">
                  <a:pos x="3" y="46"/>
                </a:cxn>
                <a:cxn ang="0">
                  <a:pos x="3" y="77"/>
                </a:cxn>
                <a:cxn ang="0">
                  <a:pos x="45" y="35"/>
                </a:cxn>
                <a:cxn ang="0">
                  <a:pos x="45" y="5"/>
                </a:cxn>
                <a:cxn ang="0">
                  <a:pos x="3" y="46"/>
                </a:cxn>
              </a:cxnLst>
              <a:rect l="0" t="0" r="r" b="b"/>
              <a:pathLst>
                <a:path w="48" h="82">
                  <a:moveTo>
                    <a:pt x="2" y="82"/>
                  </a:moveTo>
                  <a:cubicBezTo>
                    <a:pt x="2" y="82"/>
                    <a:pt x="1" y="82"/>
                    <a:pt x="1" y="82"/>
                  </a:cubicBezTo>
                  <a:cubicBezTo>
                    <a:pt x="1" y="81"/>
                    <a:pt x="0" y="81"/>
                    <a:pt x="0" y="80"/>
                  </a:cubicBezTo>
                  <a:cubicBezTo>
                    <a:pt x="0" y="46"/>
                    <a:pt x="0" y="46"/>
                    <a:pt x="0" y="46"/>
                  </a:cubicBezTo>
                  <a:cubicBezTo>
                    <a:pt x="0" y="45"/>
                    <a:pt x="0" y="45"/>
                    <a:pt x="1" y="45"/>
                  </a:cubicBezTo>
                  <a:cubicBezTo>
                    <a:pt x="45" y="0"/>
                    <a:pt x="45" y="0"/>
                    <a:pt x="45" y="0"/>
                  </a:cubicBezTo>
                  <a:cubicBezTo>
                    <a:pt x="46" y="0"/>
                    <a:pt x="46" y="0"/>
                    <a:pt x="47" y="0"/>
                  </a:cubicBezTo>
                  <a:cubicBezTo>
                    <a:pt x="47" y="0"/>
                    <a:pt x="48" y="1"/>
                    <a:pt x="48" y="1"/>
                  </a:cubicBezTo>
                  <a:cubicBezTo>
                    <a:pt x="48" y="36"/>
                    <a:pt x="48" y="36"/>
                    <a:pt x="48" y="36"/>
                  </a:cubicBezTo>
                  <a:cubicBezTo>
                    <a:pt x="48" y="36"/>
                    <a:pt x="48" y="37"/>
                    <a:pt x="47" y="37"/>
                  </a:cubicBezTo>
                  <a:cubicBezTo>
                    <a:pt x="3" y="81"/>
                    <a:pt x="3" y="81"/>
                    <a:pt x="3" y="81"/>
                  </a:cubicBezTo>
                  <a:cubicBezTo>
                    <a:pt x="3" y="82"/>
                    <a:pt x="2" y="82"/>
                    <a:pt x="2" y="82"/>
                  </a:cubicBezTo>
                  <a:close/>
                  <a:moveTo>
                    <a:pt x="3" y="46"/>
                  </a:moveTo>
                  <a:cubicBezTo>
                    <a:pt x="3" y="77"/>
                    <a:pt x="3" y="77"/>
                    <a:pt x="3" y="77"/>
                  </a:cubicBezTo>
                  <a:cubicBezTo>
                    <a:pt x="45" y="35"/>
                    <a:pt x="45" y="35"/>
                    <a:pt x="45" y="35"/>
                  </a:cubicBezTo>
                  <a:cubicBezTo>
                    <a:pt x="45" y="5"/>
                    <a:pt x="45" y="5"/>
                    <a:pt x="45" y="5"/>
                  </a:cubicBezTo>
                  <a:lnTo>
                    <a:pt x="3" y="46"/>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354" name="Freeform 629"/>
            <p:cNvSpPr>
              <a:spLocks/>
            </p:cNvSpPr>
            <p:nvPr/>
          </p:nvSpPr>
          <p:spPr bwMode="auto">
            <a:xfrm>
              <a:off x="1746533" y="4420295"/>
              <a:ext cx="48856" cy="55411"/>
            </a:xfrm>
            <a:custGeom>
              <a:avLst/>
              <a:gdLst/>
              <a:ahLst/>
              <a:cxnLst>
                <a:cxn ang="0">
                  <a:pos x="17" y="19"/>
                </a:cxn>
                <a:cxn ang="0">
                  <a:pos x="1" y="3"/>
                </a:cxn>
                <a:cxn ang="0">
                  <a:pos x="1" y="0"/>
                </a:cxn>
                <a:cxn ang="0">
                  <a:pos x="3" y="0"/>
                </a:cxn>
                <a:cxn ang="0">
                  <a:pos x="17" y="14"/>
                </a:cxn>
                <a:cxn ang="0">
                  <a:pos x="17" y="19"/>
                </a:cxn>
              </a:cxnLst>
              <a:rect l="0" t="0" r="r" b="b"/>
              <a:pathLst>
                <a:path w="17" h="19">
                  <a:moveTo>
                    <a:pt x="17" y="19"/>
                  </a:moveTo>
                  <a:cubicBezTo>
                    <a:pt x="1" y="3"/>
                    <a:pt x="1" y="3"/>
                    <a:pt x="1" y="3"/>
                  </a:cubicBezTo>
                  <a:cubicBezTo>
                    <a:pt x="0" y="2"/>
                    <a:pt x="0" y="1"/>
                    <a:pt x="1" y="0"/>
                  </a:cubicBezTo>
                  <a:cubicBezTo>
                    <a:pt x="2" y="0"/>
                    <a:pt x="2" y="0"/>
                    <a:pt x="3" y="0"/>
                  </a:cubicBezTo>
                  <a:cubicBezTo>
                    <a:pt x="17" y="14"/>
                    <a:pt x="17" y="14"/>
                    <a:pt x="17" y="14"/>
                  </a:cubicBezTo>
                  <a:lnTo>
                    <a:pt x="17" y="19"/>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355" name="Freeform 630"/>
            <p:cNvSpPr>
              <a:spLocks/>
            </p:cNvSpPr>
            <p:nvPr/>
          </p:nvSpPr>
          <p:spPr bwMode="auto">
            <a:xfrm>
              <a:off x="1868674" y="4353803"/>
              <a:ext cx="36642" cy="46791"/>
            </a:xfrm>
            <a:custGeom>
              <a:avLst/>
              <a:gdLst/>
              <a:ahLst/>
              <a:cxnLst>
                <a:cxn ang="0">
                  <a:pos x="13" y="16"/>
                </a:cxn>
                <a:cxn ang="0">
                  <a:pos x="0" y="3"/>
                </a:cxn>
                <a:cxn ang="0">
                  <a:pos x="0" y="1"/>
                </a:cxn>
                <a:cxn ang="0">
                  <a:pos x="2" y="1"/>
                </a:cxn>
                <a:cxn ang="0">
                  <a:pos x="13" y="11"/>
                </a:cxn>
                <a:cxn ang="0">
                  <a:pos x="13" y="16"/>
                </a:cxn>
              </a:cxnLst>
              <a:rect l="0" t="0" r="r" b="b"/>
              <a:pathLst>
                <a:path w="13" h="16">
                  <a:moveTo>
                    <a:pt x="13" y="16"/>
                  </a:moveTo>
                  <a:cubicBezTo>
                    <a:pt x="0" y="3"/>
                    <a:pt x="0" y="3"/>
                    <a:pt x="0" y="3"/>
                  </a:cubicBezTo>
                  <a:cubicBezTo>
                    <a:pt x="0" y="2"/>
                    <a:pt x="0" y="1"/>
                    <a:pt x="0" y="1"/>
                  </a:cubicBezTo>
                  <a:cubicBezTo>
                    <a:pt x="1" y="0"/>
                    <a:pt x="2" y="0"/>
                    <a:pt x="2" y="1"/>
                  </a:cubicBezTo>
                  <a:cubicBezTo>
                    <a:pt x="13" y="11"/>
                    <a:pt x="13" y="11"/>
                    <a:pt x="13" y="11"/>
                  </a:cubicBezTo>
                  <a:lnTo>
                    <a:pt x="13" y="16"/>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356" name="Freeform 631"/>
            <p:cNvSpPr>
              <a:spLocks noEditPoints="1"/>
            </p:cNvSpPr>
            <p:nvPr/>
          </p:nvSpPr>
          <p:spPr bwMode="auto">
            <a:xfrm>
              <a:off x="1790504" y="4246676"/>
              <a:ext cx="138020" cy="237649"/>
            </a:xfrm>
            <a:custGeom>
              <a:avLst/>
              <a:gdLst/>
              <a:ahLst/>
              <a:cxnLst>
                <a:cxn ang="0">
                  <a:pos x="2" y="82"/>
                </a:cxn>
                <a:cxn ang="0">
                  <a:pos x="1" y="82"/>
                </a:cxn>
                <a:cxn ang="0">
                  <a:pos x="0" y="80"/>
                </a:cxn>
                <a:cxn ang="0">
                  <a:pos x="0" y="46"/>
                </a:cxn>
                <a:cxn ang="0">
                  <a:pos x="1" y="45"/>
                </a:cxn>
                <a:cxn ang="0">
                  <a:pos x="45" y="0"/>
                </a:cxn>
                <a:cxn ang="0">
                  <a:pos x="47" y="0"/>
                </a:cxn>
                <a:cxn ang="0">
                  <a:pos x="48" y="1"/>
                </a:cxn>
                <a:cxn ang="0">
                  <a:pos x="48" y="36"/>
                </a:cxn>
                <a:cxn ang="0">
                  <a:pos x="47" y="37"/>
                </a:cxn>
                <a:cxn ang="0">
                  <a:pos x="3" y="82"/>
                </a:cxn>
                <a:cxn ang="0">
                  <a:pos x="2" y="82"/>
                </a:cxn>
                <a:cxn ang="0">
                  <a:pos x="3" y="47"/>
                </a:cxn>
                <a:cxn ang="0">
                  <a:pos x="3" y="77"/>
                </a:cxn>
                <a:cxn ang="0">
                  <a:pos x="45" y="35"/>
                </a:cxn>
                <a:cxn ang="0">
                  <a:pos x="45" y="5"/>
                </a:cxn>
                <a:cxn ang="0">
                  <a:pos x="3" y="47"/>
                </a:cxn>
              </a:cxnLst>
              <a:rect l="0" t="0" r="r" b="b"/>
              <a:pathLst>
                <a:path w="48" h="82">
                  <a:moveTo>
                    <a:pt x="2" y="82"/>
                  </a:moveTo>
                  <a:cubicBezTo>
                    <a:pt x="2" y="82"/>
                    <a:pt x="1" y="82"/>
                    <a:pt x="1" y="82"/>
                  </a:cubicBezTo>
                  <a:cubicBezTo>
                    <a:pt x="1" y="82"/>
                    <a:pt x="0" y="81"/>
                    <a:pt x="0" y="80"/>
                  </a:cubicBezTo>
                  <a:cubicBezTo>
                    <a:pt x="0" y="46"/>
                    <a:pt x="0" y="46"/>
                    <a:pt x="0" y="46"/>
                  </a:cubicBezTo>
                  <a:cubicBezTo>
                    <a:pt x="0" y="46"/>
                    <a:pt x="0" y="45"/>
                    <a:pt x="1" y="45"/>
                  </a:cubicBezTo>
                  <a:cubicBezTo>
                    <a:pt x="45" y="0"/>
                    <a:pt x="45" y="0"/>
                    <a:pt x="45" y="0"/>
                  </a:cubicBezTo>
                  <a:cubicBezTo>
                    <a:pt x="46" y="0"/>
                    <a:pt x="46" y="0"/>
                    <a:pt x="47" y="0"/>
                  </a:cubicBezTo>
                  <a:cubicBezTo>
                    <a:pt x="47" y="0"/>
                    <a:pt x="48" y="1"/>
                    <a:pt x="48" y="1"/>
                  </a:cubicBezTo>
                  <a:cubicBezTo>
                    <a:pt x="48" y="36"/>
                    <a:pt x="48" y="36"/>
                    <a:pt x="48" y="36"/>
                  </a:cubicBezTo>
                  <a:cubicBezTo>
                    <a:pt x="48" y="36"/>
                    <a:pt x="48" y="37"/>
                    <a:pt x="47" y="37"/>
                  </a:cubicBezTo>
                  <a:cubicBezTo>
                    <a:pt x="3" y="82"/>
                    <a:pt x="3" y="82"/>
                    <a:pt x="3" y="82"/>
                  </a:cubicBezTo>
                  <a:cubicBezTo>
                    <a:pt x="3" y="82"/>
                    <a:pt x="2" y="82"/>
                    <a:pt x="2" y="82"/>
                  </a:cubicBezTo>
                  <a:close/>
                  <a:moveTo>
                    <a:pt x="3" y="47"/>
                  </a:moveTo>
                  <a:cubicBezTo>
                    <a:pt x="3" y="77"/>
                    <a:pt x="3" y="77"/>
                    <a:pt x="3" y="77"/>
                  </a:cubicBezTo>
                  <a:cubicBezTo>
                    <a:pt x="45" y="35"/>
                    <a:pt x="45" y="35"/>
                    <a:pt x="45" y="35"/>
                  </a:cubicBezTo>
                  <a:cubicBezTo>
                    <a:pt x="45" y="5"/>
                    <a:pt x="45" y="5"/>
                    <a:pt x="45" y="5"/>
                  </a:cubicBezTo>
                  <a:lnTo>
                    <a:pt x="3" y="47"/>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357" name="Freeform 632"/>
            <p:cNvSpPr>
              <a:spLocks noEditPoints="1"/>
            </p:cNvSpPr>
            <p:nvPr/>
          </p:nvSpPr>
          <p:spPr bwMode="auto">
            <a:xfrm>
              <a:off x="1769740" y="4302086"/>
              <a:ext cx="139241" cy="237649"/>
            </a:xfrm>
            <a:custGeom>
              <a:avLst/>
              <a:gdLst/>
              <a:ahLst/>
              <a:cxnLst>
                <a:cxn ang="0">
                  <a:pos x="2" y="82"/>
                </a:cxn>
                <a:cxn ang="0">
                  <a:pos x="1" y="82"/>
                </a:cxn>
                <a:cxn ang="0">
                  <a:pos x="0" y="81"/>
                </a:cxn>
                <a:cxn ang="0">
                  <a:pos x="0" y="46"/>
                </a:cxn>
                <a:cxn ang="0">
                  <a:pos x="1" y="45"/>
                </a:cxn>
                <a:cxn ang="0">
                  <a:pos x="45" y="0"/>
                </a:cxn>
                <a:cxn ang="0">
                  <a:pos x="47" y="0"/>
                </a:cxn>
                <a:cxn ang="0">
                  <a:pos x="48" y="2"/>
                </a:cxn>
                <a:cxn ang="0">
                  <a:pos x="48" y="36"/>
                </a:cxn>
                <a:cxn ang="0">
                  <a:pos x="48" y="37"/>
                </a:cxn>
                <a:cxn ang="0">
                  <a:pos x="3" y="82"/>
                </a:cxn>
                <a:cxn ang="0">
                  <a:pos x="2" y="82"/>
                </a:cxn>
                <a:cxn ang="0">
                  <a:pos x="4" y="47"/>
                </a:cxn>
                <a:cxn ang="0">
                  <a:pos x="4" y="77"/>
                </a:cxn>
                <a:cxn ang="0">
                  <a:pos x="45" y="35"/>
                </a:cxn>
                <a:cxn ang="0">
                  <a:pos x="45" y="5"/>
                </a:cxn>
                <a:cxn ang="0">
                  <a:pos x="4" y="47"/>
                </a:cxn>
              </a:cxnLst>
              <a:rect l="0" t="0" r="r" b="b"/>
              <a:pathLst>
                <a:path w="48" h="82">
                  <a:moveTo>
                    <a:pt x="2" y="82"/>
                  </a:moveTo>
                  <a:cubicBezTo>
                    <a:pt x="2" y="82"/>
                    <a:pt x="2" y="82"/>
                    <a:pt x="1" y="82"/>
                  </a:cubicBezTo>
                  <a:cubicBezTo>
                    <a:pt x="1" y="82"/>
                    <a:pt x="0" y="81"/>
                    <a:pt x="0" y="81"/>
                  </a:cubicBezTo>
                  <a:cubicBezTo>
                    <a:pt x="0" y="46"/>
                    <a:pt x="0" y="46"/>
                    <a:pt x="0" y="46"/>
                  </a:cubicBezTo>
                  <a:cubicBezTo>
                    <a:pt x="0" y="46"/>
                    <a:pt x="1" y="45"/>
                    <a:pt x="1" y="45"/>
                  </a:cubicBezTo>
                  <a:cubicBezTo>
                    <a:pt x="45" y="0"/>
                    <a:pt x="45" y="0"/>
                    <a:pt x="45" y="0"/>
                  </a:cubicBezTo>
                  <a:cubicBezTo>
                    <a:pt x="46" y="0"/>
                    <a:pt x="47" y="0"/>
                    <a:pt x="47" y="0"/>
                  </a:cubicBezTo>
                  <a:cubicBezTo>
                    <a:pt x="48" y="0"/>
                    <a:pt x="48" y="1"/>
                    <a:pt x="48" y="2"/>
                  </a:cubicBezTo>
                  <a:cubicBezTo>
                    <a:pt x="48" y="36"/>
                    <a:pt x="48" y="36"/>
                    <a:pt x="48" y="36"/>
                  </a:cubicBezTo>
                  <a:cubicBezTo>
                    <a:pt x="48" y="36"/>
                    <a:pt x="48" y="37"/>
                    <a:pt x="48" y="37"/>
                  </a:cubicBezTo>
                  <a:cubicBezTo>
                    <a:pt x="3" y="82"/>
                    <a:pt x="3" y="82"/>
                    <a:pt x="3" y="82"/>
                  </a:cubicBezTo>
                  <a:cubicBezTo>
                    <a:pt x="3" y="82"/>
                    <a:pt x="2" y="82"/>
                    <a:pt x="2" y="82"/>
                  </a:cubicBezTo>
                  <a:close/>
                  <a:moveTo>
                    <a:pt x="4" y="47"/>
                  </a:moveTo>
                  <a:cubicBezTo>
                    <a:pt x="4" y="77"/>
                    <a:pt x="4" y="77"/>
                    <a:pt x="4" y="77"/>
                  </a:cubicBezTo>
                  <a:cubicBezTo>
                    <a:pt x="45" y="35"/>
                    <a:pt x="45" y="35"/>
                    <a:pt x="45" y="35"/>
                  </a:cubicBezTo>
                  <a:cubicBezTo>
                    <a:pt x="45" y="5"/>
                    <a:pt x="45" y="5"/>
                    <a:pt x="45" y="5"/>
                  </a:cubicBezTo>
                  <a:lnTo>
                    <a:pt x="4" y="47"/>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358" name="Freeform 633"/>
            <p:cNvSpPr>
              <a:spLocks/>
            </p:cNvSpPr>
            <p:nvPr/>
          </p:nvSpPr>
          <p:spPr bwMode="auto">
            <a:xfrm>
              <a:off x="1994479" y="4050893"/>
              <a:ext cx="105041" cy="119441"/>
            </a:xfrm>
            <a:custGeom>
              <a:avLst/>
              <a:gdLst/>
              <a:ahLst/>
              <a:cxnLst>
                <a:cxn ang="0">
                  <a:pos x="2" y="17"/>
                </a:cxn>
                <a:cxn ang="0">
                  <a:pos x="3" y="7"/>
                </a:cxn>
                <a:cxn ang="0">
                  <a:pos x="12" y="1"/>
                </a:cxn>
                <a:cxn ang="0">
                  <a:pos x="12" y="2"/>
                </a:cxn>
                <a:cxn ang="0">
                  <a:pos x="34" y="24"/>
                </a:cxn>
                <a:cxn ang="0">
                  <a:pos x="33" y="34"/>
                </a:cxn>
                <a:cxn ang="0">
                  <a:pos x="25" y="40"/>
                </a:cxn>
                <a:cxn ang="0">
                  <a:pos x="24" y="40"/>
                </a:cxn>
                <a:cxn ang="0">
                  <a:pos x="2" y="17"/>
                </a:cxn>
              </a:cxnLst>
              <a:rect l="0" t="0" r="r" b="b"/>
              <a:pathLst>
                <a:path w="36" h="41">
                  <a:moveTo>
                    <a:pt x="2" y="17"/>
                  </a:moveTo>
                  <a:cubicBezTo>
                    <a:pt x="0" y="16"/>
                    <a:pt x="1" y="11"/>
                    <a:pt x="3" y="7"/>
                  </a:cubicBezTo>
                  <a:cubicBezTo>
                    <a:pt x="6" y="3"/>
                    <a:pt x="9" y="0"/>
                    <a:pt x="12" y="1"/>
                  </a:cubicBezTo>
                  <a:cubicBezTo>
                    <a:pt x="12" y="1"/>
                    <a:pt x="12" y="1"/>
                    <a:pt x="12" y="2"/>
                  </a:cubicBezTo>
                  <a:cubicBezTo>
                    <a:pt x="34" y="24"/>
                    <a:pt x="34" y="24"/>
                    <a:pt x="34" y="24"/>
                  </a:cubicBezTo>
                  <a:cubicBezTo>
                    <a:pt x="36" y="26"/>
                    <a:pt x="35" y="30"/>
                    <a:pt x="33" y="34"/>
                  </a:cubicBezTo>
                  <a:cubicBezTo>
                    <a:pt x="30" y="38"/>
                    <a:pt x="27" y="41"/>
                    <a:pt x="25" y="40"/>
                  </a:cubicBezTo>
                  <a:cubicBezTo>
                    <a:pt x="24" y="40"/>
                    <a:pt x="24" y="40"/>
                    <a:pt x="24" y="40"/>
                  </a:cubicBezTo>
                  <a:lnTo>
                    <a:pt x="2" y="17"/>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359" name="Freeform 634"/>
            <p:cNvSpPr>
              <a:spLocks/>
            </p:cNvSpPr>
            <p:nvPr/>
          </p:nvSpPr>
          <p:spPr bwMode="auto">
            <a:xfrm>
              <a:off x="2057992" y="4114922"/>
              <a:ext cx="41528" cy="55411"/>
            </a:xfrm>
            <a:custGeom>
              <a:avLst/>
              <a:gdLst/>
              <a:ahLst/>
              <a:cxnLst>
                <a:cxn ang="0">
                  <a:pos x="3" y="18"/>
                </a:cxn>
                <a:cxn ang="0">
                  <a:pos x="3" y="7"/>
                </a:cxn>
                <a:cxn ang="0">
                  <a:pos x="12" y="2"/>
                </a:cxn>
                <a:cxn ang="0">
                  <a:pos x="11" y="12"/>
                </a:cxn>
                <a:cxn ang="0">
                  <a:pos x="3" y="18"/>
                </a:cxn>
              </a:cxnLst>
              <a:rect l="0" t="0" r="r" b="b"/>
              <a:pathLst>
                <a:path w="14" h="19">
                  <a:moveTo>
                    <a:pt x="3" y="18"/>
                  </a:moveTo>
                  <a:cubicBezTo>
                    <a:pt x="0" y="17"/>
                    <a:pt x="1" y="12"/>
                    <a:pt x="3" y="7"/>
                  </a:cubicBezTo>
                  <a:cubicBezTo>
                    <a:pt x="6" y="3"/>
                    <a:pt x="10" y="0"/>
                    <a:pt x="12" y="2"/>
                  </a:cubicBezTo>
                  <a:cubicBezTo>
                    <a:pt x="14" y="3"/>
                    <a:pt x="14" y="7"/>
                    <a:pt x="11" y="12"/>
                  </a:cubicBezTo>
                  <a:cubicBezTo>
                    <a:pt x="8" y="16"/>
                    <a:pt x="5" y="19"/>
                    <a:pt x="3" y="18"/>
                  </a:cubicBez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360" name="Freeform 635"/>
            <p:cNvSpPr>
              <a:spLocks/>
            </p:cNvSpPr>
            <p:nvPr/>
          </p:nvSpPr>
          <p:spPr bwMode="auto">
            <a:xfrm>
              <a:off x="2036007" y="4095221"/>
              <a:ext cx="135577" cy="145298"/>
            </a:xfrm>
            <a:custGeom>
              <a:avLst/>
              <a:gdLst/>
              <a:ahLst/>
              <a:cxnLst>
                <a:cxn ang="0">
                  <a:pos x="44" y="49"/>
                </a:cxn>
                <a:cxn ang="0">
                  <a:pos x="44" y="46"/>
                </a:cxn>
                <a:cxn ang="0">
                  <a:pos x="3" y="5"/>
                </a:cxn>
                <a:cxn ang="0">
                  <a:pos x="3" y="20"/>
                </a:cxn>
                <a:cxn ang="0">
                  <a:pos x="0" y="20"/>
                </a:cxn>
                <a:cxn ang="0">
                  <a:pos x="0" y="1"/>
                </a:cxn>
                <a:cxn ang="0">
                  <a:pos x="1" y="0"/>
                </a:cxn>
                <a:cxn ang="0">
                  <a:pos x="2" y="0"/>
                </a:cxn>
                <a:cxn ang="0">
                  <a:pos x="47" y="45"/>
                </a:cxn>
                <a:cxn ang="0">
                  <a:pos x="47" y="46"/>
                </a:cxn>
                <a:cxn ang="0">
                  <a:pos x="47" y="50"/>
                </a:cxn>
              </a:cxnLst>
              <a:rect l="0" t="0" r="r" b="b"/>
              <a:pathLst>
                <a:path w="47" h="50">
                  <a:moveTo>
                    <a:pt x="44" y="49"/>
                  </a:moveTo>
                  <a:cubicBezTo>
                    <a:pt x="44" y="46"/>
                    <a:pt x="44" y="46"/>
                    <a:pt x="44" y="46"/>
                  </a:cubicBezTo>
                  <a:cubicBezTo>
                    <a:pt x="3" y="5"/>
                    <a:pt x="3" y="5"/>
                    <a:pt x="3" y="5"/>
                  </a:cubicBezTo>
                  <a:cubicBezTo>
                    <a:pt x="3" y="20"/>
                    <a:pt x="3" y="20"/>
                    <a:pt x="3" y="20"/>
                  </a:cubicBezTo>
                  <a:cubicBezTo>
                    <a:pt x="3" y="22"/>
                    <a:pt x="0" y="22"/>
                    <a:pt x="0" y="20"/>
                  </a:cubicBezTo>
                  <a:cubicBezTo>
                    <a:pt x="0" y="1"/>
                    <a:pt x="0" y="1"/>
                    <a:pt x="0" y="1"/>
                  </a:cubicBezTo>
                  <a:cubicBezTo>
                    <a:pt x="0" y="1"/>
                    <a:pt x="0" y="0"/>
                    <a:pt x="1" y="0"/>
                  </a:cubicBezTo>
                  <a:cubicBezTo>
                    <a:pt x="1" y="0"/>
                    <a:pt x="2" y="0"/>
                    <a:pt x="2" y="0"/>
                  </a:cubicBezTo>
                  <a:cubicBezTo>
                    <a:pt x="47" y="45"/>
                    <a:pt x="47" y="45"/>
                    <a:pt x="47" y="45"/>
                  </a:cubicBezTo>
                  <a:cubicBezTo>
                    <a:pt x="47" y="45"/>
                    <a:pt x="47" y="45"/>
                    <a:pt x="47" y="46"/>
                  </a:cubicBezTo>
                  <a:cubicBezTo>
                    <a:pt x="47" y="50"/>
                    <a:pt x="47" y="50"/>
                    <a:pt x="47" y="50"/>
                  </a:cubicBezTo>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361" name="Freeform 636"/>
            <p:cNvSpPr>
              <a:spLocks/>
            </p:cNvSpPr>
            <p:nvPr/>
          </p:nvSpPr>
          <p:spPr bwMode="auto">
            <a:xfrm>
              <a:off x="2036007" y="4095221"/>
              <a:ext cx="135577" cy="145298"/>
            </a:xfrm>
            <a:custGeom>
              <a:avLst/>
              <a:gdLst/>
              <a:ahLst/>
              <a:cxnLst>
                <a:cxn ang="0">
                  <a:pos x="44" y="49"/>
                </a:cxn>
                <a:cxn ang="0">
                  <a:pos x="44" y="46"/>
                </a:cxn>
                <a:cxn ang="0">
                  <a:pos x="3" y="5"/>
                </a:cxn>
                <a:cxn ang="0">
                  <a:pos x="3" y="20"/>
                </a:cxn>
                <a:cxn ang="0">
                  <a:pos x="0" y="20"/>
                </a:cxn>
                <a:cxn ang="0">
                  <a:pos x="0" y="1"/>
                </a:cxn>
                <a:cxn ang="0">
                  <a:pos x="1" y="0"/>
                </a:cxn>
                <a:cxn ang="0">
                  <a:pos x="2" y="0"/>
                </a:cxn>
                <a:cxn ang="0">
                  <a:pos x="47" y="45"/>
                </a:cxn>
                <a:cxn ang="0">
                  <a:pos x="47" y="46"/>
                </a:cxn>
                <a:cxn ang="0">
                  <a:pos x="47" y="50"/>
                </a:cxn>
              </a:cxnLst>
              <a:rect l="0" t="0" r="r" b="b"/>
              <a:pathLst>
                <a:path w="47" h="50">
                  <a:moveTo>
                    <a:pt x="44" y="49"/>
                  </a:moveTo>
                  <a:cubicBezTo>
                    <a:pt x="44" y="46"/>
                    <a:pt x="44" y="46"/>
                    <a:pt x="44" y="46"/>
                  </a:cubicBezTo>
                  <a:cubicBezTo>
                    <a:pt x="3" y="5"/>
                    <a:pt x="3" y="5"/>
                    <a:pt x="3" y="5"/>
                  </a:cubicBezTo>
                  <a:cubicBezTo>
                    <a:pt x="3" y="20"/>
                    <a:pt x="3" y="20"/>
                    <a:pt x="3" y="20"/>
                  </a:cubicBezTo>
                  <a:cubicBezTo>
                    <a:pt x="3" y="22"/>
                    <a:pt x="0" y="22"/>
                    <a:pt x="0" y="20"/>
                  </a:cubicBezTo>
                  <a:cubicBezTo>
                    <a:pt x="0" y="1"/>
                    <a:pt x="0" y="1"/>
                    <a:pt x="0" y="1"/>
                  </a:cubicBezTo>
                  <a:cubicBezTo>
                    <a:pt x="0" y="1"/>
                    <a:pt x="0" y="0"/>
                    <a:pt x="1" y="0"/>
                  </a:cubicBezTo>
                  <a:cubicBezTo>
                    <a:pt x="1" y="0"/>
                    <a:pt x="2" y="0"/>
                    <a:pt x="2" y="0"/>
                  </a:cubicBezTo>
                  <a:cubicBezTo>
                    <a:pt x="47" y="45"/>
                    <a:pt x="47" y="45"/>
                    <a:pt x="47" y="45"/>
                  </a:cubicBezTo>
                  <a:cubicBezTo>
                    <a:pt x="47" y="45"/>
                    <a:pt x="47" y="45"/>
                    <a:pt x="47" y="46"/>
                  </a:cubicBezTo>
                  <a:cubicBezTo>
                    <a:pt x="47" y="50"/>
                    <a:pt x="47" y="50"/>
                    <a:pt x="47" y="50"/>
                  </a:cubicBez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grpSp>
      <p:sp>
        <p:nvSpPr>
          <p:cNvPr id="1398" name="Rectangle 676"/>
          <p:cNvSpPr>
            <a:spLocks noChangeArrowheads="1"/>
          </p:cNvSpPr>
          <p:nvPr/>
        </p:nvSpPr>
        <p:spPr bwMode="auto">
          <a:xfrm>
            <a:off x="1182368" y="3378656"/>
            <a:ext cx="1475555" cy="18466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fontAlgn="base">
              <a:spcBef>
                <a:spcPct val="0"/>
              </a:spcBef>
              <a:spcAft>
                <a:spcPct val="0"/>
              </a:spcAft>
            </a:pPr>
            <a:r>
              <a:rPr lang="nl-NL" sz="1200" dirty="0" smtClean="0">
                <a:solidFill>
                  <a:srgbClr val="58595B"/>
                </a:solidFill>
                <a:cs typeface="Arial" pitchFamily="34" charset="0"/>
              </a:rPr>
              <a:t>Liquefaction &amp; Storage</a:t>
            </a:r>
          </a:p>
        </p:txBody>
      </p:sp>
      <p:grpSp>
        <p:nvGrpSpPr>
          <p:cNvPr id="7" name="Group 1456"/>
          <p:cNvGrpSpPr/>
          <p:nvPr/>
        </p:nvGrpSpPr>
        <p:grpSpPr>
          <a:xfrm>
            <a:off x="4356064" y="4007187"/>
            <a:ext cx="540235" cy="578747"/>
            <a:chOff x="2917826" y="4922839"/>
            <a:chExt cx="801688" cy="858838"/>
          </a:xfrm>
        </p:grpSpPr>
        <p:sp>
          <p:nvSpPr>
            <p:cNvPr id="1409" name="Freeform 280"/>
            <p:cNvSpPr>
              <a:spLocks/>
            </p:cNvSpPr>
            <p:nvPr/>
          </p:nvSpPr>
          <p:spPr bwMode="auto">
            <a:xfrm>
              <a:off x="2917826" y="4926014"/>
              <a:ext cx="801688" cy="855663"/>
            </a:xfrm>
            <a:custGeom>
              <a:avLst/>
              <a:gdLst/>
              <a:ahLst/>
              <a:cxnLst>
                <a:cxn ang="0">
                  <a:pos x="2" y="25"/>
                </a:cxn>
                <a:cxn ang="0">
                  <a:pos x="7" y="20"/>
                </a:cxn>
                <a:cxn ang="0">
                  <a:pos x="7" y="17"/>
                </a:cxn>
                <a:cxn ang="0">
                  <a:pos x="24" y="0"/>
                </a:cxn>
                <a:cxn ang="0">
                  <a:pos x="27" y="3"/>
                </a:cxn>
                <a:cxn ang="0">
                  <a:pos x="28" y="3"/>
                </a:cxn>
                <a:cxn ang="0">
                  <a:pos x="48" y="13"/>
                </a:cxn>
                <a:cxn ang="0">
                  <a:pos x="178" y="143"/>
                </a:cxn>
                <a:cxn ang="0">
                  <a:pos x="205" y="208"/>
                </a:cxn>
                <a:cxn ang="0">
                  <a:pos x="205" y="208"/>
                </a:cxn>
                <a:cxn ang="0">
                  <a:pos x="198" y="225"/>
                </a:cxn>
                <a:cxn ang="0">
                  <a:pos x="198" y="227"/>
                </a:cxn>
                <a:cxn ang="0">
                  <a:pos x="197" y="228"/>
                </a:cxn>
                <a:cxn ang="0">
                  <a:pos x="139" y="197"/>
                </a:cxn>
                <a:cxn ang="0">
                  <a:pos x="14" y="71"/>
                </a:cxn>
                <a:cxn ang="0">
                  <a:pos x="0" y="38"/>
                </a:cxn>
                <a:cxn ang="0">
                  <a:pos x="0" y="31"/>
                </a:cxn>
                <a:cxn ang="0">
                  <a:pos x="2" y="25"/>
                </a:cxn>
              </a:cxnLst>
              <a:rect l="0" t="0" r="r" b="b"/>
              <a:pathLst>
                <a:path w="214" h="228">
                  <a:moveTo>
                    <a:pt x="2" y="25"/>
                  </a:moveTo>
                  <a:cubicBezTo>
                    <a:pt x="3" y="25"/>
                    <a:pt x="5" y="22"/>
                    <a:pt x="7" y="20"/>
                  </a:cubicBezTo>
                  <a:cubicBezTo>
                    <a:pt x="7" y="17"/>
                    <a:pt x="7" y="17"/>
                    <a:pt x="7" y="17"/>
                  </a:cubicBezTo>
                  <a:cubicBezTo>
                    <a:pt x="24" y="0"/>
                    <a:pt x="24" y="0"/>
                    <a:pt x="24" y="0"/>
                  </a:cubicBezTo>
                  <a:cubicBezTo>
                    <a:pt x="27" y="3"/>
                    <a:pt x="27" y="3"/>
                    <a:pt x="27" y="3"/>
                  </a:cubicBezTo>
                  <a:cubicBezTo>
                    <a:pt x="27" y="3"/>
                    <a:pt x="28" y="3"/>
                    <a:pt x="28" y="3"/>
                  </a:cubicBezTo>
                  <a:cubicBezTo>
                    <a:pt x="32" y="3"/>
                    <a:pt x="40" y="5"/>
                    <a:pt x="48" y="13"/>
                  </a:cubicBezTo>
                  <a:cubicBezTo>
                    <a:pt x="48" y="13"/>
                    <a:pt x="146" y="111"/>
                    <a:pt x="178" y="143"/>
                  </a:cubicBezTo>
                  <a:cubicBezTo>
                    <a:pt x="200" y="165"/>
                    <a:pt x="214" y="200"/>
                    <a:pt x="205" y="208"/>
                  </a:cubicBezTo>
                  <a:cubicBezTo>
                    <a:pt x="205" y="208"/>
                    <a:pt x="205" y="208"/>
                    <a:pt x="205" y="208"/>
                  </a:cubicBezTo>
                  <a:cubicBezTo>
                    <a:pt x="199" y="215"/>
                    <a:pt x="198" y="222"/>
                    <a:pt x="198" y="225"/>
                  </a:cubicBezTo>
                  <a:cubicBezTo>
                    <a:pt x="198" y="225"/>
                    <a:pt x="198" y="225"/>
                    <a:pt x="198" y="227"/>
                  </a:cubicBezTo>
                  <a:cubicBezTo>
                    <a:pt x="199" y="227"/>
                    <a:pt x="198" y="228"/>
                    <a:pt x="197" y="228"/>
                  </a:cubicBezTo>
                  <a:cubicBezTo>
                    <a:pt x="184" y="226"/>
                    <a:pt x="158" y="215"/>
                    <a:pt x="139" y="197"/>
                  </a:cubicBezTo>
                  <a:cubicBezTo>
                    <a:pt x="14" y="71"/>
                    <a:pt x="14" y="71"/>
                    <a:pt x="14" y="71"/>
                  </a:cubicBezTo>
                  <a:cubicBezTo>
                    <a:pt x="4" y="61"/>
                    <a:pt x="0" y="50"/>
                    <a:pt x="0" y="38"/>
                  </a:cubicBezTo>
                  <a:cubicBezTo>
                    <a:pt x="0" y="31"/>
                    <a:pt x="0" y="31"/>
                    <a:pt x="0" y="31"/>
                  </a:cubicBezTo>
                  <a:cubicBezTo>
                    <a:pt x="0" y="30"/>
                    <a:pt x="0" y="27"/>
                    <a:pt x="2" y="25"/>
                  </a:cubicBezTo>
                  <a:close/>
                </a:path>
              </a:pathLst>
            </a:custGeom>
            <a:solidFill>
              <a:srgbClr val="DCDDDE"/>
            </a:solidFill>
            <a:ln w="19050"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410" name="Freeform 281"/>
            <p:cNvSpPr>
              <a:spLocks/>
            </p:cNvSpPr>
            <p:nvPr/>
          </p:nvSpPr>
          <p:spPr bwMode="auto">
            <a:xfrm>
              <a:off x="2917826" y="4938714"/>
              <a:ext cx="801688" cy="801688"/>
            </a:xfrm>
            <a:custGeom>
              <a:avLst/>
              <a:gdLst/>
              <a:ahLst/>
              <a:cxnLst>
                <a:cxn ang="0">
                  <a:pos x="205" y="205"/>
                </a:cxn>
                <a:cxn ang="0">
                  <a:pos x="178" y="140"/>
                </a:cxn>
                <a:cxn ang="0">
                  <a:pos x="48" y="10"/>
                </a:cxn>
                <a:cxn ang="0">
                  <a:pos x="28" y="0"/>
                </a:cxn>
                <a:cxn ang="0">
                  <a:pos x="22" y="2"/>
                </a:cxn>
                <a:cxn ang="0">
                  <a:pos x="12" y="12"/>
                </a:cxn>
                <a:cxn ang="0">
                  <a:pos x="2" y="22"/>
                </a:cxn>
                <a:cxn ang="0">
                  <a:pos x="0" y="28"/>
                </a:cxn>
                <a:cxn ang="0">
                  <a:pos x="10" y="48"/>
                </a:cxn>
                <a:cxn ang="0">
                  <a:pos x="139" y="178"/>
                </a:cxn>
                <a:cxn ang="0">
                  <a:pos x="205" y="205"/>
                </a:cxn>
              </a:cxnLst>
              <a:rect l="0" t="0" r="r" b="b"/>
              <a:pathLst>
                <a:path w="214" h="214">
                  <a:moveTo>
                    <a:pt x="205" y="205"/>
                  </a:moveTo>
                  <a:cubicBezTo>
                    <a:pt x="214" y="197"/>
                    <a:pt x="200" y="162"/>
                    <a:pt x="178" y="140"/>
                  </a:cubicBezTo>
                  <a:cubicBezTo>
                    <a:pt x="146" y="108"/>
                    <a:pt x="48" y="10"/>
                    <a:pt x="48" y="10"/>
                  </a:cubicBezTo>
                  <a:cubicBezTo>
                    <a:pt x="40" y="2"/>
                    <a:pt x="32" y="0"/>
                    <a:pt x="28" y="0"/>
                  </a:cubicBezTo>
                  <a:cubicBezTo>
                    <a:pt x="26" y="0"/>
                    <a:pt x="24" y="1"/>
                    <a:pt x="22" y="2"/>
                  </a:cubicBezTo>
                  <a:cubicBezTo>
                    <a:pt x="20" y="4"/>
                    <a:pt x="12" y="12"/>
                    <a:pt x="12" y="12"/>
                  </a:cubicBezTo>
                  <a:cubicBezTo>
                    <a:pt x="12" y="12"/>
                    <a:pt x="4" y="21"/>
                    <a:pt x="2" y="22"/>
                  </a:cubicBezTo>
                  <a:cubicBezTo>
                    <a:pt x="0" y="24"/>
                    <a:pt x="0" y="27"/>
                    <a:pt x="0" y="28"/>
                  </a:cubicBezTo>
                  <a:cubicBezTo>
                    <a:pt x="0" y="32"/>
                    <a:pt x="2" y="40"/>
                    <a:pt x="10" y="48"/>
                  </a:cubicBezTo>
                  <a:cubicBezTo>
                    <a:pt x="10" y="48"/>
                    <a:pt x="108" y="146"/>
                    <a:pt x="139" y="178"/>
                  </a:cubicBezTo>
                  <a:cubicBezTo>
                    <a:pt x="161" y="200"/>
                    <a:pt x="196" y="214"/>
                    <a:pt x="205" y="205"/>
                  </a:cubicBezTo>
                  <a:close/>
                </a:path>
              </a:pathLst>
            </a:custGeom>
            <a:solidFill>
              <a:srgbClr val="DCDDDE"/>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411" name="Freeform 282"/>
            <p:cNvSpPr>
              <a:spLocks/>
            </p:cNvSpPr>
            <p:nvPr/>
          </p:nvSpPr>
          <p:spPr bwMode="auto">
            <a:xfrm>
              <a:off x="2917826" y="4953001"/>
              <a:ext cx="790575" cy="795338"/>
            </a:xfrm>
            <a:custGeom>
              <a:avLst/>
              <a:gdLst/>
              <a:ahLst/>
              <a:cxnLst>
                <a:cxn ang="0">
                  <a:pos x="203" y="203"/>
                </a:cxn>
                <a:cxn ang="0">
                  <a:pos x="178" y="140"/>
                </a:cxn>
                <a:cxn ang="0">
                  <a:pos x="48" y="10"/>
                </a:cxn>
                <a:cxn ang="0">
                  <a:pos x="28" y="0"/>
                </a:cxn>
                <a:cxn ang="0">
                  <a:pos x="22" y="3"/>
                </a:cxn>
                <a:cxn ang="0">
                  <a:pos x="12" y="13"/>
                </a:cxn>
                <a:cxn ang="0">
                  <a:pos x="2" y="22"/>
                </a:cxn>
                <a:cxn ang="0">
                  <a:pos x="0" y="28"/>
                </a:cxn>
                <a:cxn ang="0">
                  <a:pos x="10" y="48"/>
                </a:cxn>
                <a:cxn ang="0">
                  <a:pos x="139" y="178"/>
                </a:cxn>
                <a:cxn ang="0">
                  <a:pos x="203" y="203"/>
                </a:cxn>
              </a:cxnLst>
              <a:rect l="0" t="0" r="r" b="b"/>
              <a:pathLst>
                <a:path w="211" h="212">
                  <a:moveTo>
                    <a:pt x="203" y="203"/>
                  </a:moveTo>
                  <a:cubicBezTo>
                    <a:pt x="211" y="195"/>
                    <a:pt x="200" y="162"/>
                    <a:pt x="178" y="140"/>
                  </a:cubicBezTo>
                  <a:cubicBezTo>
                    <a:pt x="146" y="108"/>
                    <a:pt x="48" y="10"/>
                    <a:pt x="48" y="10"/>
                  </a:cubicBezTo>
                  <a:cubicBezTo>
                    <a:pt x="40" y="2"/>
                    <a:pt x="32" y="0"/>
                    <a:pt x="28" y="0"/>
                  </a:cubicBezTo>
                  <a:cubicBezTo>
                    <a:pt x="26" y="0"/>
                    <a:pt x="24" y="1"/>
                    <a:pt x="22" y="3"/>
                  </a:cubicBezTo>
                  <a:cubicBezTo>
                    <a:pt x="20" y="4"/>
                    <a:pt x="12" y="13"/>
                    <a:pt x="12" y="13"/>
                  </a:cubicBezTo>
                  <a:cubicBezTo>
                    <a:pt x="12" y="13"/>
                    <a:pt x="4" y="21"/>
                    <a:pt x="2" y="22"/>
                  </a:cubicBezTo>
                  <a:cubicBezTo>
                    <a:pt x="0" y="24"/>
                    <a:pt x="0" y="27"/>
                    <a:pt x="0" y="28"/>
                  </a:cubicBezTo>
                  <a:cubicBezTo>
                    <a:pt x="0" y="32"/>
                    <a:pt x="2" y="40"/>
                    <a:pt x="10" y="48"/>
                  </a:cubicBezTo>
                  <a:cubicBezTo>
                    <a:pt x="10" y="48"/>
                    <a:pt x="108" y="147"/>
                    <a:pt x="139" y="178"/>
                  </a:cubicBezTo>
                  <a:cubicBezTo>
                    <a:pt x="161" y="200"/>
                    <a:pt x="194" y="212"/>
                    <a:pt x="203" y="203"/>
                  </a:cubicBezTo>
                  <a:close/>
                </a:path>
              </a:pathLst>
            </a:custGeom>
            <a:solidFill>
              <a:srgbClr val="DCDDDE"/>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412" name="Freeform 283"/>
            <p:cNvSpPr>
              <a:spLocks/>
            </p:cNvSpPr>
            <p:nvPr/>
          </p:nvSpPr>
          <p:spPr bwMode="auto">
            <a:xfrm>
              <a:off x="2917826" y="5043489"/>
              <a:ext cx="768350" cy="738188"/>
            </a:xfrm>
            <a:custGeom>
              <a:avLst/>
              <a:gdLst/>
              <a:ahLst/>
              <a:cxnLst>
                <a:cxn ang="0">
                  <a:pos x="14" y="40"/>
                </a:cxn>
                <a:cxn ang="0">
                  <a:pos x="0" y="7"/>
                </a:cxn>
                <a:cxn ang="0">
                  <a:pos x="0" y="0"/>
                </a:cxn>
                <a:cxn ang="0">
                  <a:pos x="10" y="20"/>
                </a:cxn>
                <a:cxn ang="0">
                  <a:pos x="139" y="150"/>
                </a:cxn>
                <a:cxn ang="0">
                  <a:pos x="205" y="177"/>
                </a:cxn>
                <a:cxn ang="0">
                  <a:pos x="198" y="194"/>
                </a:cxn>
                <a:cxn ang="0">
                  <a:pos x="198" y="196"/>
                </a:cxn>
                <a:cxn ang="0">
                  <a:pos x="197" y="197"/>
                </a:cxn>
                <a:cxn ang="0">
                  <a:pos x="139" y="166"/>
                </a:cxn>
                <a:cxn ang="0">
                  <a:pos x="14" y="40"/>
                </a:cxn>
              </a:cxnLst>
              <a:rect l="0" t="0" r="r" b="b"/>
              <a:pathLst>
                <a:path w="205" h="197">
                  <a:moveTo>
                    <a:pt x="14" y="40"/>
                  </a:moveTo>
                  <a:cubicBezTo>
                    <a:pt x="4" y="30"/>
                    <a:pt x="0" y="19"/>
                    <a:pt x="0" y="7"/>
                  </a:cubicBezTo>
                  <a:cubicBezTo>
                    <a:pt x="0" y="0"/>
                    <a:pt x="0" y="0"/>
                    <a:pt x="0" y="0"/>
                  </a:cubicBezTo>
                  <a:cubicBezTo>
                    <a:pt x="0" y="4"/>
                    <a:pt x="2" y="12"/>
                    <a:pt x="10" y="20"/>
                  </a:cubicBezTo>
                  <a:cubicBezTo>
                    <a:pt x="10" y="20"/>
                    <a:pt x="108" y="118"/>
                    <a:pt x="139" y="150"/>
                  </a:cubicBezTo>
                  <a:cubicBezTo>
                    <a:pt x="161" y="172"/>
                    <a:pt x="196" y="186"/>
                    <a:pt x="205" y="177"/>
                  </a:cubicBezTo>
                  <a:cubicBezTo>
                    <a:pt x="199" y="184"/>
                    <a:pt x="198" y="191"/>
                    <a:pt x="198" y="194"/>
                  </a:cubicBezTo>
                  <a:cubicBezTo>
                    <a:pt x="198" y="194"/>
                    <a:pt x="198" y="194"/>
                    <a:pt x="198" y="196"/>
                  </a:cubicBezTo>
                  <a:cubicBezTo>
                    <a:pt x="199" y="196"/>
                    <a:pt x="198" y="197"/>
                    <a:pt x="197" y="197"/>
                  </a:cubicBezTo>
                  <a:cubicBezTo>
                    <a:pt x="184" y="195"/>
                    <a:pt x="158" y="184"/>
                    <a:pt x="139" y="166"/>
                  </a:cubicBezTo>
                  <a:lnTo>
                    <a:pt x="14" y="40"/>
                  </a:lnTo>
                  <a:close/>
                </a:path>
              </a:pathLst>
            </a:custGeom>
            <a:solidFill>
              <a:srgbClr val="DCDDDE"/>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413" name="Freeform 284"/>
            <p:cNvSpPr>
              <a:spLocks/>
            </p:cNvSpPr>
            <p:nvPr/>
          </p:nvSpPr>
          <p:spPr bwMode="auto">
            <a:xfrm>
              <a:off x="2943226" y="4926014"/>
              <a:ext cx="244475" cy="285750"/>
            </a:xfrm>
            <a:custGeom>
              <a:avLst/>
              <a:gdLst/>
              <a:ahLst/>
              <a:cxnLst>
                <a:cxn ang="0">
                  <a:pos x="0" y="41"/>
                </a:cxn>
                <a:cxn ang="0">
                  <a:pos x="41" y="0"/>
                </a:cxn>
                <a:cxn ang="0">
                  <a:pos x="76" y="36"/>
                </a:cxn>
                <a:cxn ang="0">
                  <a:pos x="90" y="22"/>
                </a:cxn>
                <a:cxn ang="0">
                  <a:pos x="116" y="45"/>
                </a:cxn>
                <a:cxn ang="0">
                  <a:pos x="137" y="26"/>
                </a:cxn>
                <a:cxn ang="0">
                  <a:pos x="154" y="43"/>
                </a:cxn>
                <a:cxn ang="0">
                  <a:pos x="154" y="55"/>
                </a:cxn>
                <a:cxn ang="0">
                  <a:pos x="154" y="69"/>
                </a:cxn>
                <a:cxn ang="0">
                  <a:pos x="144" y="76"/>
                </a:cxn>
                <a:cxn ang="0">
                  <a:pos x="144" y="109"/>
                </a:cxn>
                <a:cxn ang="0">
                  <a:pos x="76" y="180"/>
                </a:cxn>
                <a:cxn ang="0">
                  <a:pos x="22" y="126"/>
                </a:cxn>
                <a:cxn ang="0">
                  <a:pos x="22" y="95"/>
                </a:cxn>
                <a:cxn ang="0">
                  <a:pos x="0" y="76"/>
                </a:cxn>
                <a:cxn ang="0">
                  <a:pos x="0" y="41"/>
                </a:cxn>
              </a:cxnLst>
              <a:rect l="0" t="0" r="r" b="b"/>
              <a:pathLst>
                <a:path w="154" h="180">
                  <a:moveTo>
                    <a:pt x="0" y="41"/>
                  </a:moveTo>
                  <a:lnTo>
                    <a:pt x="41" y="0"/>
                  </a:lnTo>
                  <a:lnTo>
                    <a:pt x="76" y="36"/>
                  </a:lnTo>
                  <a:lnTo>
                    <a:pt x="90" y="22"/>
                  </a:lnTo>
                  <a:lnTo>
                    <a:pt x="116" y="45"/>
                  </a:lnTo>
                  <a:lnTo>
                    <a:pt x="137" y="26"/>
                  </a:lnTo>
                  <a:lnTo>
                    <a:pt x="154" y="43"/>
                  </a:lnTo>
                  <a:lnTo>
                    <a:pt x="154" y="55"/>
                  </a:lnTo>
                  <a:lnTo>
                    <a:pt x="154" y="69"/>
                  </a:lnTo>
                  <a:lnTo>
                    <a:pt x="144" y="76"/>
                  </a:lnTo>
                  <a:lnTo>
                    <a:pt x="144" y="109"/>
                  </a:lnTo>
                  <a:lnTo>
                    <a:pt x="76" y="180"/>
                  </a:lnTo>
                  <a:lnTo>
                    <a:pt x="22" y="126"/>
                  </a:lnTo>
                  <a:lnTo>
                    <a:pt x="22" y="95"/>
                  </a:lnTo>
                  <a:lnTo>
                    <a:pt x="0" y="76"/>
                  </a:lnTo>
                  <a:lnTo>
                    <a:pt x="0" y="41"/>
                  </a:lnTo>
                  <a:close/>
                </a:path>
              </a:pathLst>
            </a:custGeom>
            <a:solidFill>
              <a:srgbClr val="DCDDDE"/>
            </a:solidFill>
            <a:ln w="19050"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414" name="Freeform 285"/>
            <p:cNvSpPr>
              <a:spLocks/>
            </p:cNvSpPr>
            <p:nvPr/>
          </p:nvSpPr>
          <p:spPr bwMode="auto">
            <a:xfrm>
              <a:off x="3476626" y="5489576"/>
              <a:ext cx="107950" cy="134938"/>
            </a:xfrm>
            <a:custGeom>
              <a:avLst/>
              <a:gdLst/>
              <a:ahLst/>
              <a:cxnLst>
                <a:cxn ang="0">
                  <a:pos x="68" y="14"/>
                </a:cxn>
                <a:cxn ang="0">
                  <a:pos x="0" y="85"/>
                </a:cxn>
                <a:cxn ang="0">
                  <a:pos x="0" y="31"/>
                </a:cxn>
                <a:cxn ang="0">
                  <a:pos x="31" y="0"/>
                </a:cxn>
                <a:cxn ang="0">
                  <a:pos x="68" y="14"/>
                </a:cxn>
              </a:cxnLst>
              <a:rect l="0" t="0" r="r" b="b"/>
              <a:pathLst>
                <a:path w="68" h="85">
                  <a:moveTo>
                    <a:pt x="68" y="14"/>
                  </a:moveTo>
                  <a:lnTo>
                    <a:pt x="0" y="85"/>
                  </a:lnTo>
                  <a:lnTo>
                    <a:pt x="0" y="31"/>
                  </a:lnTo>
                  <a:lnTo>
                    <a:pt x="31" y="0"/>
                  </a:lnTo>
                  <a:lnTo>
                    <a:pt x="68" y="14"/>
                  </a:lnTo>
                  <a:close/>
                </a:path>
              </a:pathLst>
            </a:custGeom>
            <a:solidFill>
              <a:srgbClr val="DCDDDE"/>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415" name="Freeform 286"/>
            <p:cNvSpPr>
              <a:spLocks/>
            </p:cNvSpPr>
            <p:nvPr/>
          </p:nvSpPr>
          <p:spPr bwMode="auto">
            <a:xfrm>
              <a:off x="3090863" y="5126039"/>
              <a:ext cx="107950" cy="112713"/>
            </a:xfrm>
            <a:custGeom>
              <a:avLst/>
              <a:gdLst/>
              <a:ahLst/>
              <a:cxnLst>
                <a:cxn ang="0">
                  <a:pos x="68" y="26"/>
                </a:cxn>
                <a:cxn ang="0">
                  <a:pos x="40" y="56"/>
                </a:cxn>
                <a:cxn ang="0">
                  <a:pos x="0" y="71"/>
                </a:cxn>
                <a:cxn ang="0">
                  <a:pos x="68" y="0"/>
                </a:cxn>
                <a:cxn ang="0">
                  <a:pos x="68" y="26"/>
                </a:cxn>
              </a:cxnLst>
              <a:rect l="0" t="0" r="r" b="b"/>
              <a:pathLst>
                <a:path w="68" h="71">
                  <a:moveTo>
                    <a:pt x="68" y="26"/>
                  </a:moveTo>
                  <a:lnTo>
                    <a:pt x="40" y="56"/>
                  </a:lnTo>
                  <a:lnTo>
                    <a:pt x="0" y="71"/>
                  </a:lnTo>
                  <a:lnTo>
                    <a:pt x="68" y="0"/>
                  </a:lnTo>
                  <a:lnTo>
                    <a:pt x="68" y="26"/>
                  </a:lnTo>
                  <a:close/>
                </a:path>
              </a:pathLst>
            </a:custGeom>
            <a:solidFill>
              <a:srgbClr val="DCDDDE"/>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416" name="Freeform 287"/>
            <p:cNvSpPr>
              <a:spLocks/>
            </p:cNvSpPr>
            <p:nvPr/>
          </p:nvSpPr>
          <p:spPr bwMode="auto">
            <a:xfrm>
              <a:off x="2943226" y="4926014"/>
              <a:ext cx="123825" cy="123825"/>
            </a:xfrm>
            <a:custGeom>
              <a:avLst/>
              <a:gdLst/>
              <a:ahLst/>
              <a:cxnLst>
                <a:cxn ang="0">
                  <a:pos x="41" y="0"/>
                </a:cxn>
                <a:cxn ang="0">
                  <a:pos x="78" y="38"/>
                </a:cxn>
                <a:cxn ang="0">
                  <a:pos x="38" y="78"/>
                </a:cxn>
                <a:cxn ang="0">
                  <a:pos x="0" y="41"/>
                </a:cxn>
                <a:cxn ang="0">
                  <a:pos x="41" y="0"/>
                </a:cxn>
              </a:cxnLst>
              <a:rect l="0" t="0" r="r" b="b"/>
              <a:pathLst>
                <a:path w="78" h="78">
                  <a:moveTo>
                    <a:pt x="41" y="0"/>
                  </a:moveTo>
                  <a:lnTo>
                    <a:pt x="78" y="38"/>
                  </a:lnTo>
                  <a:lnTo>
                    <a:pt x="38" y="78"/>
                  </a:lnTo>
                  <a:lnTo>
                    <a:pt x="0" y="41"/>
                  </a:lnTo>
                  <a:lnTo>
                    <a:pt x="41" y="0"/>
                  </a:lnTo>
                  <a:close/>
                </a:path>
              </a:pathLst>
            </a:custGeom>
            <a:solidFill>
              <a:srgbClr val="DCDDDE"/>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417" name="Freeform 288"/>
            <p:cNvSpPr>
              <a:spLocks/>
            </p:cNvSpPr>
            <p:nvPr/>
          </p:nvSpPr>
          <p:spPr bwMode="auto">
            <a:xfrm>
              <a:off x="2943226" y="4991101"/>
              <a:ext cx="60325" cy="112713"/>
            </a:xfrm>
            <a:custGeom>
              <a:avLst/>
              <a:gdLst/>
              <a:ahLst/>
              <a:cxnLst>
                <a:cxn ang="0">
                  <a:pos x="0" y="0"/>
                </a:cxn>
                <a:cxn ang="0">
                  <a:pos x="38" y="37"/>
                </a:cxn>
                <a:cxn ang="0">
                  <a:pos x="38" y="71"/>
                </a:cxn>
                <a:cxn ang="0">
                  <a:pos x="0" y="35"/>
                </a:cxn>
                <a:cxn ang="0">
                  <a:pos x="0" y="0"/>
                </a:cxn>
              </a:cxnLst>
              <a:rect l="0" t="0" r="r" b="b"/>
              <a:pathLst>
                <a:path w="38" h="71">
                  <a:moveTo>
                    <a:pt x="0" y="0"/>
                  </a:moveTo>
                  <a:lnTo>
                    <a:pt x="38" y="37"/>
                  </a:lnTo>
                  <a:lnTo>
                    <a:pt x="38" y="71"/>
                  </a:lnTo>
                  <a:lnTo>
                    <a:pt x="0" y="35"/>
                  </a:lnTo>
                  <a:lnTo>
                    <a:pt x="0" y="0"/>
                  </a:lnTo>
                  <a:close/>
                </a:path>
              </a:pathLst>
            </a:custGeom>
            <a:solidFill>
              <a:srgbClr val="DCDDDE"/>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418" name="Freeform 289"/>
            <p:cNvSpPr>
              <a:spLocks/>
            </p:cNvSpPr>
            <p:nvPr/>
          </p:nvSpPr>
          <p:spPr bwMode="auto">
            <a:xfrm>
              <a:off x="3090863" y="5214939"/>
              <a:ext cx="385763" cy="409575"/>
            </a:xfrm>
            <a:custGeom>
              <a:avLst/>
              <a:gdLst/>
              <a:ahLst/>
              <a:cxnLst>
                <a:cxn ang="0">
                  <a:pos x="40" y="0"/>
                </a:cxn>
                <a:cxn ang="0">
                  <a:pos x="243" y="204"/>
                </a:cxn>
                <a:cxn ang="0">
                  <a:pos x="243" y="258"/>
                </a:cxn>
                <a:cxn ang="0">
                  <a:pos x="0" y="15"/>
                </a:cxn>
                <a:cxn ang="0">
                  <a:pos x="40" y="0"/>
                </a:cxn>
              </a:cxnLst>
              <a:rect l="0" t="0" r="r" b="b"/>
              <a:pathLst>
                <a:path w="243" h="258">
                  <a:moveTo>
                    <a:pt x="40" y="0"/>
                  </a:moveTo>
                  <a:lnTo>
                    <a:pt x="243" y="204"/>
                  </a:lnTo>
                  <a:lnTo>
                    <a:pt x="243" y="258"/>
                  </a:lnTo>
                  <a:lnTo>
                    <a:pt x="0" y="15"/>
                  </a:lnTo>
                  <a:lnTo>
                    <a:pt x="40" y="0"/>
                  </a:lnTo>
                  <a:close/>
                </a:path>
              </a:pathLst>
            </a:custGeom>
            <a:solidFill>
              <a:srgbClr val="DCDDDE"/>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419" name="Freeform 290"/>
            <p:cNvSpPr>
              <a:spLocks/>
            </p:cNvSpPr>
            <p:nvPr/>
          </p:nvSpPr>
          <p:spPr bwMode="auto">
            <a:xfrm>
              <a:off x="3198813" y="5126039"/>
              <a:ext cx="385763" cy="385763"/>
            </a:xfrm>
            <a:custGeom>
              <a:avLst/>
              <a:gdLst/>
              <a:ahLst/>
              <a:cxnLst>
                <a:cxn ang="0">
                  <a:pos x="0" y="26"/>
                </a:cxn>
                <a:cxn ang="0">
                  <a:pos x="206" y="229"/>
                </a:cxn>
                <a:cxn ang="0">
                  <a:pos x="243" y="243"/>
                </a:cxn>
                <a:cxn ang="0">
                  <a:pos x="0" y="0"/>
                </a:cxn>
                <a:cxn ang="0">
                  <a:pos x="0" y="26"/>
                </a:cxn>
              </a:cxnLst>
              <a:rect l="0" t="0" r="r" b="b"/>
              <a:pathLst>
                <a:path w="243" h="243">
                  <a:moveTo>
                    <a:pt x="0" y="26"/>
                  </a:moveTo>
                  <a:lnTo>
                    <a:pt x="206" y="229"/>
                  </a:lnTo>
                  <a:lnTo>
                    <a:pt x="243" y="243"/>
                  </a:lnTo>
                  <a:lnTo>
                    <a:pt x="0" y="0"/>
                  </a:lnTo>
                  <a:lnTo>
                    <a:pt x="0" y="26"/>
                  </a:lnTo>
                  <a:close/>
                </a:path>
              </a:pathLst>
            </a:custGeom>
            <a:solidFill>
              <a:srgbClr val="DCDDDE"/>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420" name="Freeform 291"/>
            <p:cNvSpPr>
              <a:spLocks/>
            </p:cNvSpPr>
            <p:nvPr/>
          </p:nvSpPr>
          <p:spPr bwMode="auto">
            <a:xfrm>
              <a:off x="3154363" y="5167314"/>
              <a:ext cx="371475" cy="371475"/>
            </a:xfrm>
            <a:custGeom>
              <a:avLst/>
              <a:gdLst/>
              <a:ahLst/>
              <a:cxnLst>
                <a:cxn ang="0">
                  <a:pos x="0" y="30"/>
                </a:cxn>
                <a:cxn ang="0">
                  <a:pos x="203" y="234"/>
                </a:cxn>
                <a:cxn ang="0">
                  <a:pos x="234" y="203"/>
                </a:cxn>
                <a:cxn ang="0">
                  <a:pos x="28" y="0"/>
                </a:cxn>
                <a:cxn ang="0">
                  <a:pos x="0" y="30"/>
                </a:cxn>
              </a:cxnLst>
              <a:rect l="0" t="0" r="r" b="b"/>
              <a:pathLst>
                <a:path w="234" h="234">
                  <a:moveTo>
                    <a:pt x="0" y="30"/>
                  </a:moveTo>
                  <a:lnTo>
                    <a:pt x="203" y="234"/>
                  </a:lnTo>
                  <a:lnTo>
                    <a:pt x="234" y="203"/>
                  </a:lnTo>
                  <a:lnTo>
                    <a:pt x="28" y="0"/>
                  </a:lnTo>
                  <a:lnTo>
                    <a:pt x="0" y="30"/>
                  </a:lnTo>
                  <a:close/>
                </a:path>
              </a:pathLst>
            </a:custGeom>
            <a:solidFill>
              <a:srgbClr val="DCDDDE"/>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421" name="Freeform 292"/>
            <p:cNvSpPr>
              <a:spLocks/>
            </p:cNvSpPr>
            <p:nvPr/>
          </p:nvSpPr>
          <p:spPr bwMode="auto">
            <a:xfrm>
              <a:off x="2973388" y="4938714"/>
              <a:ext cx="49213" cy="66675"/>
            </a:xfrm>
            <a:custGeom>
              <a:avLst/>
              <a:gdLst/>
              <a:ahLst/>
              <a:cxnLst>
                <a:cxn ang="0">
                  <a:pos x="0" y="10"/>
                </a:cxn>
                <a:cxn ang="0">
                  <a:pos x="1" y="10"/>
                </a:cxn>
                <a:cxn ang="0">
                  <a:pos x="7" y="17"/>
                </a:cxn>
                <a:cxn ang="0">
                  <a:pos x="11" y="17"/>
                </a:cxn>
                <a:cxn ang="0">
                  <a:pos x="12" y="16"/>
                </a:cxn>
                <a:cxn ang="0">
                  <a:pos x="13" y="14"/>
                </a:cxn>
                <a:cxn ang="0">
                  <a:pos x="11" y="3"/>
                </a:cxn>
                <a:cxn ang="0">
                  <a:pos x="0" y="0"/>
                </a:cxn>
                <a:cxn ang="0">
                  <a:pos x="0" y="10"/>
                </a:cxn>
              </a:cxnLst>
              <a:rect l="0" t="0" r="r" b="b"/>
              <a:pathLst>
                <a:path w="13" h="18">
                  <a:moveTo>
                    <a:pt x="0" y="10"/>
                  </a:moveTo>
                  <a:cubicBezTo>
                    <a:pt x="0" y="10"/>
                    <a:pt x="0" y="10"/>
                    <a:pt x="1" y="10"/>
                  </a:cubicBezTo>
                  <a:cubicBezTo>
                    <a:pt x="7" y="17"/>
                    <a:pt x="7" y="17"/>
                    <a:pt x="7" y="17"/>
                  </a:cubicBezTo>
                  <a:cubicBezTo>
                    <a:pt x="8" y="18"/>
                    <a:pt x="10" y="18"/>
                    <a:pt x="11" y="17"/>
                  </a:cubicBezTo>
                  <a:cubicBezTo>
                    <a:pt x="12" y="16"/>
                    <a:pt x="12" y="16"/>
                    <a:pt x="12" y="16"/>
                  </a:cubicBezTo>
                  <a:cubicBezTo>
                    <a:pt x="12" y="15"/>
                    <a:pt x="13" y="14"/>
                    <a:pt x="13" y="14"/>
                  </a:cubicBezTo>
                  <a:cubicBezTo>
                    <a:pt x="12" y="12"/>
                    <a:pt x="11" y="3"/>
                    <a:pt x="11" y="3"/>
                  </a:cubicBezTo>
                  <a:cubicBezTo>
                    <a:pt x="0" y="0"/>
                    <a:pt x="0" y="0"/>
                    <a:pt x="0" y="0"/>
                  </a:cubicBezTo>
                  <a:cubicBezTo>
                    <a:pt x="0" y="10"/>
                    <a:pt x="0" y="10"/>
                    <a:pt x="0" y="10"/>
                  </a:cubicBezTo>
                </a:path>
              </a:pathLst>
            </a:custGeom>
            <a:solidFill>
              <a:srgbClr val="DCDDDE"/>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422" name="Freeform 293"/>
            <p:cNvSpPr>
              <a:spLocks/>
            </p:cNvSpPr>
            <p:nvPr/>
          </p:nvSpPr>
          <p:spPr bwMode="auto">
            <a:xfrm>
              <a:off x="2973388" y="4938714"/>
              <a:ext cx="49213" cy="66675"/>
            </a:xfrm>
            <a:custGeom>
              <a:avLst/>
              <a:gdLst/>
              <a:ahLst/>
              <a:cxnLst>
                <a:cxn ang="0">
                  <a:pos x="0" y="10"/>
                </a:cxn>
                <a:cxn ang="0">
                  <a:pos x="1" y="10"/>
                </a:cxn>
                <a:cxn ang="0">
                  <a:pos x="7" y="17"/>
                </a:cxn>
                <a:cxn ang="0">
                  <a:pos x="11" y="17"/>
                </a:cxn>
                <a:cxn ang="0">
                  <a:pos x="12" y="16"/>
                </a:cxn>
                <a:cxn ang="0">
                  <a:pos x="13" y="14"/>
                </a:cxn>
                <a:cxn ang="0">
                  <a:pos x="11" y="3"/>
                </a:cxn>
                <a:cxn ang="0">
                  <a:pos x="0" y="0"/>
                </a:cxn>
                <a:cxn ang="0">
                  <a:pos x="0" y="10"/>
                </a:cxn>
              </a:cxnLst>
              <a:rect l="0" t="0" r="r" b="b"/>
              <a:pathLst>
                <a:path w="13" h="18">
                  <a:moveTo>
                    <a:pt x="0" y="10"/>
                  </a:moveTo>
                  <a:cubicBezTo>
                    <a:pt x="0" y="10"/>
                    <a:pt x="0" y="10"/>
                    <a:pt x="1" y="10"/>
                  </a:cubicBezTo>
                  <a:cubicBezTo>
                    <a:pt x="7" y="17"/>
                    <a:pt x="7" y="17"/>
                    <a:pt x="7" y="17"/>
                  </a:cubicBezTo>
                  <a:cubicBezTo>
                    <a:pt x="8" y="18"/>
                    <a:pt x="10" y="18"/>
                    <a:pt x="11" y="17"/>
                  </a:cubicBezTo>
                  <a:cubicBezTo>
                    <a:pt x="12" y="16"/>
                    <a:pt x="12" y="16"/>
                    <a:pt x="12" y="16"/>
                  </a:cubicBezTo>
                  <a:cubicBezTo>
                    <a:pt x="12" y="15"/>
                    <a:pt x="13" y="14"/>
                    <a:pt x="13" y="14"/>
                  </a:cubicBezTo>
                  <a:cubicBezTo>
                    <a:pt x="12" y="12"/>
                    <a:pt x="11" y="3"/>
                    <a:pt x="11" y="3"/>
                  </a:cubicBezTo>
                  <a:cubicBezTo>
                    <a:pt x="0" y="0"/>
                    <a:pt x="0" y="0"/>
                    <a:pt x="0" y="0"/>
                  </a:cubicBezTo>
                  <a:cubicBezTo>
                    <a:pt x="0" y="10"/>
                    <a:pt x="0" y="10"/>
                    <a:pt x="0" y="10"/>
                  </a:cubicBezTo>
                </a:path>
              </a:pathLst>
            </a:custGeom>
            <a:no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423" name="Freeform 294"/>
            <p:cNvSpPr>
              <a:spLocks/>
            </p:cNvSpPr>
            <p:nvPr/>
          </p:nvSpPr>
          <p:spPr bwMode="auto">
            <a:xfrm>
              <a:off x="2973388" y="4922839"/>
              <a:ext cx="41275" cy="41275"/>
            </a:xfrm>
            <a:custGeom>
              <a:avLst/>
              <a:gdLst/>
              <a:ahLst/>
              <a:cxnLst>
                <a:cxn ang="0">
                  <a:pos x="1" y="4"/>
                </a:cxn>
                <a:cxn ang="0">
                  <a:pos x="1" y="4"/>
                </a:cxn>
                <a:cxn ang="0">
                  <a:pos x="6" y="10"/>
                </a:cxn>
                <a:cxn ang="0">
                  <a:pos x="10" y="10"/>
                </a:cxn>
                <a:cxn ang="0">
                  <a:pos x="10" y="10"/>
                </a:cxn>
                <a:cxn ang="0">
                  <a:pos x="10" y="6"/>
                </a:cxn>
                <a:cxn ang="0">
                  <a:pos x="4" y="1"/>
                </a:cxn>
                <a:cxn ang="0">
                  <a:pos x="4" y="1"/>
                </a:cxn>
                <a:cxn ang="0">
                  <a:pos x="1" y="4"/>
                </a:cxn>
              </a:cxnLst>
              <a:rect l="0" t="0" r="r" b="b"/>
              <a:pathLst>
                <a:path w="11" h="11">
                  <a:moveTo>
                    <a:pt x="1" y="4"/>
                  </a:moveTo>
                  <a:cubicBezTo>
                    <a:pt x="0" y="4"/>
                    <a:pt x="0" y="4"/>
                    <a:pt x="1" y="4"/>
                  </a:cubicBezTo>
                  <a:cubicBezTo>
                    <a:pt x="6" y="10"/>
                    <a:pt x="6" y="10"/>
                    <a:pt x="6" y="10"/>
                  </a:cubicBezTo>
                  <a:cubicBezTo>
                    <a:pt x="7" y="11"/>
                    <a:pt x="9" y="11"/>
                    <a:pt x="10" y="10"/>
                  </a:cubicBezTo>
                  <a:cubicBezTo>
                    <a:pt x="10" y="10"/>
                    <a:pt x="10" y="10"/>
                    <a:pt x="10" y="10"/>
                  </a:cubicBezTo>
                  <a:cubicBezTo>
                    <a:pt x="11" y="9"/>
                    <a:pt x="11" y="7"/>
                    <a:pt x="10" y="6"/>
                  </a:cubicBezTo>
                  <a:cubicBezTo>
                    <a:pt x="4" y="1"/>
                    <a:pt x="4" y="1"/>
                    <a:pt x="4" y="1"/>
                  </a:cubicBezTo>
                  <a:cubicBezTo>
                    <a:pt x="4" y="0"/>
                    <a:pt x="4" y="0"/>
                    <a:pt x="4" y="1"/>
                  </a:cubicBezTo>
                  <a:lnTo>
                    <a:pt x="1" y="4"/>
                  </a:lnTo>
                  <a:close/>
                </a:path>
              </a:pathLst>
            </a:custGeom>
            <a:solidFill>
              <a:srgbClr val="DCDDDE"/>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424" name="Freeform 295"/>
            <p:cNvSpPr>
              <a:spLocks/>
            </p:cNvSpPr>
            <p:nvPr/>
          </p:nvSpPr>
          <p:spPr bwMode="auto">
            <a:xfrm>
              <a:off x="3063876" y="5046664"/>
              <a:ext cx="107950" cy="165100"/>
            </a:xfrm>
            <a:custGeom>
              <a:avLst/>
              <a:gdLst/>
              <a:ahLst/>
              <a:cxnLst>
                <a:cxn ang="0">
                  <a:pos x="68" y="0"/>
                </a:cxn>
                <a:cxn ang="0">
                  <a:pos x="0" y="69"/>
                </a:cxn>
                <a:cxn ang="0">
                  <a:pos x="0" y="104"/>
                </a:cxn>
                <a:cxn ang="0">
                  <a:pos x="68" y="33"/>
                </a:cxn>
                <a:cxn ang="0">
                  <a:pos x="68" y="0"/>
                </a:cxn>
              </a:cxnLst>
              <a:rect l="0" t="0" r="r" b="b"/>
              <a:pathLst>
                <a:path w="68" h="104">
                  <a:moveTo>
                    <a:pt x="68" y="0"/>
                  </a:moveTo>
                  <a:lnTo>
                    <a:pt x="0" y="69"/>
                  </a:lnTo>
                  <a:lnTo>
                    <a:pt x="0" y="104"/>
                  </a:lnTo>
                  <a:lnTo>
                    <a:pt x="68" y="33"/>
                  </a:lnTo>
                  <a:lnTo>
                    <a:pt x="68" y="0"/>
                  </a:lnTo>
                  <a:close/>
                </a:path>
              </a:pathLst>
            </a:custGeom>
            <a:solidFill>
              <a:srgbClr val="DCDDDE"/>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425" name="Freeform 296"/>
            <p:cNvSpPr>
              <a:spLocks/>
            </p:cNvSpPr>
            <p:nvPr/>
          </p:nvSpPr>
          <p:spPr bwMode="auto">
            <a:xfrm>
              <a:off x="2978151" y="5068889"/>
              <a:ext cx="85725" cy="142875"/>
            </a:xfrm>
            <a:custGeom>
              <a:avLst/>
              <a:gdLst/>
              <a:ahLst/>
              <a:cxnLst>
                <a:cxn ang="0">
                  <a:pos x="0" y="0"/>
                </a:cxn>
                <a:cxn ang="0">
                  <a:pos x="54" y="55"/>
                </a:cxn>
                <a:cxn ang="0">
                  <a:pos x="54" y="90"/>
                </a:cxn>
                <a:cxn ang="0">
                  <a:pos x="0" y="36"/>
                </a:cxn>
                <a:cxn ang="0">
                  <a:pos x="0" y="0"/>
                </a:cxn>
              </a:cxnLst>
              <a:rect l="0" t="0" r="r" b="b"/>
              <a:pathLst>
                <a:path w="54" h="90">
                  <a:moveTo>
                    <a:pt x="0" y="0"/>
                  </a:moveTo>
                  <a:lnTo>
                    <a:pt x="54" y="55"/>
                  </a:lnTo>
                  <a:lnTo>
                    <a:pt x="54" y="90"/>
                  </a:lnTo>
                  <a:lnTo>
                    <a:pt x="0" y="36"/>
                  </a:lnTo>
                  <a:lnTo>
                    <a:pt x="0" y="0"/>
                  </a:lnTo>
                  <a:close/>
                </a:path>
              </a:pathLst>
            </a:custGeom>
            <a:solidFill>
              <a:srgbClr val="DCDDDE"/>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426" name="Freeform 297"/>
            <p:cNvSpPr>
              <a:spLocks/>
            </p:cNvSpPr>
            <p:nvPr/>
          </p:nvSpPr>
          <p:spPr bwMode="auto">
            <a:xfrm>
              <a:off x="2978151" y="4960939"/>
              <a:ext cx="193675" cy="195263"/>
            </a:xfrm>
            <a:custGeom>
              <a:avLst/>
              <a:gdLst/>
              <a:ahLst/>
              <a:cxnLst>
                <a:cxn ang="0">
                  <a:pos x="68" y="0"/>
                </a:cxn>
                <a:cxn ang="0">
                  <a:pos x="122" y="54"/>
                </a:cxn>
                <a:cxn ang="0">
                  <a:pos x="54" y="123"/>
                </a:cxn>
                <a:cxn ang="0">
                  <a:pos x="0" y="68"/>
                </a:cxn>
                <a:cxn ang="0">
                  <a:pos x="68" y="0"/>
                </a:cxn>
              </a:cxnLst>
              <a:rect l="0" t="0" r="r" b="b"/>
              <a:pathLst>
                <a:path w="122" h="123">
                  <a:moveTo>
                    <a:pt x="68" y="0"/>
                  </a:moveTo>
                  <a:lnTo>
                    <a:pt x="122" y="54"/>
                  </a:lnTo>
                  <a:lnTo>
                    <a:pt x="54" y="123"/>
                  </a:lnTo>
                  <a:lnTo>
                    <a:pt x="0" y="68"/>
                  </a:lnTo>
                  <a:lnTo>
                    <a:pt x="68" y="0"/>
                  </a:lnTo>
                  <a:close/>
                </a:path>
              </a:pathLst>
            </a:custGeom>
            <a:solidFill>
              <a:srgbClr val="DCDDDE"/>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427" name="Freeform 298"/>
            <p:cNvSpPr>
              <a:spLocks/>
            </p:cNvSpPr>
            <p:nvPr/>
          </p:nvSpPr>
          <p:spPr bwMode="auto">
            <a:xfrm>
              <a:off x="3014663" y="5110164"/>
              <a:ext cx="26988" cy="52388"/>
            </a:xfrm>
            <a:custGeom>
              <a:avLst/>
              <a:gdLst/>
              <a:ahLst/>
              <a:cxnLst>
                <a:cxn ang="0">
                  <a:pos x="0" y="0"/>
                </a:cxn>
                <a:cxn ang="0">
                  <a:pos x="17" y="17"/>
                </a:cxn>
                <a:cxn ang="0">
                  <a:pos x="17" y="33"/>
                </a:cxn>
                <a:cxn ang="0">
                  <a:pos x="0" y="14"/>
                </a:cxn>
                <a:cxn ang="0">
                  <a:pos x="0" y="0"/>
                </a:cxn>
              </a:cxnLst>
              <a:rect l="0" t="0" r="r" b="b"/>
              <a:pathLst>
                <a:path w="17" h="33">
                  <a:moveTo>
                    <a:pt x="0" y="0"/>
                  </a:moveTo>
                  <a:lnTo>
                    <a:pt x="17" y="17"/>
                  </a:lnTo>
                  <a:lnTo>
                    <a:pt x="17" y="33"/>
                  </a:lnTo>
                  <a:lnTo>
                    <a:pt x="0" y="14"/>
                  </a:lnTo>
                  <a:lnTo>
                    <a:pt x="0" y="0"/>
                  </a:lnTo>
                  <a:close/>
                </a:path>
              </a:pathLst>
            </a:custGeom>
            <a:solidFill>
              <a:srgbClr val="DCDDDE"/>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428" name="Rectangle 299"/>
            <p:cNvSpPr>
              <a:spLocks noChangeArrowheads="1"/>
            </p:cNvSpPr>
            <p:nvPr/>
          </p:nvSpPr>
          <p:spPr bwMode="auto">
            <a:xfrm>
              <a:off x="3041651" y="5137151"/>
              <a:ext cx="19050" cy="25400"/>
            </a:xfrm>
            <a:prstGeom prst="rect">
              <a:avLst/>
            </a:prstGeom>
            <a:solidFill>
              <a:srgbClr val="DCDDDE"/>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429" name="Freeform 300"/>
            <p:cNvSpPr>
              <a:spLocks/>
            </p:cNvSpPr>
            <p:nvPr/>
          </p:nvSpPr>
          <p:spPr bwMode="auto">
            <a:xfrm>
              <a:off x="3014663" y="4967289"/>
              <a:ext cx="173038" cy="169863"/>
            </a:xfrm>
            <a:custGeom>
              <a:avLst/>
              <a:gdLst/>
              <a:ahLst/>
              <a:cxnLst>
                <a:cxn ang="0">
                  <a:pos x="92" y="0"/>
                </a:cxn>
                <a:cxn ang="0">
                  <a:pos x="109" y="17"/>
                </a:cxn>
                <a:cxn ang="0">
                  <a:pos x="109" y="29"/>
                </a:cxn>
                <a:cxn ang="0">
                  <a:pos x="29" y="107"/>
                </a:cxn>
                <a:cxn ang="0">
                  <a:pos x="17" y="107"/>
                </a:cxn>
                <a:cxn ang="0">
                  <a:pos x="0" y="90"/>
                </a:cxn>
                <a:cxn ang="0">
                  <a:pos x="92" y="0"/>
                </a:cxn>
              </a:cxnLst>
              <a:rect l="0" t="0" r="r" b="b"/>
              <a:pathLst>
                <a:path w="109" h="107">
                  <a:moveTo>
                    <a:pt x="92" y="0"/>
                  </a:moveTo>
                  <a:lnTo>
                    <a:pt x="109" y="17"/>
                  </a:lnTo>
                  <a:lnTo>
                    <a:pt x="109" y="29"/>
                  </a:lnTo>
                  <a:lnTo>
                    <a:pt x="29" y="107"/>
                  </a:lnTo>
                  <a:lnTo>
                    <a:pt x="17" y="107"/>
                  </a:lnTo>
                  <a:lnTo>
                    <a:pt x="0" y="90"/>
                  </a:lnTo>
                  <a:lnTo>
                    <a:pt x="92" y="0"/>
                  </a:lnTo>
                  <a:close/>
                </a:path>
              </a:pathLst>
            </a:custGeom>
            <a:solidFill>
              <a:srgbClr val="DCDDDE"/>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430" name="Freeform 301"/>
            <p:cNvSpPr>
              <a:spLocks/>
            </p:cNvSpPr>
            <p:nvPr/>
          </p:nvSpPr>
          <p:spPr bwMode="auto">
            <a:xfrm>
              <a:off x="3581401" y="5621339"/>
              <a:ext cx="26988" cy="22225"/>
            </a:xfrm>
            <a:custGeom>
              <a:avLst/>
              <a:gdLst/>
              <a:ahLst/>
              <a:cxnLst>
                <a:cxn ang="0">
                  <a:pos x="7" y="14"/>
                </a:cxn>
                <a:cxn ang="0">
                  <a:pos x="17" y="7"/>
                </a:cxn>
                <a:cxn ang="0">
                  <a:pos x="7" y="0"/>
                </a:cxn>
                <a:cxn ang="0">
                  <a:pos x="0" y="7"/>
                </a:cxn>
                <a:cxn ang="0">
                  <a:pos x="7" y="14"/>
                </a:cxn>
              </a:cxnLst>
              <a:rect l="0" t="0" r="r" b="b"/>
              <a:pathLst>
                <a:path w="17" h="14">
                  <a:moveTo>
                    <a:pt x="7" y="14"/>
                  </a:moveTo>
                  <a:lnTo>
                    <a:pt x="17" y="7"/>
                  </a:lnTo>
                  <a:lnTo>
                    <a:pt x="7" y="0"/>
                  </a:lnTo>
                  <a:lnTo>
                    <a:pt x="0" y="7"/>
                  </a:lnTo>
                  <a:lnTo>
                    <a:pt x="7" y="14"/>
                  </a:lnTo>
                  <a:close/>
                </a:path>
              </a:pathLst>
            </a:custGeom>
            <a:solidFill>
              <a:srgbClr val="DCDDDE"/>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431" name="Freeform 302"/>
            <p:cNvSpPr>
              <a:spLocks/>
            </p:cNvSpPr>
            <p:nvPr/>
          </p:nvSpPr>
          <p:spPr bwMode="auto">
            <a:xfrm>
              <a:off x="3570288" y="5597526"/>
              <a:ext cx="49213" cy="49213"/>
            </a:xfrm>
            <a:custGeom>
              <a:avLst/>
              <a:gdLst/>
              <a:ahLst/>
              <a:cxnLst>
                <a:cxn ang="0">
                  <a:pos x="14" y="31"/>
                </a:cxn>
                <a:cxn ang="0">
                  <a:pos x="31" y="17"/>
                </a:cxn>
                <a:cxn ang="0">
                  <a:pos x="14" y="0"/>
                </a:cxn>
                <a:cxn ang="0">
                  <a:pos x="0" y="17"/>
                </a:cxn>
                <a:cxn ang="0">
                  <a:pos x="14" y="31"/>
                </a:cxn>
              </a:cxnLst>
              <a:rect l="0" t="0" r="r" b="b"/>
              <a:pathLst>
                <a:path w="31" h="31">
                  <a:moveTo>
                    <a:pt x="14" y="31"/>
                  </a:moveTo>
                  <a:lnTo>
                    <a:pt x="31" y="17"/>
                  </a:lnTo>
                  <a:lnTo>
                    <a:pt x="14" y="0"/>
                  </a:lnTo>
                  <a:lnTo>
                    <a:pt x="0" y="17"/>
                  </a:lnTo>
                  <a:lnTo>
                    <a:pt x="14" y="31"/>
                  </a:lnTo>
                  <a:close/>
                </a:path>
              </a:pathLst>
            </a:custGeom>
            <a:solidFill>
              <a:srgbClr val="DCDDDE"/>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432" name="Freeform 303"/>
            <p:cNvSpPr>
              <a:spLocks/>
            </p:cNvSpPr>
            <p:nvPr/>
          </p:nvSpPr>
          <p:spPr bwMode="auto">
            <a:xfrm>
              <a:off x="3581401" y="5586414"/>
              <a:ext cx="26988" cy="22225"/>
            </a:xfrm>
            <a:custGeom>
              <a:avLst/>
              <a:gdLst/>
              <a:ahLst/>
              <a:cxnLst>
                <a:cxn ang="0">
                  <a:pos x="7" y="14"/>
                </a:cxn>
                <a:cxn ang="0">
                  <a:pos x="17" y="7"/>
                </a:cxn>
                <a:cxn ang="0">
                  <a:pos x="7" y="0"/>
                </a:cxn>
                <a:cxn ang="0">
                  <a:pos x="0" y="7"/>
                </a:cxn>
                <a:cxn ang="0">
                  <a:pos x="7" y="14"/>
                </a:cxn>
              </a:cxnLst>
              <a:rect l="0" t="0" r="r" b="b"/>
              <a:pathLst>
                <a:path w="17" h="14">
                  <a:moveTo>
                    <a:pt x="7" y="14"/>
                  </a:moveTo>
                  <a:lnTo>
                    <a:pt x="17" y="7"/>
                  </a:lnTo>
                  <a:lnTo>
                    <a:pt x="7" y="0"/>
                  </a:lnTo>
                  <a:lnTo>
                    <a:pt x="0" y="7"/>
                  </a:lnTo>
                  <a:lnTo>
                    <a:pt x="7" y="14"/>
                  </a:lnTo>
                  <a:close/>
                </a:path>
              </a:pathLst>
            </a:custGeom>
            <a:solidFill>
              <a:srgbClr val="DCDDDE"/>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433" name="Freeform 304"/>
            <p:cNvSpPr>
              <a:spLocks/>
            </p:cNvSpPr>
            <p:nvPr/>
          </p:nvSpPr>
          <p:spPr bwMode="auto">
            <a:xfrm>
              <a:off x="3592513" y="5597526"/>
              <a:ext cx="26988" cy="49213"/>
            </a:xfrm>
            <a:custGeom>
              <a:avLst/>
              <a:gdLst/>
              <a:ahLst/>
              <a:cxnLst>
                <a:cxn ang="0">
                  <a:pos x="0" y="31"/>
                </a:cxn>
                <a:cxn ang="0">
                  <a:pos x="17" y="17"/>
                </a:cxn>
                <a:cxn ang="0">
                  <a:pos x="10" y="0"/>
                </a:cxn>
                <a:cxn ang="0">
                  <a:pos x="0" y="7"/>
                </a:cxn>
                <a:cxn ang="0">
                  <a:pos x="0" y="31"/>
                </a:cxn>
              </a:cxnLst>
              <a:rect l="0" t="0" r="r" b="b"/>
              <a:pathLst>
                <a:path w="17" h="31">
                  <a:moveTo>
                    <a:pt x="0" y="31"/>
                  </a:moveTo>
                  <a:lnTo>
                    <a:pt x="17" y="17"/>
                  </a:lnTo>
                  <a:lnTo>
                    <a:pt x="10" y="0"/>
                  </a:lnTo>
                  <a:lnTo>
                    <a:pt x="0" y="7"/>
                  </a:lnTo>
                  <a:lnTo>
                    <a:pt x="0" y="31"/>
                  </a:lnTo>
                  <a:close/>
                </a:path>
              </a:pathLst>
            </a:custGeom>
            <a:solidFill>
              <a:srgbClr val="DCDDDE"/>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434" name="Freeform 305"/>
            <p:cNvSpPr>
              <a:spLocks/>
            </p:cNvSpPr>
            <p:nvPr/>
          </p:nvSpPr>
          <p:spPr bwMode="auto">
            <a:xfrm>
              <a:off x="3570288" y="5597526"/>
              <a:ext cx="22225" cy="49213"/>
            </a:xfrm>
            <a:custGeom>
              <a:avLst/>
              <a:gdLst/>
              <a:ahLst/>
              <a:cxnLst>
                <a:cxn ang="0">
                  <a:pos x="14" y="31"/>
                </a:cxn>
                <a:cxn ang="0">
                  <a:pos x="14" y="7"/>
                </a:cxn>
                <a:cxn ang="0">
                  <a:pos x="7" y="0"/>
                </a:cxn>
                <a:cxn ang="0">
                  <a:pos x="0" y="17"/>
                </a:cxn>
                <a:cxn ang="0">
                  <a:pos x="14" y="31"/>
                </a:cxn>
              </a:cxnLst>
              <a:rect l="0" t="0" r="r" b="b"/>
              <a:pathLst>
                <a:path w="14" h="31">
                  <a:moveTo>
                    <a:pt x="14" y="31"/>
                  </a:moveTo>
                  <a:lnTo>
                    <a:pt x="14" y="7"/>
                  </a:lnTo>
                  <a:lnTo>
                    <a:pt x="7" y="0"/>
                  </a:lnTo>
                  <a:lnTo>
                    <a:pt x="0" y="17"/>
                  </a:lnTo>
                  <a:lnTo>
                    <a:pt x="14" y="31"/>
                  </a:lnTo>
                  <a:close/>
                </a:path>
              </a:pathLst>
            </a:custGeom>
            <a:solidFill>
              <a:srgbClr val="DCDDDE"/>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435" name="Line 306"/>
            <p:cNvSpPr>
              <a:spLocks noChangeShapeType="1"/>
            </p:cNvSpPr>
            <p:nvPr/>
          </p:nvSpPr>
          <p:spPr bwMode="auto">
            <a:xfrm flipV="1">
              <a:off x="3592513" y="5448301"/>
              <a:ext cx="1588" cy="149225"/>
            </a:xfrm>
            <a:prstGeom prst="line">
              <a:avLst/>
            </a:prstGeom>
            <a:noFill/>
            <a:ln w="7938"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436" name="Freeform 307"/>
            <p:cNvSpPr>
              <a:spLocks/>
            </p:cNvSpPr>
            <p:nvPr/>
          </p:nvSpPr>
          <p:spPr bwMode="auto">
            <a:xfrm>
              <a:off x="3052763" y="5087939"/>
              <a:ext cx="7938" cy="26988"/>
            </a:xfrm>
            <a:custGeom>
              <a:avLst/>
              <a:gdLst/>
              <a:ahLst/>
              <a:cxnLst>
                <a:cxn ang="0">
                  <a:pos x="0" y="17"/>
                </a:cxn>
                <a:cxn ang="0">
                  <a:pos x="5" y="12"/>
                </a:cxn>
                <a:cxn ang="0">
                  <a:pos x="0" y="0"/>
                </a:cxn>
                <a:cxn ang="0">
                  <a:pos x="0" y="7"/>
                </a:cxn>
                <a:cxn ang="0">
                  <a:pos x="0" y="17"/>
                </a:cxn>
              </a:cxnLst>
              <a:rect l="0" t="0" r="r" b="b"/>
              <a:pathLst>
                <a:path w="5" h="17">
                  <a:moveTo>
                    <a:pt x="0" y="17"/>
                  </a:moveTo>
                  <a:lnTo>
                    <a:pt x="5" y="12"/>
                  </a:lnTo>
                  <a:lnTo>
                    <a:pt x="0" y="0"/>
                  </a:lnTo>
                  <a:lnTo>
                    <a:pt x="0" y="7"/>
                  </a:lnTo>
                  <a:lnTo>
                    <a:pt x="0" y="17"/>
                  </a:lnTo>
                  <a:close/>
                </a:path>
              </a:pathLst>
            </a:custGeom>
            <a:solidFill>
              <a:srgbClr val="DCDDDE"/>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437" name="Freeform 308"/>
            <p:cNvSpPr>
              <a:spLocks/>
            </p:cNvSpPr>
            <p:nvPr/>
          </p:nvSpPr>
          <p:spPr bwMode="auto">
            <a:xfrm>
              <a:off x="3044826" y="5087939"/>
              <a:ext cx="7938" cy="26988"/>
            </a:xfrm>
            <a:custGeom>
              <a:avLst/>
              <a:gdLst/>
              <a:ahLst/>
              <a:cxnLst>
                <a:cxn ang="0">
                  <a:pos x="5" y="17"/>
                </a:cxn>
                <a:cxn ang="0">
                  <a:pos x="5" y="7"/>
                </a:cxn>
                <a:cxn ang="0">
                  <a:pos x="5" y="0"/>
                </a:cxn>
                <a:cxn ang="0">
                  <a:pos x="0" y="12"/>
                </a:cxn>
                <a:cxn ang="0">
                  <a:pos x="5" y="17"/>
                </a:cxn>
              </a:cxnLst>
              <a:rect l="0" t="0" r="r" b="b"/>
              <a:pathLst>
                <a:path w="5" h="17">
                  <a:moveTo>
                    <a:pt x="5" y="17"/>
                  </a:moveTo>
                  <a:lnTo>
                    <a:pt x="5" y="7"/>
                  </a:lnTo>
                  <a:lnTo>
                    <a:pt x="5" y="0"/>
                  </a:lnTo>
                  <a:lnTo>
                    <a:pt x="0" y="12"/>
                  </a:lnTo>
                  <a:lnTo>
                    <a:pt x="5" y="17"/>
                  </a:lnTo>
                  <a:close/>
                </a:path>
              </a:pathLst>
            </a:custGeom>
            <a:solidFill>
              <a:srgbClr val="DCDDDE"/>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438" name="Line 309"/>
            <p:cNvSpPr>
              <a:spLocks noChangeShapeType="1"/>
            </p:cNvSpPr>
            <p:nvPr/>
          </p:nvSpPr>
          <p:spPr bwMode="auto">
            <a:xfrm flipV="1">
              <a:off x="3052763" y="5043489"/>
              <a:ext cx="1588" cy="44450"/>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439" name="Freeform 310"/>
            <p:cNvSpPr>
              <a:spLocks/>
            </p:cNvSpPr>
            <p:nvPr/>
          </p:nvSpPr>
          <p:spPr bwMode="auto">
            <a:xfrm>
              <a:off x="3154363" y="4986339"/>
              <a:ext cx="6350" cy="26988"/>
            </a:xfrm>
            <a:custGeom>
              <a:avLst/>
              <a:gdLst/>
              <a:ahLst/>
              <a:cxnLst>
                <a:cxn ang="0">
                  <a:pos x="0" y="17"/>
                </a:cxn>
                <a:cxn ang="0">
                  <a:pos x="4" y="12"/>
                </a:cxn>
                <a:cxn ang="0">
                  <a:pos x="0" y="0"/>
                </a:cxn>
                <a:cxn ang="0">
                  <a:pos x="0" y="0"/>
                </a:cxn>
                <a:cxn ang="0">
                  <a:pos x="0" y="17"/>
                </a:cxn>
              </a:cxnLst>
              <a:rect l="0" t="0" r="r" b="b"/>
              <a:pathLst>
                <a:path w="4" h="17">
                  <a:moveTo>
                    <a:pt x="0" y="17"/>
                  </a:moveTo>
                  <a:lnTo>
                    <a:pt x="4" y="12"/>
                  </a:lnTo>
                  <a:lnTo>
                    <a:pt x="0" y="0"/>
                  </a:lnTo>
                  <a:lnTo>
                    <a:pt x="0" y="0"/>
                  </a:lnTo>
                  <a:lnTo>
                    <a:pt x="0" y="17"/>
                  </a:lnTo>
                  <a:close/>
                </a:path>
              </a:pathLst>
            </a:custGeom>
            <a:solidFill>
              <a:srgbClr val="DCDDDE"/>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440" name="Freeform 311"/>
            <p:cNvSpPr>
              <a:spLocks/>
            </p:cNvSpPr>
            <p:nvPr/>
          </p:nvSpPr>
          <p:spPr bwMode="auto">
            <a:xfrm>
              <a:off x="3146426" y="4986339"/>
              <a:ext cx="7938" cy="26988"/>
            </a:xfrm>
            <a:custGeom>
              <a:avLst/>
              <a:gdLst/>
              <a:ahLst/>
              <a:cxnLst>
                <a:cxn ang="0">
                  <a:pos x="5" y="17"/>
                </a:cxn>
                <a:cxn ang="0">
                  <a:pos x="5" y="0"/>
                </a:cxn>
                <a:cxn ang="0">
                  <a:pos x="5" y="0"/>
                </a:cxn>
                <a:cxn ang="0">
                  <a:pos x="0" y="12"/>
                </a:cxn>
                <a:cxn ang="0">
                  <a:pos x="5" y="17"/>
                </a:cxn>
              </a:cxnLst>
              <a:rect l="0" t="0" r="r" b="b"/>
              <a:pathLst>
                <a:path w="5" h="17">
                  <a:moveTo>
                    <a:pt x="5" y="17"/>
                  </a:moveTo>
                  <a:lnTo>
                    <a:pt x="5" y="0"/>
                  </a:lnTo>
                  <a:lnTo>
                    <a:pt x="5" y="0"/>
                  </a:lnTo>
                  <a:lnTo>
                    <a:pt x="0" y="12"/>
                  </a:lnTo>
                  <a:lnTo>
                    <a:pt x="5" y="17"/>
                  </a:lnTo>
                  <a:close/>
                </a:path>
              </a:pathLst>
            </a:custGeom>
            <a:solidFill>
              <a:srgbClr val="DCDDDE"/>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441" name="Line 312"/>
            <p:cNvSpPr>
              <a:spLocks noChangeShapeType="1"/>
            </p:cNvSpPr>
            <p:nvPr/>
          </p:nvSpPr>
          <p:spPr bwMode="auto">
            <a:xfrm flipV="1">
              <a:off x="3154363" y="4941889"/>
              <a:ext cx="1588" cy="44450"/>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442" name="Freeform 313"/>
            <p:cNvSpPr>
              <a:spLocks/>
            </p:cNvSpPr>
            <p:nvPr/>
          </p:nvSpPr>
          <p:spPr bwMode="auto">
            <a:xfrm>
              <a:off x="3060701" y="5013326"/>
              <a:ext cx="127000" cy="149225"/>
            </a:xfrm>
            <a:custGeom>
              <a:avLst/>
              <a:gdLst/>
              <a:ahLst/>
              <a:cxnLst>
                <a:cxn ang="0">
                  <a:pos x="80" y="0"/>
                </a:cxn>
                <a:cxn ang="0">
                  <a:pos x="0" y="78"/>
                </a:cxn>
                <a:cxn ang="0">
                  <a:pos x="0" y="94"/>
                </a:cxn>
                <a:cxn ang="0">
                  <a:pos x="80" y="14"/>
                </a:cxn>
                <a:cxn ang="0">
                  <a:pos x="80" y="0"/>
                </a:cxn>
              </a:cxnLst>
              <a:rect l="0" t="0" r="r" b="b"/>
              <a:pathLst>
                <a:path w="80" h="94">
                  <a:moveTo>
                    <a:pt x="80" y="0"/>
                  </a:moveTo>
                  <a:lnTo>
                    <a:pt x="0" y="78"/>
                  </a:lnTo>
                  <a:lnTo>
                    <a:pt x="0" y="94"/>
                  </a:lnTo>
                  <a:lnTo>
                    <a:pt x="80" y="14"/>
                  </a:lnTo>
                  <a:lnTo>
                    <a:pt x="80" y="0"/>
                  </a:lnTo>
                  <a:close/>
                </a:path>
              </a:pathLst>
            </a:custGeom>
            <a:solidFill>
              <a:srgbClr val="DCDDDE"/>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443" name="Freeform 314"/>
            <p:cNvSpPr>
              <a:spLocks/>
            </p:cNvSpPr>
            <p:nvPr/>
          </p:nvSpPr>
          <p:spPr bwMode="auto">
            <a:xfrm>
              <a:off x="3284538" y="5291139"/>
              <a:ext cx="109538" cy="141288"/>
            </a:xfrm>
            <a:custGeom>
              <a:avLst/>
              <a:gdLst/>
              <a:ahLst/>
              <a:cxnLst>
                <a:cxn ang="0">
                  <a:pos x="69" y="19"/>
                </a:cxn>
                <a:cxn ang="0">
                  <a:pos x="69" y="0"/>
                </a:cxn>
                <a:cxn ang="0">
                  <a:pos x="0" y="70"/>
                </a:cxn>
                <a:cxn ang="0">
                  <a:pos x="0" y="89"/>
                </a:cxn>
              </a:cxnLst>
              <a:rect l="0" t="0" r="r" b="b"/>
              <a:pathLst>
                <a:path w="69" h="89">
                  <a:moveTo>
                    <a:pt x="69" y="19"/>
                  </a:moveTo>
                  <a:lnTo>
                    <a:pt x="69" y="0"/>
                  </a:lnTo>
                  <a:lnTo>
                    <a:pt x="0" y="70"/>
                  </a:lnTo>
                  <a:lnTo>
                    <a:pt x="0" y="89"/>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444" name="Freeform 315"/>
            <p:cNvSpPr>
              <a:spLocks/>
            </p:cNvSpPr>
            <p:nvPr/>
          </p:nvSpPr>
          <p:spPr bwMode="auto">
            <a:xfrm>
              <a:off x="3270251" y="5275264"/>
              <a:ext cx="107950" cy="142875"/>
            </a:xfrm>
            <a:custGeom>
              <a:avLst/>
              <a:gdLst/>
              <a:ahLst/>
              <a:cxnLst>
                <a:cxn ang="0">
                  <a:pos x="68" y="19"/>
                </a:cxn>
                <a:cxn ang="0">
                  <a:pos x="68" y="0"/>
                </a:cxn>
                <a:cxn ang="0">
                  <a:pos x="0" y="71"/>
                </a:cxn>
                <a:cxn ang="0">
                  <a:pos x="0" y="90"/>
                </a:cxn>
              </a:cxnLst>
              <a:rect l="0" t="0" r="r" b="b"/>
              <a:pathLst>
                <a:path w="68" h="90">
                  <a:moveTo>
                    <a:pt x="68" y="19"/>
                  </a:moveTo>
                  <a:lnTo>
                    <a:pt x="68" y="0"/>
                  </a:lnTo>
                  <a:lnTo>
                    <a:pt x="0" y="71"/>
                  </a:lnTo>
                  <a:lnTo>
                    <a:pt x="0" y="90"/>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445" name="Freeform 316"/>
            <p:cNvSpPr>
              <a:spLocks/>
            </p:cNvSpPr>
            <p:nvPr/>
          </p:nvSpPr>
          <p:spPr bwMode="auto">
            <a:xfrm>
              <a:off x="3251201" y="5260976"/>
              <a:ext cx="112713" cy="138113"/>
            </a:xfrm>
            <a:custGeom>
              <a:avLst/>
              <a:gdLst/>
              <a:ahLst/>
              <a:cxnLst>
                <a:cxn ang="0">
                  <a:pos x="71" y="19"/>
                </a:cxn>
                <a:cxn ang="0">
                  <a:pos x="71" y="0"/>
                </a:cxn>
                <a:cxn ang="0">
                  <a:pos x="0" y="68"/>
                </a:cxn>
                <a:cxn ang="0">
                  <a:pos x="0" y="87"/>
                </a:cxn>
              </a:cxnLst>
              <a:rect l="0" t="0" r="r" b="b"/>
              <a:pathLst>
                <a:path w="71" h="87">
                  <a:moveTo>
                    <a:pt x="71" y="19"/>
                  </a:moveTo>
                  <a:lnTo>
                    <a:pt x="71" y="0"/>
                  </a:lnTo>
                  <a:lnTo>
                    <a:pt x="0" y="68"/>
                  </a:lnTo>
                  <a:lnTo>
                    <a:pt x="0" y="87"/>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446" name="Freeform 317"/>
            <p:cNvSpPr>
              <a:spLocks/>
            </p:cNvSpPr>
            <p:nvPr/>
          </p:nvSpPr>
          <p:spPr bwMode="auto">
            <a:xfrm>
              <a:off x="3236913" y="5245101"/>
              <a:ext cx="112713" cy="139700"/>
            </a:xfrm>
            <a:custGeom>
              <a:avLst/>
              <a:gdLst/>
              <a:ahLst/>
              <a:cxnLst>
                <a:cxn ang="0">
                  <a:pos x="71" y="19"/>
                </a:cxn>
                <a:cxn ang="0">
                  <a:pos x="71" y="0"/>
                </a:cxn>
                <a:cxn ang="0">
                  <a:pos x="0" y="69"/>
                </a:cxn>
                <a:cxn ang="0">
                  <a:pos x="0" y="88"/>
                </a:cxn>
              </a:cxnLst>
              <a:rect l="0" t="0" r="r" b="b"/>
              <a:pathLst>
                <a:path w="71" h="88">
                  <a:moveTo>
                    <a:pt x="71" y="19"/>
                  </a:moveTo>
                  <a:lnTo>
                    <a:pt x="71" y="0"/>
                  </a:lnTo>
                  <a:lnTo>
                    <a:pt x="0" y="69"/>
                  </a:lnTo>
                  <a:lnTo>
                    <a:pt x="0" y="88"/>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447" name="Freeform 318"/>
            <p:cNvSpPr>
              <a:spLocks/>
            </p:cNvSpPr>
            <p:nvPr/>
          </p:nvSpPr>
          <p:spPr bwMode="auto">
            <a:xfrm>
              <a:off x="3127376" y="5129214"/>
              <a:ext cx="112713" cy="146050"/>
            </a:xfrm>
            <a:custGeom>
              <a:avLst/>
              <a:gdLst/>
              <a:ahLst/>
              <a:cxnLst>
                <a:cxn ang="0">
                  <a:pos x="71" y="24"/>
                </a:cxn>
                <a:cxn ang="0">
                  <a:pos x="71" y="0"/>
                </a:cxn>
                <a:cxn ang="0">
                  <a:pos x="0" y="69"/>
                </a:cxn>
                <a:cxn ang="0">
                  <a:pos x="0" y="92"/>
                </a:cxn>
              </a:cxnLst>
              <a:rect l="0" t="0" r="r" b="b"/>
              <a:pathLst>
                <a:path w="71" h="92">
                  <a:moveTo>
                    <a:pt x="71" y="24"/>
                  </a:moveTo>
                  <a:lnTo>
                    <a:pt x="71" y="0"/>
                  </a:lnTo>
                  <a:lnTo>
                    <a:pt x="0" y="69"/>
                  </a:lnTo>
                  <a:lnTo>
                    <a:pt x="0" y="92"/>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448" name="Freeform 319"/>
            <p:cNvSpPr>
              <a:spLocks/>
            </p:cNvSpPr>
            <p:nvPr/>
          </p:nvSpPr>
          <p:spPr bwMode="auto">
            <a:xfrm>
              <a:off x="3113088" y="5110164"/>
              <a:ext cx="107950" cy="150813"/>
            </a:xfrm>
            <a:custGeom>
              <a:avLst/>
              <a:gdLst/>
              <a:ahLst/>
              <a:cxnLst>
                <a:cxn ang="0">
                  <a:pos x="68" y="24"/>
                </a:cxn>
                <a:cxn ang="0">
                  <a:pos x="68" y="0"/>
                </a:cxn>
                <a:cxn ang="0">
                  <a:pos x="0" y="71"/>
                </a:cxn>
                <a:cxn ang="0">
                  <a:pos x="0" y="95"/>
                </a:cxn>
              </a:cxnLst>
              <a:rect l="0" t="0" r="r" b="b"/>
              <a:pathLst>
                <a:path w="68" h="95">
                  <a:moveTo>
                    <a:pt x="68" y="24"/>
                  </a:moveTo>
                  <a:lnTo>
                    <a:pt x="68" y="0"/>
                  </a:lnTo>
                  <a:lnTo>
                    <a:pt x="0" y="71"/>
                  </a:lnTo>
                  <a:lnTo>
                    <a:pt x="0" y="95"/>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449" name="Freeform 320"/>
            <p:cNvSpPr>
              <a:spLocks/>
            </p:cNvSpPr>
            <p:nvPr/>
          </p:nvSpPr>
          <p:spPr bwMode="auto">
            <a:xfrm>
              <a:off x="3097213" y="5095876"/>
              <a:ext cx="109538" cy="146050"/>
            </a:xfrm>
            <a:custGeom>
              <a:avLst/>
              <a:gdLst/>
              <a:ahLst/>
              <a:cxnLst>
                <a:cxn ang="0">
                  <a:pos x="69" y="23"/>
                </a:cxn>
                <a:cxn ang="0">
                  <a:pos x="69" y="0"/>
                </a:cxn>
                <a:cxn ang="0">
                  <a:pos x="0" y="68"/>
                </a:cxn>
                <a:cxn ang="0">
                  <a:pos x="0" y="92"/>
                </a:cxn>
              </a:cxnLst>
              <a:rect l="0" t="0" r="r" b="b"/>
              <a:pathLst>
                <a:path w="69" h="92">
                  <a:moveTo>
                    <a:pt x="69" y="23"/>
                  </a:moveTo>
                  <a:lnTo>
                    <a:pt x="69" y="0"/>
                  </a:lnTo>
                  <a:lnTo>
                    <a:pt x="0" y="68"/>
                  </a:lnTo>
                  <a:lnTo>
                    <a:pt x="0" y="92"/>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450" name="Freeform 321"/>
            <p:cNvSpPr>
              <a:spLocks/>
            </p:cNvSpPr>
            <p:nvPr/>
          </p:nvSpPr>
          <p:spPr bwMode="auto">
            <a:xfrm>
              <a:off x="3078163" y="5080001"/>
              <a:ext cx="112713" cy="146050"/>
            </a:xfrm>
            <a:custGeom>
              <a:avLst/>
              <a:gdLst/>
              <a:ahLst/>
              <a:cxnLst>
                <a:cxn ang="0">
                  <a:pos x="71" y="24"/>
                </a:cxn>
                <a:cxn ang="0">
                  <a:pos x="71" y="0"/>
                </a:cxn>
                <a:cxn ang="0">
                  <a:pos x="0" y="69"/>
                </a:cxn>
                <a:cxn ang="0">
                  <a:pos x="0" y="92"/>
                </a:cxn>
              </a:cxnLst>
              <a:rect l="0" t="0" r="r" b="b"/>
              <a:pathLst>
                <a:path w="71" h="92">
                  <a:moveTo>
                    <a:pt x="71" y="24"/>
                  </a:moveTo>
                  <a:lnTo>
                    <a:pt x="71" y="0"/>
                  </a:lnTo>
                  <a:lnTo>
                    <a:pt x="0" y="69"/>
                  </a:lnTo>
                  <a:lnTo>
                    <a:pt x="0" y="92"/>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451" name="Freeform 322"/>
            <p:cNvSpPr>
              <a:spLocks/>
            </p:cNvSpPr>
            <p:nvPr/>
          </p:nvSpPr>
          <p:spPr bwMode="auto">
            <a:xfrm>
              <a:off x="3063876" y="5057776"/>
              <a:ext cx="176213" cy="176213"/>
            </a:xfrm>
            <a:custGeom>
              <a:avLst/>
              <a:gdLst/>
              <a:ahLst/>
              <a:cxnLst>
                <a:cxn ang="0">
                  <a:pos x="68" y="0"/>
                </a:cxn>
                <a:cxn ang="0">
                  <a:pos x="0" y="69"/>
                </a:cxn>
                <a:cxn ang="0">
                  <a:pos x="40" y="111"/>
                </a:cxn>
                <a:cxn ang="0">
                  <a:pos x="111" y="40"/>
                </a:cxn>
                <a:cxn ang="0">
                  <a:pos x="68" y="0"/>
                </a:cxn>
              </a:cxnLst>
              <a:rect l="0" t="0" r="r" b="b"/>
              <a:pathLst>
                <a:path w="111" h="111">
                  <a:moveTo>
                    <a:pt x="68" y="0"/>
                  </a:moveTo>
                  <a:lnTo>
                    <a:pt x="0" y="69"/>
                  </a:lnTo>
                  <a:lnTo>
                    <a:pt x="40" y="111"/>
                  </a:lnTo>
                  <a:lnTo>
                    <a:pt x="111" y="40"/>
                  </a:lnTo>
                  <a:lnTo>
                    <a:pt x="68" y="0"/>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452" name="Freeform 323"/>
            <p:cNvSpPr>
              <a:spLocks/>
            </p:cNvSpPr>
            <p:nvPr/>
          </p:nvSpPr>
          <p:spPr bwMode="auto">
            <a:xfrm>
              <a:off x="3063876" y="5167314"/>
              <a:ext cx="63500" cy="85725"/>
            </a:xfrm>
            <a:custGeom>
              <a:avLst/>
              <a:gdLst/>
              <a:ahLst/>
              <a:cxnLst>
                <a:cxn ang="0">
                  <a:pos x="40" y="42"/>
                </a:cxn>
                <a:cxn ang="0">
                  <a:pos x="0" y="0"/>
                </a:cxn>
                <a:cxn ang="0">
                  <a:pos x="0" y="14"/>
                </a:cxn>
                <a:cxn ang="0">
                  <a:pos x="40" y="54"/>
                </a:cxn>
                <a:cxn ang="0">
                  <a:pos x="40" y="42"/>
                </a:cxn>
              </a:cxnLst>
              <a:rect l="0" t="0" r="r" b="b"/>
              <a:pathLst>
                <a:path w="40" h="54">
                  <a:moveTo>
                    <a:pt x="40" y="42"/>
                  </a:moveTo>
                  <a:lnTo>
                    <a:pt x="0" y="0"/>
                  </a:lnTo>
                  <a:lnTo>
                    <a:pt x="0" y="14"/>
                  </a:lnTo>
                  <a:lnTo>
                    <a:pt x="40" y="54"/>
                  </a:lnTo>
                  <a:lnTo>
                    <a:pt x="40" y="42"/>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453" name="Freeform 324"/>
            <p:cNvSpPr>
              <a:spLocks/>
            </p:cNvSpPr>
            <p:nvPr/>
          </p:nvSpPr>
          <p:spPr bwMode="auto">
            <a:xfrm>
              <a:off x="3165476" y="5200651"/>
              <a:ext cx="303213" cy="303213"/>
            </a:xfrm>
            <a:custGeom>
              <a:avLst/>
              <a:gdLst/>
              <a:ahLst/>
              <a:cxnLst>
                <a:cxn ang="0">
                  <a:pos x="0" y="0"/>
                </a:cxn>
                <a:cxn ang="0">
                  <a:pos x="191" y="191"/>
                </a:cxn>
                <a:cxn ang="0">
                  <a:pos x="0" y="0"/>
                </a:cxn>
              </a:cxnLst>
              <a:rect l="0" t="0" r="r" b="b"/>
              <a:pathLst>
                <a:path w="191" h="191">
                  <a:moveTo>
                    <a:pt x="0" y="0"/>
                  </a:moveTo>
                  <a:lnTo>
                    <a:pt x="191" y="191"/>
                  </a:lnTo>
                  <a:lnTo>
                    <a:pt x="0" y="0"/>
                  </a:lnTo>
                  <a:close/>
                </a:path>
              </a:pathLst>
            </a:custGeom>
            <a:solidFill>
              <a:srgbClr val="A7A9AC"/>
            </a:solidFill>
            <a:ln w="9525">
              <a:noFill/>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454" name="Line 325"/>
            <p:cNvSpPr>
              <a:spLocks noChangeShapeType="1"/>
            </p:cNvSpPr>
            <p:nvPr/>
          </p:nvSpPr>
          <p:spPr bwMode="auto">
            <a:xfrm>
              <a:off x="3165476" y="5200651"/>
              <a:ext cx="303213" cy="303213"/>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455" name="Freeform 326"/>
            <p:cNvSpPr>
              <a:spLocks/>
            </p:cNvSpPr>
            <p:nvPr/>
          </p:nvSpPr>
          <p:spPr bwMode="auto">
            <a:xfrm>
              <a:off x="3176588" y="5189539"/>
              <a:ext cx="303213" cy="303213"/>
            </a:xfrm>
            <a:custGeom>
              <a:avLst/>
              <a:gdLst/>
              <a:ahLst/>
              <a:cxnLst>
                <a:cxn ang="0">
                  <a:pos x="0" y="0"/>
                </a:cxn>
                <a:cxn ang="0">
                  <a:pos x="191" y="191"/>
                </a:cxn>
                <a:cxn ang="0">
                  <a:pos x="0" y="0"/>
                </a:cxn>
              </a:cxnLst>
              <a:rect l="0" t="0" r="r" b="b"/>
              <a:pathLst>
                <a:path w="191" h="191">
                  <a:moveTo>
                    <a:pt x="0" y="0"/>
                  </a:moveTo>
                  <a:lnTo>
                    <a:pt x="191" y="191"/>
                  </a:lnTo>
                  <a:lnTo>
                    <a:pt x="0" y="0"/>
                  </a:lnTo>
                  <a:close/>
                </a:path>
              </a:pathLst>
            </a:custGeom>
            <a:solidFill>
              <a:srgbClr val="A7A9AC"/>
            </a:solidFill>
            <a:ln w="9525">
              <a:noFill/>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456" name="Line 327"/>
            <p:cNvSpPr>
              <a:spLocks noChangeShapeType="1"/>
            </p:cNvSpPr>
            <p:nvPr/>
          </p:nvSpPr>
          <p:spPr bwMode="auto">
            <a:xfrm>
              <a:off x="3176588" y="5189539"/>
              <a:ext cx="303213" cy="303213"/>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457" name="Freeform 328"/>
            <p:cNvSpPr>
              <a:spLocks/>
            </p:cNvSpPr>
            <p:nvPr/>
          </p:nvSpPr>
          <p:spPr bwMode="auto">
            <a:xfrm>
              <a:off x="3187701" y="5178426"/>
              <a:ext cx="303213" cy="303213"/>
            </a:xfrm>
            <a:custGeom>
              <a:avLst/>
              <a:gdLst/>
              <a:ahLst/>
              <a:cxnLst>
                <a:cxn ang="0">
                  <a:pos x="0" y="0"/>
                </a:cxn>
                <a:cxn ang="0">
                  <a:pos x="191" y="191"/>
                </a:cxn>
                <a:cxn ang="0">
                  <a:pos x="0" y="0"/>
                </a:cxn>
              </a:cxnLst>
              <a:rect l="0" t="0" r="r" b="b"/>
              <a:pathLst>
                <a:path w="191" h="191">
                  <a:moveTo>
                    <a:pt x="0" y="0"/>
                  </a:moveTo>
                  <a:lnTo>
                    <a:pt x="191" y="191"/>
                  </a:lnTo>
                  <a:lnTo>
                    <a:pt x="0" y="0"/>
                  </a:lnTo>
                  <a:close/>
                </a:path>
              </a:pathLst>
            </a:custGeom>
            <a:solidFill>
              <a:srgbClr val="A7A9AC"/>
            </a:solidFill>
            <a:ln w="9525">
              <a:noFill/>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458" name="Line 329"/>
            <p:cNvSpPr>
              <a:spLocks noChangeShapeType="1"/>
            </p:cNvSpPr>
            <p:nvPr/>
          </p:nvSpPr>
          <p:spPr bwMode="auto">
            <a:xfrm>
              <a:off x="3187701" y="5178426"/>
              <a:ext cx="303213" cy="303213"/>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459" name="Freeform 330"/>
            <p:cNvSpPr>
              <a:spLocks/>
            </p:cNvSpPr>
            <p:nvPr/>
          </p:nvSpPr>
          <p:spPr bwMode="auto">
            <a:xfrm>
              <a:off x="3236913" y="5245101"/>
              <a:ext cx="157163" cy="157163"/>
            </a:xfrm>
            <a:custGeom>
              <a:avLst/>
              <a:gdLst/>
              <a:ahLst/>
              <a:cxnLst>
                <a:cxn ang="0">
                  <a:pos x="71" y="0"/>
                </a:cxn>
                <a:cxn ang="0">
                  <a:pos x="0" y="69"/>
                </a:cxn>
                <a:cxn ang="0">
                  <a:pos x="30" y="99"/>
                </a:cxn>
                <a:cxn ang="0">
                  <a:pos x="99" y="29"/>
                </a:cxn>
                <a:cxn ang="0">
                  <a:pos x="71" y="0"/>
                </a:cxn>
              </a:cxnLst>
              <a:rect l="0" t="0" r="r" b="b"/>
              <a:pathLst>
                <a:path w="99" h="99">
                  <a:moveTo>
                    <a:pt x="71" y="0"/>
                  </a:moveTo>
                  <a:lnTo>
                    <a:pt x="0" y="69"/>
                  </a:lnTo>
                  <a:lnTo>
                    <a:pt x="30" y="99"/>
                  </a:lnTo>
                  <a:lnTo>
                    <a:pt x="99" y="29"/>
                  </a:lnTo>
                  <a:lnTo>
                    <a:pt x="71" y="0"/>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460" name="Freeform 331"/>
            <p:cNvSpPr>
              <a:spLocks/>
            </p:cNvSpPr>
            <p:nvPr/>
          </p:nvSpPr>
          <p:spPr bwMode="auto">
            <a:xfrm>
              <a:off x="3289301" y="5286376"/>
              <a:ext cx="85725" cy="98425"/>
            </a:xfrm>
            <a:custGeom>
              <a:avLst/>
              <a:gdLst/>
              <a:ahLst/>
              <a:cxnLst>
                <a:cxn ang="0">
                  <a:pos x="54" y="5"/>
                </a:cxn>
                <a:cxn ang="0">
                  <a:pos x="54" y="0"/>
                </a:cxn>
                <a:cxn ang="0">
                  <a:pos x="0" y="57"/>
                </a:cxn>
                <a:cxn ang="0">
                  <a:pos x="0" y="62"/>
                </a:cxn>
              </a:cxnLst>
              <a:rect l="0" t="0" r="r" b="b"/>
              <a:pathLst>
                <a:path w="54" h="62">
                  <a:moveTo>
                    <a:pt x="54" y="5"/>
                  </a:moveTo>
                  <a:lnTo>
                    <a:pt x="54" y="0"/>
                  </a:lnTo>
                  <a:lnTo>
                    <a:pt x="0" y="57"/>
                  </a:lnTo>
                  <a:lnTo>
                    <a:pt x="0" y="62"/>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461" name="Freeform 332"/>
            <p:cNvSpPr>
              <a:spLocks/>
            </p:cNvSpPr>
            <p:nvPr/>
          </p:nvSpPr>
          <p:spPr bwMode="auto">
            <a:xfrm>
              <a:off x="3273426" y="5275264"/>
              <a:ext cx="87313" cy="93663"/>
            </a:xfrm>
            <a:custGeom>
              <a:avLst/>
              <a:gdLst/>
              <a:ahLst/>
              <a:cxnLst>
                <a:cxn ang="0">
                  <a:pos x="55" y="3"/>
                </a:cxn>
                <a:cxn ang="0">
                  <a:pos x="55" y="0"/>
                </a:cxn>
                <a:cxn ang="0">
                  <a:pos x="0" y="55"/>
                </a:cxn>
                <a:cxn ang="0">
                  <a:pos x="0" y="59"/>
                </a:cxn>
              </a:cxnLst>
              <a:rect l="0" t="0" r="r" b="b"/>
              <a:pathLst>
                <a:path w="55" h="59">
                  <a:moveTo>
                    <a:pt x="55" y="3"/>
                  </a:moveTo>
                  <a:lnTo>
                    <a:pt x="55" y="0"/>
                  </a:lnTo>
                  <a:lnTo>
                    <a:pt x="0" y="55"/>
                  </a:lnTo>
                  <a:lnTo>
                    <a:pt x="0" y="59"/>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462" name="Freeform 333"/>
            <p:cNvSpPr>
              <a:spLocks/>
            </p:cNvSpPr>
            <p:nvPr/>
          </p:nvSpPr>
          <p:spPr bwMode="auto">
            <a:xfrm>
              <a:off x="3259138" y="5260976"/>
              <a:ext cx="85725" cy="93663"/>
            </a:xfrm>
            <a:custGeom>
              <a:avLst/>
              <a:gdLst/>
              <a:ahLst/>
              <a:cxnLst>
                <a:cxn ang="0">
                  <a:pos x="54" y="4"/>
                </a:cxn>
                <a:cxn ang="0">
                  <a:pos x="54" y="0"/>
                </a:cxn>
                <a:cxn ang="0">
                  <a:pos x="0" y="54"/>
                </a:cxn>
                <a:cxn ang="0">
                  <a:pos x="0" y="59"/>
                </a:cxn>
              </a:cxnLst>
              <a:rect l="0" t="0" r="r" b="b"/>
              <a:pathLst>
                <a:path w="54" h="59">
                  <a:moveTo>
                    <a:pt x="54" y="4"/>
                  </a:moveTo>
                  <a:lnTo>
                    <a:pt x="54" y="0"/>
                  </a:lnTo>
                  <a:lnTo>
                    <a:pt x="0" y="54"/>
                  </a:lnTo>
                  <a:lnTo>
                    <a:pt x="0" y="59"/>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463" name="Freeform 334"/>
            <p:cNvSpPr>
              <a:spLocks/>
            </p:cNvSpPr>
            <p:nvPr/>
          </p:nvSpPr>
          <p:spPr bwMode="auto">
            <a:xfrm>
              <a:off x="3127376" y="5121276"/>
              <a:ext cx="112713" cy="131763"/>
            </a:xfrm>
            <a:custGeom>
              <a:avLst/>
              <a:gdLst/>
              <a:ahLst/>
              <a:cxnLst>
                <a:cxn ang="0">
                  <a:pos x="71" y="0"/>
                </a:cxn>
                <a:cxn ang="0">
                  <a:pos x="0" y="71"/>
                </a:cxn>
                <a:cxn ang="0">
                  <a:pos x="0" y="83"/>
                </a:cxn>
                <a:cxn ang="0">
                  <a:pos x="71" y="15"/>
                </a:cxn>
                <a:cxn ang="0">
                  <a:pos x="71" y="0"/>
                </a:cxn>
              </a:cxnLst>
              <a:rect l="0" t="0" r="r" b="b"/>
              <a:pathLst>
                <a:path w="71" h="83">
                  <a:moveTo>
                    <a:pt x="71" y="0"/>
                  </a:moveTo>
                  <a:lnTo>
                    <a:pt x="0" y="71"/>
                  </a:lnTo>
                  <a:lnTo>
                    <a:pt x="0" y="83"/>
                  </a:lnTo>
                  <a:lnTo>
                    <a:pt x="71" y="15"/>
                  </a:lnTo>
                  <a:lnTo>
                    <a:pt x="71" y="0"/>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464" name="Freeform 335"/>
            <p:cNvSpPr>
              <a:spLocks/>
            </p:cNvSpPr>
            <p:nvPr/>
          </p:nvSpPr>
          <p:spPr bwMode="auto">
            <a:xfrm>
              <a:off x="3592513" y="5597526"/>
              <a:ext cx="26988" cy="49213"/>
            </a:xfrm>
            <a:custGeom>
              <a:avLst/>
              <a:gdLst/>
              <a:ahLst/>
              <a:cxnLst>
                <a:cxn ang="0">
                  <a:pos x="0" y="31"/>
                </a:cxn>
                <a:cxn ang="0">
                  <a:pos x="17" y="17"/>
                </a:cxn>
                <a:cxn ang="0">
                  <a:pos x="10" y="0"/>
                </a:cxn>
                <a:cxn ang="0">
                  <a:pos x="0" y="7"/>
                </a:cxn>
                <a:cxn ang="0">
                  <a:pos x="0" y="31"/>
                </a:cxn>
              </a:cxnLst>
              <a:rect l="0" t="0" r="r" b="b"/>
              <a:pathLst>
                <a:path w="17" h="31">
                  <a:moveTo>
                    <a:pt x="0" y="31"/>
                  </a:moveTo>
                  <a:lnTo>
                    <a:pt x="17" y="17"/>
                  </a:lnTo>
                  <a:lnTo>
                    <a:pt x="10" y="0"/>
                  </a:lnTo>
                  <a:lnTo>
                    <a:pt x="0" y="7"/>
                  </a:lnTo>
                  <a:lnTo>
                    <a:pt x="0" y="31"/>
                  </a:lnTo>
                  <a:close/>
                </a:path>
              </a:pathLst>
            </a:custGeom>
            <a:solidFill>
              <a:srgbClr val="DCDDDE"/>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465" name="Oval 336"/>
            <p:cNvSpPr>
              <a:spLocks noChangeArrowheads="1"/>
            </p:cNvSpPr>
            <p:nvPr/>
          </p:nvSpPr>
          <p:spPr bwMode="auto">
            <a:xfrm>
              <a:off x="3457576" y="5459414"/>
              <a:ext cx="41275" cy="41275"/>
            </a:xfrm>
            <a:prstGeom prst="ellipse">
              <a:avLst/>
            </a:prstGeom>
            <a:solidFill>
              <a:srgbClr val="DCDDDE"/>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466" name="Freeform 337"/>
            <p:cNvSpPr>
              <a:spLocks/>
            </p:cNvSpPr>
            <p:nvPr/>
          </p:nvSpPr>
          <p:spPr bwMode="auto">
            <a:xfrm>
              <a:off x="3457576" y="5481639"/>
              <a:ext cx="41275" cy="30163"/>
            </a:xfrm>
            <a:custGeom>
              <a:avLst/>
              <a:gdLst/>
              <a:ahLst/>
              <a:cxnLst>
                <a:cxn ang="0">
                  <a:pos x="0" y="2"/>
                </a:cxn>
                <a:cxn ang="0">
                  <a:pos x="6" y="8"/>
                </a:cxn>
                <a:cxn ang="0">
                  <a:pos x="11" y="2"/>
                </a:cxn>
                <a:cxn ang="0">
                  <a:pos x="11" y="0"/>
                </a:cxn>
                <a:cxn ang="0">
                  <a:pos x="6" y="5"/>
                </a:cxn>
                <a:cxn ang="0">
                  <a:pos x="0" y="0"/>
                </a:cxn>
                <a:cxn ang="0">
                  <a:pos x="0" y="2"/>
                </a:cxn>
              </a:cxnLst>
              <a:rect l="0" t="0" r="r" b="b"/>
              <a:pathLst>
                <a:path w="11" h="8">
                  <a:moveTo>
                    <a:pt x="0" y="2"/>
                  </a:moveTo>
                  <a:cubicBezTo>
                    <a:pt x="0" y="5"/>
                    <a:pt x="3" y="8"/>
                    <a:pt x="6" y="8"/>
                  </a:cubicBezTo>
                  <a:cubicBezTo>
                    <a:pt x="8" y="8"/>
                    <a:pt x="11" y="5"/>
                    <a:pt x="11" y="2"/>
                  </a:cubicBezTo>
                  <a:cubicBezTo>
                    <a:pt x="11" y="0"/>
                    <a:pt x="11" y="0"/>
                    <a:pt x="11" y="0"/>
                  </a:cubicBezTo>
                  <a:cubicBezTo>
                    <a:pt x="11" y="3"/>
                    <a:pt x="8" y="5"/>
                    <a:pt x="6" y="5"/>
                  </a:cubicBezTo>
                  <a:cubicBezTo>
                    <a:pt x="3" y="5"/>
                    <a:pt x="0" y="3"/>
                    <a:pt x="0" y="0"/>
                  </a:cubicBezTo>
                  <a:lnTo>
                    <a:pt x="0" y="2"/>
                  </a:lnTo>
                  <a:close/>
                </a:path>
              </a:pathLst>
            </a:custGeom>
            <a:solidFill>
              <a:srgbClr val="DCDDDE"/>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grpSp>
      <p:sp>
        <p:nvSpPr>
          <p:cNvPr id="1467" name="Rectangle 1405"/>
          <p:cNvSpPr>
            <a:spLocks noChangeArrowheads="1"/>
          </p:cNvSpPr>
          <p:nvPr/>
        </p:nvSpPr>
        <p:spPr bwMode="auto">
          <a:xfrm>
            <a:off x="4245051" y="4714231"/>
            <a:ext cx="1486689" cy="3693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nl-NL" sz="1200" dirty="0" smtClean="0">
                <a:solidFill>
                  <a:srgbClr val="58595B"/>
                </a:solidFill>
                <a:cs typeface="Arial" pitchFamily="34" charset="0"/>
              </a:rPr>
              <a:t>LNG Transport</a:t>
            </a:r>
          </a:p>
          <a:p>
            <a:pPr algn="ctr" fontAlgn="base">
              <a:spcBef>
                <a:spcPct val="0"/>
              </a:spcBef>
              <a:spcAft>
                <a:spcPct val="0"/>
              </a:spcAft>
            </a:pPr>
            <a:r>
              <a:rPr lang="nl-NL" sz="1200" dirty="0" smtClean="0">
                <a:solidFill>
                  <a:srgbClr val="58595B"/>
                </a:solidFill>
                <a:cs typeface="Arial" pitchFamily="34" charset="0"/>
              </a:rPr>
              <a:t>(Vessels, Trucks, Trains) </a:t>
            </a:r>
            <a:endParaRPr lang="nl-NL" dirty="0" smtClean="0">
              <a:solidFill>
                <a:srgbClr val="58595B"/>
              </a:solidFill>
              <a:cs typeface="Arial" pitchFamily="34" charset="0"/>
            </a:endParaRPr>
          </a:p>
        </p:txBody>
      </p:sp>
      <p:grpSp>
        <p:nvGrpSpPr>
          <p:cNvPr id="8" name="Group 1630"/>
          <p:cNvGrpSpPr/>
          <p:nvPr/>
        </p:nvGrpSpPr>
        <p:grpSpPr>
          <a:xfrm>
            <a:off x="3286574" y="4308454"/>
            <a:ext cx="197326" cy="197326"/>
            <a:chOff x="2788602" y="1991201"/>
            <a:chExt cx="218599" cy="218599"/>
          </a:xfrm>
        </p:grpSpPr>
        <p:sp>
          <p:nvSpPr>
            <p:cNvPr id="1481" name="Oval 1480"/>
            <p:cNvSpPr/>
            <p:nvPr/>
          </p:nvSpPr>
          <p:spPr>
            <a:xfrm>
              <a:off x="2788602" y="1991201"/>
              <a:ext cx="218599" cy="218599"/>
            </a:xfrm>
            <a:prstGeom prst="ellipse">
              <a:avLst/>
            </a:prstGeom>
            <a:solidFill>
              <a:schemeClr val="accent5"/>
            </a:solidFill>
            <a:ln>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solidFill>
                  <a:srgbClr val="595959"/>
                </a:solidFill>
              </a:endParaRPr>
            </a:p>
          </p:txBody>
        </p:sp>
        <p:sp>
          <p:nvSpPr>
            <p:cNvPr id="1482" name="Isosceles Triangle 1481"/>
            <p:cNvSpPr/>
            <p:nvPr/>
          </p:nvSpPr>
          <p:spPr>
            <a:xfrm rot="5400000">
              <a:off x="2838611" y="2031519"/>
              <a:ext cx="163353" cy="14082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grpSp>
      <p:grpSp>
        <p:nvGrpSpPr>
          <p:cNvPr id="9" name="Group 1489"/>
          <p:cNvGrpSpPr/>
          <p:nvPr/>
        </p:nvGrpSpPr>
        <p:grpSpPr>
          <a:xfrm rot="5400000">
            <a:off x="4546414" y="3420407"/>
            <a:ext cx="218599" cy="218599"/>
            <a:chOff x="2788602" y="1991201"/>
            <a:chExt cx="218599" cy="218599"/>
          </a:xfrm>
        </p:grpSpPr>
        <p:sp>
          <p:nvSpPr>
            <p:cNvPr id="1491" name="Oval 1490"/>
            <p:cNvSpPr/>
            <p:nvPr/>
          </p:nvSpPr>
          <p:spPr>
            <a:xfrm>
              <a:off x="2788602" y="1991201"/>
              <a:ext cx="218599" cy="218599"/>
            </a:xfrm>
            <a:prstGeom prst="ellipse">
              <a:avLst/>
            </a:prstGeom>
            <a:solidFill>
              <a:schemeClr val="accent3"/>
            </a:solidFill>
            <a:ln>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solidFill>
                  <a:srgbClr val="595959"/>
                </a:solidFill>
              </a:endParaRPr>
            </a:p>
          </p:txBody>
        </p:sp>
        <p:sp>
          <p:nvSpPr>
            <p:cNvPr id="1492" name="Isosceles Triangle 1491"/>
            <p:cNvSpPr/>
            <p:nvPr/>
          </p:nvSpPr>
          <p:spPr>
            <a:xfrm rot="5400000">
              <a:off x="2838611" y="2031519"/>
              <a:ext cx="163353" cy="14082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grpSp>
      <p:grpSp>
        <p:nvGrpSpPr>
          <p:cNvPr id="10" name="Group 1454"/>
          <p:cNvGrpSpPr/>
          <p:nvPr/>
        </p:nvGrpSpPr>
        <p:grpSpPr>
          <a:xfrm>
            <a:off x="6845750" y="4080331"/>
            <a:ext cx="646113" cy="712788"/>
            <a:chOff x="3397251" y="4022726"/>
            <a:chExt cx="646113" cy="712788"/>
          </a:xfrm>
        </p:grpSpPr>
        <p:sp>
          <p:nvSpPr>
            <p:cNvPr id="1495" name="Freeform 141"/>
            <p:cNvSpPr>
              <a:spLocks/>
            </p:cNvSpPr>
            <p:nvPr/>
          </p:nvSpPr>
          <p:spPr bwMode="auto">
            <a:xfrm>
              <a:off x="3397251" y="4060826"/>
              <a:ext cx="646113" cy="647700"/>
            </a:xfrm>
            <a:custGeom>
              <a:avLst/>
              <a:gdLst/>
              <a:ahLst/>
              <a:cxnLst>
                <a:cxn ang="0">
                  <a:pos x="407" y="170"/>
                </a:cxn>
                <a:cxn ang="0">
                  <a:pos x="168" y="408"/>
                </a:cxn>
                <a:cxn ang="0">
                  <a:pos x="0" y="238"/>
                </a:cxn>
                <a:cxn ang="0">
                  <a:pos x="239" y="0"/>
                </a:cxn>
                <a:cxn ang="0">
                  <a:pos x="407" y="170"/>
                </a:cxn>
              </a:cxnLst>
              <a:rect l="0" t="0" r="r" b="b"/>
              <a:pathLst>
                <a:path w="407" h="408">
                  <a:moveTo>
                    <a:pt x="407" y="170"/>
                  </a:moveTo>
                  <a:lnTo>
                    <a:pt x="168" y="408"/>
                  </a:lnTo>
                  <a:lnTo>
                    <a:pt x="0" y="238"/>
                  </a:lnTo>
                  <a:lnTo>
                    <a:pt x="239" y="0"/>
                  </a:lnTo>
                  <a:lnTo>
                    <a:pt x="407" y="170"/>
                  </a:lnTo>
                  <a:close/>
                </a:path>
              </a:pathLst>
            </a:custGeom>
            <a:solidFill>
              <a:srgbClr val="CED0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496" name="Freeform 142"/>
            <p:cNvSpPr>
              <a:spLocks/>
            </p:cNvSpPr>
            <p:nvPr/>
          </p:nvSpPr>
          <p:spPr bwMode="auto">
            <a:xfrm>
              <a:off x="3397251" y="4060826"/>
              <a:ext cx="646113" cy="647700"/>
            </a:xfrm>
            <a:custGeom>
              <a:avLst/>
              <a:gdLst/>
              <a:ahLst/>
              <a:cxnLst>
                <a:cxn ang="0">
                  <a:pos x="407" y="170"/>
                </a:cxn>
                <a:cxn ang="0">
                  <a:pos x="168" y="408"/>
                </a:cxn>
                <a:cxn ang="0">
                  <a:pos x="0" y="238"/>
                </a:cxn>
                <a:cxn ang="0">
                  <a:pos x="239" y="0"/>
                </a:cxn>
                <a:cxn ang="0">
                  <a:pos x="407" y="170"/>
                </a:cxn>
              </a:cxnLst>
              <a:rect l="0" t="0" r="r" b="b"/>
              <a:pathLst>
                <a:path w="407" h="408">
                  <a:moveTo>
                    <a:pt x="407" y="170"/>
                  </a:moveTo>
                  <a:lnTo>
                    <a:pt x="168" y="408"/>
                  </a:lnTo>
                  <a:lnTo>
                    <a:pt x="0" y="238"/>
                  </a:lnTo>
                  <a:lnTo>
                    <a:pt x="239" y="0"/>
                  </a:lnTo>
                  <a:lnTo>
                    <a:pt x="407" y="170"/>
                  </a:lnTo>
                  <a:close/>
                </a:path>
              </a:pathLst>
            </a:custGeom>
            <a:solidFill>
              <a:schemeClr val="bg1"/>
            </a:solidFill>
            <a:ln w="19050"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497" name="Freeform 143"/>
            <p:cNvSpPr>
              <a:spLocks/>
            </p:cNvSpPr>
            <p:nvPr/>
          </p:nvSpPr>
          <p:spPr bwMode="auto">
            <a:xfrm>
              <a:off x="3397251" y="4438651"/>
              <a:ext cx="266700" cy="296863"/>
            </a:xfrm>
            <a:custGeom>
              <a:avLst/>
              <a:gdLst/>
              <a:ahLst/>
              <a:cxnLst>
                <a:cxn ang="0">
                  <a:pos x="0" y="0"/>
                </a:cxn>
                <a:cxn ang="0">
                  <a:pos x="168" y="170"/>
                </a:cxn>
                <a:cxn ang="0">
                  <a:pos x="168" y="187"/>
                </a:cxn>
                <a:cxn ang="0">
                  <a:pos x="0" y="17"/>
                </a:cxn>
                <a:cxn ang="0">
                  <a:pos x="0" y="0"/>
                </a:cxn>
              </a:cxnLst>
              <a:rect l="0" t="0" r="r" b="b"/>
              <a:pathLst>
                <a:path w="168" h="187">
                  <a:moveTo>
                    <a:pt x="0" y="0"/>
                  </a:moveTo>
                  <a:lnTo>
                    <a:pt x="168" y="170"/>
                  </a:lnTo>
                  <a:lnTo>
                    <a:pt x="168" y="187"/>
                  </a:lnTo>
                  <a:lnTo>
                    <a:pt x="0" y="17"/>
                  </a:lnTo>
                  <a:lnTo>
                    <a:pt x="0" y="0"/>
                  </a:lnTo>
                  <a:close/>
                </a:path>
              </a:pathLst>
            </a:custGeom>
            <a:solidFill>
              <a:schemeClr val="bg1"/>
            </a:solidFill>
            <a:ln w="19050"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498" name="Freeform 144"/>
            <p:cNvSpPr>
              <a:spLocks/>
            </p:cNvSpPr>
            <p:nvPr/>
          </p:nvSpPr>
          <p:spPr bwMode="auto">
            <a:xfrm>
              <a:off x="3663951" y="4330701"/>
              <a:ext cx="379413" cy="404813"/>
            </a:xfrm>
            <a:custGeom>
              <a:avLst/>
              <a:gdLst/>
              <a:ahLst/>
              <a:cxnLst>
                <a:cxn ang="0">
                  <a:pos x="0" y="238"/>
                </a:cxn>
                <a:cxn ang="0">
                  <a:pos x="239" y="0"/>
                </a:cxn>
                <a:cxn ang="0">
                  <a:pos x="239" y="16"/>
                </a:cxn>
                <a:cxn ang="0">
                  <a:pos x="0" y="255"/>
                </a:cxn>
                <a:cxn ang="0">
                  <a:pos x="0" y="238"/>
                </a:cxn>
              </a:cxnLst>
              <a:rect l="0" t="0" r="r" b="b"/>
              <a:pathLst>
                <a:path w="239" h="255">
                  <a:moveTo>
                    <a:pt x="0" y="238"/>
                  </a:moveTo>
                  <a:lnTo>
                    <a:pt x="239" y="0"/>
                  </a:lnTo>
                  <a:lnTo>
                    <a:pt x="239" y="16"/>
                  </a:lnTo>
                  <a:lnTo>
                    <a:pt x="0" y="255"/>
                  </a:lnTo>
                  <a:lnTo>
                    <a:pt x="0" y="238"/>
                  </a:lnTo>
                  <a:close/>
                </a:path>
              </a:pathLst>
            </a:custGeom>
            <a:solidFill>
              <a:srgbClr val="CED0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499" name="Freeform 145"/>
            <p:cNvSpPr>
              <a:spLocks/>
            </p:cNvSpPr>
            <p:nvPr/>
          </p:nvSpPr>
          <p:spPr bwMode="auto">
            <a:xfrm>
              <a:off x="3663951" y="4330701"/>
              <a:ext cx="379413" cy="404813"/>
            </a:xfrm>
            <a:custGeom>
              <a:avLst/>
              <a:gdLst/>
              <a:ahLst/>
              <a:cxnLst>
                <a:cxn ang="0">
                  <a:pos x="0" y="238"/>
                </a:cxn>
                <a:cxn ang="0">
                  <a:pos x="239" y="0"/>
                </a:cxn>
                <a:cxn ang="0">
                  <a:pos x="239" y="16"/>
                </a:cxn>
                <a:cxn ang="0">
                  <a:pos x="0" y="255"/>
                </a:cxn>
                <a:cxn ang="0">
                  <a:pos x="0" y="238"/>
                </a:cxn>
              </a:cxnLst>
              <a:rect l="0" t="0" r="r" b="b"/>
              <a:pathLst>
                <a:path w="239" h="255">
                  <a:moveTo>
                    <a:pt x="0" y="238"/>
                  </a:moveTo>
                  <a:lnTo>
                    <a:pt x="239" y="0"/>
                  </a:lnTo>
                  <a:lnTo>
                    <a:pt x="239" y="16"/>
                  </a:lnTo>
                  <a:lnTo>
                    <a:pt x="0" y="255"/>
                  </a:lnTo>
                  <a:lnTo>
                    <a:pt x="0" y="238"/>
                  </a:lnTo>
                  <a:close/>
                </a:path>
              </a:pathLst>
            </a:custGeom>
            <a:solidFill>
              <a:schemeClr val="bg1"/>
            </a:solidFill>
            <a:ln w="19050"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500" name="Freeform 146"/>
            <p:cNvSpPr>
              <a:spLocks/>
            </p:cNvSpPr>
            <p:nvPr/>
          </p:nvSpPr>
          <p:spPr bwMode="auto">
            <a:xfrm>
              <a:off x="3397251" y="4060826"/>
              <a:ext cx="646113" cy="647700"/>
            </a:xfrm>
            <a:custGeom>
              <a:avLst/>
              <a:gdLst/>
              <a:ahLst/>
              <a:cxnLst>
                <a:cxn ang="0">
                  <a:pos x="407" y="170"/>
                </a:cxn>
                <a:cxn ang="0">
                  <a:pos x="168" y="408"/>
                </a:cxn>
                <a:cxn ang="0">
                  <a:pos x="0" y="238"/>
                </a:cxn>
                <a:cxn ang="0">
                  <a:pos x="239" y="0"/>
                </a:cxn>
                <a:cxn ang="0">
                  <a:pos x="407" y="170"/>
                </a:cxn>
              </a:cxnLst>
              <a:rect l="0" t="0" r="r" b="b"/>
              <a:pathLst>
                <a:path w="407" h="408">
                  <a:moveTo>
                    <a:pt x="407" y="170"/>
                  </a:moveTo>
                  <a:lnTo>
                    <a:pt x="168" y="408"/>
                  </a:lnTo>
                  <a:lnTo>
                    <a:pt x="0" y="238"/>
                  </a:lnTo>
                  <a:lnTo>
                    <a:pt x="239" y="0"/>
                  </a:lnTo>
                  <a:lnTo>
                    <a:pt x="407" y="170"/>
                  </a:lnTo>
                  <a:close/>
                </a:path>
              </a:pathLst>
            </a:custGeom>
            <a:solidFill>
              <a:srgbClr val="CED0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501" name="Freeform 147"/>
            <p:cNvSpPr>
              <a:spLocks/>
            </p:cNvSpPr>
            <p:nvPr/>
          </p:nvSpPr>
          <p:spPr bwMode="auto">
            <a:xfrm>
              <a:off x="3397251" y="4060826"/>
              <a:ext cx="646113" cy="647700"/>
            </a:xfrm>
            <a:custGeom>
              <a:avLst/>
              <a:gdLst/>
              <a:ahLst/>
              <a:cxnLst>
                <a:cxn ang="0">
                  <a:pos x="407" y="170"/>
                </a:cxn>
                <a:cxn ang="0">
                  <a:pos x="168" y="408"/>
                </a:cxn>
                <a:cxn ang="0">
                  <a:pos x="0" y="238"/>
                </a:cxn>
                <a:cxn ang="0">
                  <a:pos x="239" y="0"/>
                </a:cxn>
                <a:cxn ang="0">
                  <a:pos x="407" y="170"/>
                </a:cxn>
              </a:cxnLst>
              <a:rect l="0" t="0" r="r" b="b"/>
              <a:pathLst>
                <a:path w="407" h="408">
                  <a:moveTo>
                    <a:pt x="407" y="170"/>
                  </a:moveTo>
                  <a:lnTo>
                    <a:pt x="168" y="408"/>
                  </a:lnTo>
                  <a:lnTo>
                    <a:pt x="0" y="238"/>
                  </a:lnTo>
                  <a:lnTo>
                    <a:pt x="239" y="0"/>
                  </a:lnTo>
                  <a:lnTo>
                    <a:pt x="407" y="170"/>
                  </a:lnTo>
                  <a:close/>
                </a:path>
              </a:pathLst>
            </a:custGeom>
            <a:solidFill>
              <a:srgbClr val="CFD1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502" name="Freeform 148"/>
            <p:cNvSpPr>
              <a:spLocks/>
            </p:cNvSpPr>
            <p:nvPr/>
          </p:nvSpPr>
          <p:spPr bwMode="auto">
            <a:xfrm>
              <a:off x="3663951" y="4330701"/>
              <a:ext cx="379413" cy="404813"/>
            </a:xfrm>
            <a:custGeom>
              <a:avLst/>
              <a:gdLst/>
              <a:ahLst/>
              <a:cxnLst>
                <a:cxn ang="0">
                  <a:pos x="0" y="238"/>
                </a:cxn>
                <a:cxn ang="0">
                  <a:pos x="239" y="0"/>
                </a:cxn>
                <a:cxn ang="0">
                  <a:pos x="239" y="16"/>
                </a:cxn>
                <a:cxn ang="0">
                  <a:pos x="0" y="255"/>
                </a:cxn>
                <a:cxn ang="0">
                  <a:pos x="0" y="238"/>
                </a:cxn>
              </a:cxnLst>
              <a:rect l="0" t="0" r="r" b="b"/>
              <a:pathLst>
                <a:path w="239" h="255">
                  <a:moveTo>
                    <a:pt x="0" y="238"/>
                  </a:moveTo>
                  <a:lnTo>
                    <a:pt x="239" y="0"/>
                  </a:lnTo>
                  <a:lnTo>
                    <a:pt x="239" y="16"/>
                  </a:lnTo>
                  <a:lnTo>
                    <a:pt x="0" y="255"/>
                  </a:lnTo>
                  <a:lnTo>
                    <a:pt x="0" y="238"/>
                  </a:lnTo>
                  <a:close/>
                </a:path>
              </a:pathLst>
            </a:custGeom>
            <a:solidFill>
              <a:srgbClr val="CED0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503" name="Freeform 149"/>
            <p:cNvSpPr>
              <a:spLocks/>
            </p:cNvSpPr>
            <p:nvPr/>
          </p:nvSpPr>
          <p:spPr bwMode="auto">
            <a:xfrm>
              <a:off x="3663951" y="4330701"/>
              <a:ext cx="379413" cy="404813"/>
            </a:xfrm>
            <a:custGeom>
              <a:avLst/>
              <a:gdLst/>
              <a:ahLst/>
              <a:cxnLst>
                <a:cxn ang="0">
                  <a:pos x="0" y="238"/>
                </a:cxn>
                <a:cxn ang="0">
                  <a:pos x="239" y="0"/>
                </a:cxn>
                <a:cxn ang="0">
                  <a:pos x="239" y="16"/>
                </a:cxn>
                <a:cxn ang="0">
                  <a:pos x="0" y="255"/>
                </a:cxn>
                <a:cxn ang="0">
                  <a:pos x="0" y="238"/>
                </a:cxn>
              </a:cxnLst>
              <a:rect l="0" t="0" r="r" b="b"/>
              <a:pathLst>
                <a:path w="239" h="255">
                  <a:moveTo>
                    <a:pt x="0" y="238"/>
                  </a:moveTo>
                  <a:lnTo>
                    <a:pt x="239" y="0"/>
                  </a:lnTo>
                  <a:lnTo>
                    <a:pt x="239" y="16"/>
                  </a:lnTo>
                  <a:lnTo>
                    <a:pt x="0" y="255"/>
                  </a:lnTo>
                  <a:lnTo>
                    <a:pt x="0" y="238"/>
                  </a:lnTo>
                  <a:close/>
                </a:path>
              </a:pathLst>
            </a:custGeom>
            <a:solidFill>
              <a:srgbClr val="CFD1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504" name="Freeform 150"/>
            <p:cNvSpPr>
              <a:spLocks/>
            </p:cNvSpPr>
            <p:nvPr/>
          </p:nvSpPr>
          <p:spPr bwMode="auto">
            <a:xfrm>
              <a:off x="3397251" y="4060826"/>
              <a:ext cx="646113" cy="647700"/>
            </a:xfrm>
            <a:custGeom>
              <a:avLst/>
              <a:gdLst/>
              <a:ahLst/>
              <a:cxnLst>
                <a:cxn ang="0">
                  <a:pos x="407" y="170"/>
                </a:cxn>
                <a:cxn ang="0">
                  <a:pos x="168" y="408"/>
                </a:cxn>
                <a:cxn ang="0">
                  <a:pos x="0" y="238"/>
                </a:cxn>
                <a:cxn ang="0">
                  <a:pos x="239" y="0"/>
                </a:cxn>
                <a:cxn ang="0">
                  <a:pos x="407" y="170"/>
                </a:cxn>
              </a:cxnLst>
              <a:rect l="0" t="0" r="r" b="b"/>
              <a:pathLst>
                <a:path w="407" h="408">
                  <a:moveTo>
                    <a:pt x="407" y="170"/>
                  </a:moveTo>
                  <a:lnTo>
                    <a:pt x="168" y="408"/>
                  </a:lnTo>
                  <a:lnTo>
                    <a:pt x="0" y="238"/>
                  </a:lnTo>
                  <a:lnTo>
                    <a:pt x="239" y="0"/>
                  </a:lnTo>
                  <a:lnTo>
                    <a:pt x="407" y="170"/>
                  </a:lnTo>
                  <a:close/>
                </a:path>
              </a:pathLst>
            </a:custGeom>
            <a:solidFill>
              <a:srgbClr val="CED0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505" name="Freeform 151"/>
            <p:cNvSpPr>
              <a:spLocks/>
            </p:cNvSpPr>
            <p:nvPr/>
          </p:nvSpPr>
          <p:spPr bwMode="auto">
            <a:xfrm>
              <a:off x="3719513" y="4198939"/>
              <a:ext cx="266700" cy="165100"/>
            </a:xfrm>
            <a:custGeom>
              <a:avLst/>
              <a:gdLst/>
              <a:ahLst/>
              <a:cxnLst>
                <a:cxn ang="0">
                  <a:pos x="5" y="1"/>
                </a:cxn>
                <a:cxn ang="0">
                  <a:pos x="18" y="14"/>
                </a:cxn>
                <a:cxn ang="0">
                  <a:pos x="18" y="4"/>
                </a:cxn>
                <a:cxn ang="0">
                  <a:pos x="20" y="1"/>
                </a:cxn>
                <a:cxn ang="0">
                  <a:pos x="23" y="2"/>
                </a:cxn>
                <a:cxn ang="0">
                  <a:pos x="38" y="17"/>
                </a:cxn>
                <a:cxn ang="0">
                  <a:pos x="39" y="19"/>
                </a:cxn>
                <a:cxn ang="0">
                  <a:pos x="39" y="34"/>
                </a:cxn>
                <a:cxn ang="0">
                  <a:pos x="42" y="38"/>
                </a:cxn>
                <a:cxn ang="0">
                  <a:pos x="66" y="14"/>
                </a:cxn>
                <a:cxn ang="0">
                  <a:pos x="70" y="14"/>
                </a:cxn>
                <a:cxn ang="0">
                  <a:pos x="70" y="17"/>
                </a:cxn>
                <a:cxn ang="0">
                  <a:pos x="44" y="43"/>
                </a:cxn>
                <a:cxn ang="0">
                  <a:pos x="42" y="44"/>
                </a:cxn>
                <a:cxn ang="0">
                  <a:pos x="40" y="43"/>
                </a:cxn>
                <a:cxn ang="0">
                  <a:pos x="34" y="37"/>
                </a:cxn>
                <a:cxn ang="0">
                  <a:pos x="33" y="35"/>
                </a:cxn>
                <a:cxn ang="0">
                  <a:pos x="33" y="20"/>
                </a:cxn>
                <a:cxn ang="0">
                  <a:pos x="23" y="10"/>
                </a:cxn>
                <a:cxn ang="0">
                  <a:pos x="23" y="20"/>
                </a:cxn>
                <a:cxn ang="0">
                  <a:pos x="22" y="23"/>
                </a:cxn>
                <a:cxn ang="0">
                  <a:pos x="19" y="22"/>
                </a:cxn>
                <a:cxn ang="0">
                  <a:pos x="1" y="4"/>
                </a:cxn>
                <a:cxn ang="0">
                  <a:pos x="1" y="1"/>
                </a:cxn>
                <a:cxn ang="0">
                  <a:pos x="5" y="1"/>
                </a:cxn>
              </a:cxnLst>
              <a:rect l="0" t="0" r="r" b="b"/>
              <a:pathLst>
                <a:path w="71" h="44">
                  <a:moveTo>
                    <a:pt x="5" y="1"/>
                  </a:moveTo>
                  <a:cubicBezTo>
                    <a:pt x="5" y="1"/>
                    <a:pt x="13" y="9"/>
                    <a:pt x="18" y="14"/>
                  </a:cubicBezTo>
                  <a:cubicBezTo>
                    <a:pt x="18" y="4"/>
                    <a:pt x="18" y="4"/>
                    <a:pt x="18" y="4"/>
                  </a:cubicBezTo>
                  <a:cubicBezTo>
                    <a:pt x="18" y="3"/>
                    <a:pt x="19" y="2"/>
                    <a:pt x="20" y="1"/>
                  </a:cubicBezTo>
                  <a:cubicBezTo>
                    <a:pt x="21" y="1"/>
                    <a:pt x="22" y="1"/>
                    <a:pt x="23" y="2"/>
                  </a:cubicBezTo>
                  <a:cubicBezTo>
                    <a:pt x="38" y="17"/>
                    <a:pt x="38" y="17"/>
                    <a:pt x="38" y="17"/>
                  </a:cubicBezTo>
                  <a:cubicBezTo>
                    <a:pt x="38" y="18"/>
                    <a:pt x="39" y="18"/>
                    <a:pt x="39" y="19"/>
                  </a:cubicBezTo>
                  <a:cubicBezTo>
                    <a:pt x="39" y="34"/>
                    <a:pt x="39" y="34"/>
                    <a:pt x="39" y="34"/>
                  </a:cubicBezTo>
                  <a:cubicBezTo>
                    <a:pt x="39" y="35"/>
                    <a:pt x="41" y="36"/>
                    <a:pt x="42" y="38"/>
                  </a:cubicBezTo>
                  <a:cubicBezTo>
                    <a:pt x="45" y="34"/>
                    <a:pt x="66" y="14"/>
                    <a:pt x="66" y="14"/>
                  </a:cubicBezTo>
                  <a:cubicBezTo>
                    <a:pt x="67" y="12"/>
                    <a:pt x="69" y="12"/>
                    <a:pt x="70" y="14"/>
                  </a:cubicBezTo>
                  <a:cubicBezTo>
                    <a:pt x="71" y="15"/>
                    <a:pt x="71" y="16"/>
                    <a:pt x="70" y="17"/>
                  </a:cubicBezTo>
                  <a:cubicBezTo>
                    <a:pt x="44" y="43"/>
                    <a:pt x="44" y="43"/>
                    <a:pt x="44" y="43"/>
                  </a:cubicBezTo>
                  <a:cubicBezTo>
                    <a:pt x="43" y="44"/>
                    <a:pt x="43" y="44"/>
                    <a:pt x="42" y="44"/>
                  </a:cubicBezTo>
                  <a:cubicBezTo>
                    <a:pt x="41" y="44"/>
                    <a:pt x="41" y="44"/>
                    <a:pt x="40" y="43"/>
                  </a:cubicBezTo>
                  <a:cubicBezTo>
                    <a:pt x="34" y="37"/>
                    <a:pt x="34" y="37"/>
                    <a:pt x="34" y="37"/>
                  </a:cubicBezTo>
                  <a:cubicBezTo>
                    <a:pt x="34" y="37"/>
                    <a:pt x="33" y="36"/>
                    <a:pt x="33" y="35"/>
                  </a:cubicBezTo>
                  <a:cubicBezTo>
                    <a:pt x="33" y="20"/>
                    <a:pt x="33" y="20"/>
                    <a:pt x="33" y="20"/>
                  </a:cubicBezTo>
                  <a:cubicBezTo>
                    <a:pt x="33" y="19"/>
                    <a:pt x="28" y="14"/>
                    <a:pt x="23" y="10"/>
                  </a:cubicBezTo>
                  <a:cubicBezTo>
                    <a:pt x="23" y="20"/>
                    <a:pt x="23" y="20"/>
                    <a:pt x="23" y="20"/>
                  </a:cubicBezTo>
                  <a:cubicBezTo>
                    <a:pt x="23" y="21"/>
                    <a:pt x="23" y="22"/>
                    <a:pt x="22" y="23"/>
                  </a:cubicBezTo>
                  <a:cubicBezTo>
                    <a:pt x="21" y="23"/>
                    <a:pt x="20" y="23"/>
                    <a:pt x="19" y="22"/>
                  </a:cubicBezTo>
                  <a:cubicBezTo>
                    <a:pt x="1" y="4"/>
                    <a:pt x="1" y="4"/>
                    <a:pt x="1" y="4"/>
                  </a:cubicBezTo>
                  <a:cubicBezTo>
                    <a:pt x="0" y="3"/>
                    <a:pt x="0" y="2"/>
                    <a:pt x="1" y="1"/>
                  </a:cubicBezTo>
                  <a:cubicBezTo>
                    <a:pt x="2" y="0"/>
                    <a:pt x="4" y="0"/>
                    <a:pt x="5" y="1"/>
                  </a:cubicBezTo>
                  <a:close/>
                </a:path>
              </a:pathLst>
            </a:custGeom>
            <a:solidFill>
              <a:schemeClr val="bg1"/>
            </a:solidFill>
            <a:ln w="19050"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506" name="Freeform 152"/>
            <p:cNvSpPr>
              <a:spLocks/>
            </p:cNvSpPr>
            <p:nvPr/>
          </p:nvSpPr>
          <p:spPr bwMode="auto">
            <a:xfrm>
              <a:off x="3589338" y="4273551"/>
              <a:ext cx="427038" cy="247650"/>
            </a:xfrm>
            <a:custGeom>
              <a:avLst/>
              <a:gdLst/>
              <a:ahLst/>
              <a:cxnLst>
                <a:cxn ang="0">
                  <a:pos x="113" y="1"/>
                </a:cxn>
                <a:cxn ang="0">
                  <a:pos x="113" y="5"/>
                </a:cxn>
                <a:cxn ang="0">
                  <a:pos x="52" y="66"/>
                </a:cxn>
                <a:cxn ang="0">
                  <a:pos x="50" y="66"/>
                </a:cxn>
                <a:cxn ang="0">
                  <a:pos x="48" y="66"/>
                </a:cxn>
                <a:cxn ang="0">
                  <a:pos x="34" y="52"/>
                </a:cxn>
                <a:cxn ang="0">
                  <a:pos x="34" y="50"/>
                </a:cxn>
                <a:cxn ang="0">
                  <a:pos x="34" y="35"/>
                </a:cxn>
                <a:cxn ang="0">
                  <a:pos x="24" y="25"/>
                </a:cxn>
                <a:cxn ang="0">
                  <a:pos x="24" y="35"/>
                </a:cxn>
                <a:cxn ang="0">
                  <a:pos x="22" y="37"/>
                </a:cxn>
                <a:cxn ang="0">
                  <a:pos x="19" y="37"/>
                </a:cxn>
                <a:cxn ang="0">
                  <a:pos x="1" y="19"/>
                </a:cxn>
                <a:cxn ang="0">
                  <a:pos x="1" y="15"/>
                </a:cxn>
                <a:cxn ang="0">
                  <a:pos x="5" y="15"/>
                </a:cxn>
                <a:cxn ang="0">
                  <a:pos x="18" y="28"/>
                </a:cxn>
                <a:cxn ang="0">
                  <a:pos x="18" y="18"/>
                </a:cxn>
                <a:cxn ang="0">
                  <a:pos x="20" y="16"/>
                </a:cxn>
                <a:cxn ang="0">
                  <a:pos x="23" y="16"/>
                </a:cxn>
                <a:cxn ang="0">
                  <a:pos x="38" y="32"/>
                </a:cxn>
                <a:cxn ang="0">
                  <a:pos x="39" y="34"/>
                </a:cxn>
                <a:cxn ang="0">
                  <a:pos x="39" y="49"/>
                </a:cxn>
                <a:cxn ang="0">
                  <a:pos x="50" y="60"/>
                </a:cxn>
                <a:cxn ang="0">
                  <a:pos x="109" y="1"/>
                </a:cxn>
                <a:cxn ang="0">
                  <a:pos x="113" y="1"/>
                </a:cxn>
              </a:cxnLst>
              <a:rect l="0" t="0" r="r" b="b"/>
              <a:pathLst>
                <a:path w="114" h="66">
                  <a:moveTo>
                    <a:pt x="113" y="1"/>
                  </a:moveTo>
                  <a:cubicBezTo>
                    <a:pt x="114" y="2"/>
                    <a:pt x="114" y="4"/>
                    <a:pt x="113" y="5"/>
                  </a:cubicBezTo>
                  <a:cubicBezTo>
                    <a:pt x="52" y="66"/>
                    <a:pt x="52" y="66"/>
                    <a:pt x="52" y="66"/>
                  </a:cubicBezTo>
                  <a:cubicBezTo>
                    <a:pt x="51" y="66"/>
                    <a:pt x="51" y="66"/>
                    <a:pt x="50" y="66"/>
                  </a:cubicBezTo>
                  <a:cubicBezTo>
                    <a:pt x="49" y="66"/>
                    <a:pt x="48" y="66"/>
                    <a:pt x="48" y="66"/>
                  </a:cubicBezTo>
                  <a:cubicBezTo>
                    <a:pt x="34" y="52"/>
                    <a:pt x="34" y="52"/>
                    <a:pt x="34" y="52"/>
                  </a:cubicBezTo>
                  <a:cubicBezTo>
                    <a:pt x="34" y="51"/>
                    <a:pt x="34" y="51"/>
                    <a:pt x="34" y="50"/>
                  </a:cubicBezTo>
                  <a:cubicBezTo>
                    <a:pt x="34" y="35"/>
                    <a:pt x="34" y="35"/>
                    <a:pt x="34" y="35"/>
                  </a:cubicBezTo>
                  <a:cubicBezTo>
                    <a:pt x="33" y="34"/>
                    <a:pt x="28" y="29"/>
                    <a:pt x="24" y="25"/>
                  </a:cubicBezTo>
                  <a:cubicBezTo>
                    <a:pt x="24" y="35"/>
                    <a:pt x="24" y="35"/>
                    <a:pt x="24" y="35"/>
                  </a:cubicBezTo>
                  <a:cubicBezTo>
                    <a:pt x="24" y="36"/>
                    <a:pt x="23" y="37"/>
                    <a:pt x="22" y="37"/>
                  </a:cubicBezTo>
                  <a:cubicBezTo>
                    <a:pt x="21" y="38"/>
                    <a:pt x="20" y="37"/>
                    <a:pt x="19" y="37"/>
                  </a:cubicBezTo>
                  <a:cubicBezTo>
                    <a:pt x="1" y="19"/>
                    <a:pt x="1" y="19"/>
                    <a:pt x="1" y="19"/>
                  </a:cubicBezTo>
                  <a:cubicBezTo>
                    <a:pt x="0" y="18"/>
                    <a:pt x="0" y="16"/>
                    <a:pt x="1" y="15"/>
                  </a:cubicBezTo>
                  <a:cubicBezTo>
                    <a:pt x="2" y="14"/>
                    <a:pt x="4" y="14"/>
                    <a:pt x="5" y="15"/>
                  </a:cubicBezTo>
                  <a:cubicBezTo>
                    <a:pt x="5" y="15"/>
                    <a:pt x="13" y="23"/>
                    <a:pt x="18" y="28"/>
                  </a:cubicBezTo>
                  <a:cubicBezTo>
                    <a:pt x="18" y="18"/>
                    <a:pt x="18" y="18"/>
                    <a:pt x="18" y="18"/>
                  </a:cubicBezTo>
                  <a:cubicBezTo>
                    <a:pt x="18" y="17"/>
                    <a:pt x="19" y="16"/>
                    <a:pt x="20" y="16"/>
                  </a:cubicBezTo>
                  <a:cubicBezTo>
                    <a:pt x="21" y="16"/>
                    <a:pt x="22" y="16"/>
                    <a:pt x="23" y="16"/>
                  </a:cubicBezTo>
                  <a:cubicBezTo>
                    <a:pt x="38" y="32"/>
                    <a:pt x="38" y="32"/>
                    <a:pt x="38" y="32"/>
                  </a:cubicBezTo>
                  <a:cubicBezTo>
                    <a:pt x="39" y="32"/>
                    <a:pt x="39" y="33"/>
                    <a:pt x="39" y="34"/>
                  </a:cubicBezTo>
                  <a:cubicBezTo>
                    <a:pt x="39" y="49"/>
                    <a:pt x="39" y="49"/>
                    <a:pt x="39" y="49"/>
                  </a:cubicBezTo>
                  <a:cubicBezTo>
                    <a:pt x="40" y="50"/>
                    <a:pt x="47" y="57"/>
                    <a:pt x="50" y="60"/>
                  </a:cubicBezTo>
                  <a:cubicBezTo>
                    <a:pt x="53" y="57"/>
                    <a:pt x="109" y="1"/>
                    <a:pt x="109" y="1"/>
                  </a:cubicBezTo>
                  <a:cubicBezTo>
                    <a:pt x="110" y="0"/>
                    <a:pt x="112" y="0"/>
                    <a:pt x="113" y="1"/>
                  </a:cubicBezTo>
                  <a:close/>
                </a:path>
              </a:pathLst>
            </a:custGeom>
            <a:solidFill>
              <a:schemeClr val="bg1"/>
            </a:solidFill>
            <a:ln w="19050"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507" name="Freeform 153"/>
            <p:cNvSpPr>
              <a:spLocks/>
            </p:cNvSpPr>
            <p:nvPr/>
          </p:nvSpPr>
          <p:spPr bwMode="auto">
            <a:xfrm>
              <a:off x="3402013" y="4300539"/>
              <a:ext cx="636588" cy="382588"/>
            </a:xfrm>
            <a:custGeom>
              <a:avLst/>
              <a:gdLst/>
              <a:ahLst/>
              <a:cxnLst>
                <a:cxn ang="0">
                  <a:pos x="169" y="1"/>
                </a:cxn>
                <a:cxn ang="0">
                  <a:pos x="169" y="5"/>
                </a:cxn>
                <a:cxn ang="0">
                  <a:pos x="73" y="101"/>
                </a:cxn>
                <a:cxn ang="0">
                  <a:pos x="71" y="102"/>
                </a:cxn>
                <a:cxn ang="0">
                  <a:pos x="69" y="101"/>
                </a:cxn>
                <a:cxn ang="0">
                  <a:pos x="49" y="81"/>
                </a:cxn>
                <a:cxn ang="0">
                  <a:pos x="48" y="79"/>
                </a:cxn>
                <a:cxn ang="0">
                  <a:pos x="48" y="64"/>
                </a:cxn>
                <a:cxn ang="0">
                  <a:pos x="38" y="54"/>
                </a:cxn>
                <a:cxn ang="0">
                  <a:pos x="38" y="64"/>
                </a:cxn>
                <a:cxn ang="0">
                  <a:pos x="37" y="67"/>
                </a:cxn>
                <a:cxn ang="0">
                  <a:pos x="34" y="66"/>
                </a:cxn>
                <a:cxn ang="0">
                  <a:pos x="2" y="34"/>
                </a:cxn>
                <a:cxn ang="0">
                  <a:pos x="2" y="30"/>
                </a:cxn>
                <a:cxn ang="0">
                  <a:pos x="5" y="30"/>
                </a:cxn>
                <a:cxn ang="0">
                  <a:pos x="33" y="58"/>
                </a:cxn>
                <a:cxn ang="0">
                  <a:pos x="33" y="48"/>
                </a:cxn>
                <a:cxn ang="0">
                  <a:pos x="35" y="45"/>
                </a:cxn>
                <a:cxn ang="0">
                  <a:pos x="37" y="46"/>
                </a:cxn>
                <a:cxn ang="0">
                  <a:pos x="53" y="61"/>
                </a:cxn>
                <a:cxn ang="0">
                  <a:pos x="53" y="63"/>
                </a:cxn>
                <a:cxn ang="0">
                  <a:pos x="53" y="78"/>
                </a:cxn>
                <a:cxn ang="0">
                  <a:pos x="71" y="95"/>
                </a:cxn>
                <a:cxn ang="0">
                  <a:pos x="165" y="1"/>
                </a:cxn>
                <a:cxn ang="0">
                  <a:pos x="169" y="1"/>
                </a:cxn>
              </a:cxnLst>
              <a:rect l="0" t="0" r="r" b="b"/>
              <a:pathLst>
                <a:path w="170" h="102">
                  <a:moveTo>
                    <a:pt x="169" y="1"/>
                  </a:moveTo>
                  <a:cubicBezTo>
                    <a:pt x="170" y="2"/>
                    <a:pt x="170" y="4"/>
                    <a:pt x="169" y="5"/>
                  </a:cubicBezTo>
                  <a:cubicBezTo>
                    <a:pt x="73" y="101"/>
                    <a:pt x="73" y="101"/>
                    <a:pt x="73" y="101"/>
                  </a:cubicBezTo>
                  <a:cubicBezTo>
                    <a:pt x="72" y="102"/>
                    <a:pt x="71" y="102"/>
                    <a:pt x="71" y="102"/>
                  </a:cubicBezTo>
                  <a:cubicBezTo>
                    <a:pt x="70" y="102"/>
                    <a:pt x="69" y="102"/>
                    <a:pt x="69" y="101"/>
                  </a:cubicBezTo>
                  <a:cubicBezTo>
                    <a:pt x="49" y="81"/>
                    <a:pt x="49" y="81"/>
                    <a:pt x="49" y="81"/>
                  </a:cubicBezTo>
                  <a:cubicBezTo>
                    <a:pt x="48" y="81"/>
                    <a:pt x="48" y="80"/>
                    <a:pt x="48" y="79"/>
                  </a:cubicBezTo>
                  <a:cubicBezTo>
                    <a:pt x="48" y="64"/>
                    <a:pt x="48" y="64"/>
                    <a:pt x="48" y="64"/>
                  </a:cubicBezTo>
                  <a:cubicBezTo>
                    <a:pt x="47" y="63"/>
                    <a:pt x="42" y="58"/>
                    <a:pt x="38" y="54"/>
                  </a:cubicBezTo>
                  <a:cubicBezTo>
                    <a:pt x="38" y="64"/>
                    <a:pt x="38" y="64"/>
                    <a:pt x="38" y="64"/>
                  </a:cubicBezTo>
                  <a:cubicBezTo>
                    <a:pt x="38" y="65"/>
                    <a:pt x="38" y="66"/>
                    <a:pt x="37" y="67"/>
                  </a:cubicBezTo>
                  <a:cubicBezTo>
                    <a:pt x="36" y="67"/>
                    <a:pt x="34" y="67"/>
                    <a:pt x="34" y="66"/>
                  </a:cubicBezTo>
                  <a:cubicBezTo>
                    <a:pt x="2" y="34"/>
                    <a:pt x="2" y="34"/>
                    <a:pt x="2" y="34"/>
                  </a:cubicBezTo>
                  <a:cubicBezTo>
                    <a:pt x="0" y="33"/>
                    <a:pt x="0" y="31"/>
                    <a:pt x="2" y="30"/>
                  </a:cubicBezTo>
                  <a:cubicBezTo>
                    <a:pt x="3" y="29"/>
                    <a:pt x="4" y="29"/>
                    <a:pt x="5" y="30"/>
                  </a:cubicBezTo>
                  <a:cubicBezTo>
                    <a:pt x="5" y="30"/>
                    <a:pt x="28" y="53"/>
                    <a:pt x="33" y="58"/>
                  </a:cubicBezTo>
                  <a:cubicBezTo>
                    <a:pt x="33" y="48"/>
                    <a:pt x="33" y="48"/>
                    <a:pt x="33" y="48"/>
                  </a:cubicBezTo>
                  <a:cubicBezTo>
                    <a:pt x="33" y="47"/>
                    <a:pt x="34" y="46"/>
                    <a:pt x="35" y="45"/>
                  </a:cubicBezTo>
                  <a:cubicBezTo>
                    <a:pt x="36" y="45"/>
                    <a:pt x="37" y="45"/>
                    <a:pt x="37" y="46"/>
                  </a:cubicBezTo>
                  <a:cubicBezTo>
                    <a:pt x="53" y="61"/>
                    <a:pt x="53" y="61"/>
                    <a:pt x="53" y="61"/>
                  </a:cubicBezTo>
                  <a:cubicBezTo>
                    <a:pt x="53" y="62"/>
                    <a:pt x="53" y="62"/>
                    <a:pt x="53" y="63"/>
                  </a:cubicBezTo>
                  <a:cubicBezTo>
                    <a:pt x="53" y="78"/>
                    <a:pt x="53" y="78"/>
                    <a:pt x="53" y="78"/>
                  </a:cubicBezTo>
                  <a:cubicBezTo>
                    <a:pt x="55" y="80"/>
                    <a:pt x="68" y="92"/>
                    <a:pt x="71" y="95"/>
                  </a:cubicBezTo>
                  <a:cubicBezTo>
                    <a:pt x="74" y="92"/>
                    <a:pt x="165" y="1"/>
                    <a:pt x="165" y="1"/>
                  </a:cubicBezTo>
                  <a:cubicBezTo>
                    <a:pt x="166" y="0"/>
                    <a:pt x="168" y="0"/>
                    <a:pt x="169" y="1"/>
                  </a:cubicBezTo>
                  <a:close/>
                </a:path>
              </a:pathLst>
            </a:custGeom>
            <a:solidFill>
              <a:schemeClr val="bg1"/>
            </a:solidFill>
            <a:ln w="19050"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508" name="Freeform 154"/>
            <p:cNvSpPr>
              <a:spLocks/>
            </p:cNvSpPr>
            <p:nvPr/>
          </p:nvSpPr>
          <p:spPr bwMode="auto">
            <a:xfrm>
              <a:off x="3397251" y="4060826"/>
              <a:ext cx="646113" cy="647700"/>
            </a:xfrm>
            <a:custGeom>
              <a:avLst/>
              <a:gdLst/>
              <a:ahLst/>
              <a:cxnLst>
                <a:cxn ang="0">
                  <a:pos x="407" y="170"/>
                </a:cxn>
                <a:cxn ang="0">
                  <a:pos x="168" y="408"/>
                </a:cxn>
                <a:cxn ang="0">
                  <a:pos x="0" y="238"/>
                </a:cxn>
                <a:cxn ang="0">
                  <a:pos x="239" y="0"/>
                </a:cxn>
                <a:cxn ang="0">
                  <a:pos x="407" y="170"/>
                </a:cxn>
              </a:cxnLst>
              <a:rect l="0" t="0" r="r" b="b"/>
              <a:pathLst>
                <a:path w="407" h="408">
                  <a:moveTo>
                    <a:pt x="407" y="170"/>
                  </a:moveTo>
                  <a:lnTo>
                    <a:pt x="168" y="408"/>
                  </a:lnTo>
                  <a:lnTo>
                    <a:pt x="0" y="238"/>
                  </a:lnTo>
                  <a:lnTo>
                    <a:pt x="239" y="0"/>
                  </a:lnTo>
                  <a:lnTo>
                    <a:pt x="407" y="170"/>
                  </a:lnTo>
                  <a:close/>
                </a:path>
              </a:pathLst>
            </a:custGeom>
            <a:solidFill>
              <a:schemeClr val="bg1"/>
            </a:solidFill>
            <a:ln w="19050"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509" name="Freeform 155"/>
            <p:cNvSpPr>
              <a:spLocks/>
            </p:cNvSpPr>
            <p:nvPr/>
          </p:nvSpPr>
          <p:spPr bwMode="auto">
            <a:xfrm>
              <a:off x="3397251" y="4438651"/>
              <a:ext cx="266700" cy="296863"/>
            </a:xfrm>
            <a:custGeom>
              <a:avLst/>
              <a:gdLst/>
              <a:ahLst/>
              <a:cxnLst>
                <a:cxn ang="0">
                  <a:pos x="0" y="0"/>
                </a:cxn>
                <a:cxn ang="0">
                  <a:pos x="168" y="170"/>
                </a:cxn>
                <a:cxn ang="0">
                  <a:pos x="168" y="187"/>
                </a:cxn>
                <a:cxn ang="0">
                  <a:pos x="0" y="17"/>
                </a:cxn>
                <a:cxn ang="0">
                  <a:pos x="0" y="0"/>
                </a:cxn>
              </a:cxnLst>
              <a:rect l="0" t="0" r="r" b="b"/>
              <a:pathLst>
                <a:path w="168" h="187">
                  <a:moveTo>
                    <a:pt x="0" y="0"/>
                  </a:moveTo>
                  <a:lnTo>
                    <a:pt x="168" y="170"/>
                  </a:lnTo>
                  <a:lnTo>
                    <a:pt x="168" y="187"/>
                  </a:lnTo>
                  <a:lnTo>
                    <a:pt x="0" y="17"/>
                  </a:lnTo>
                  <a:lnTo>
                    <a:pt x="0" y="0"/>
                  </a:lnTo>
                  <a:close/>
                </a:path>
              </a:pathLst>
            </a:custGeom>
            <a:solidFill>
              <a:schemeClr val="bg1"/>
            </a:solidFill>
            <a:ln w="19050"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510" name="Freeform 156"/>
            <p:cNvSpPr>
              <a:spLocks/>
            </p:cNvSpPr>
            <p:nvPr/>
          </p:nvSpPr>
          <p:spPr bwMode="auto">
            <a:xfrm>
              <a:off x="3663951" y="4330701"/>
              <a:ext cx="379413" cy="404813"/>
            </a:xfrm>
            <a:custGeom>
              <a:avLst/>
              <a:gdLst/>
              <a:ahLst/>
              <a:cxnLst>
                <a:cxn ang="0">
                  <a:pos x="0" y="238"/>
                </a:cxn>
                <a:cxn ang="0">
                  <a:pos x="239" y="0"/>
                </a:cxn>
                <a:cxn ang="0">
                  <a:pos x="239" y="16"/>
                </a:cxn>
                <a:cxn ang="0">
                  <a:pos x="0" y="255"/>
                </a:cxn>
                <a:cxn ang="0">
                  <a:pos x="0" y="238"/>
                </a:cxn>
              </a:cxnLst>
              <a:rect l="0" t="0" r="r" b="b"/>
              <a:pathLst>
                <a:path w="239" h="255">
                  <a:moveTo>
                    <a:pt x="0" y="238"/>
                  </a:moveTo>
                  <a:lnTo>
                    <a:pt x="239" y="0"/>
                  </a:lnTo>
                  <a:lnTo>
                    <a:pt x="239" y="16"/>
                  </a:lnTo>
                  <a:lnTo>
                    <a:pt x="0" y="255"/>
                  </a:lnTo>
                  <a:lnTo>
                    <a:pt x="0" y="238"/>
                  </a:lnTo>
                  <a:close/>
                </a:path>
              </a:pathLst>
            </a:custGeom>
            <a:solidFill>
              <a:srgbClr val="CED0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511" name="Freeform 157"/>
            <p:cNvSpPr>
              <a:spLocks/>
            </p:cNvSpPr>
            <p:nvPr/>
          </p:nvSpPr>
          <p:spPr bwMode="auto">
            <a:xfrm>
              <a:off x="3663951" y="4330701"/>
              <a:ext cx="379413" cy="404813"/>
            </a:xfrm>
            <a:custGeom>
              <a:avLst/>
              <a:gdLst/>
              <a:ahLst/>
              <a:cxnLst>
                <a:cxn ang="0">
                  <a:pos x="0" y="238"/>
                </a:cxn>
                <a:cxn ang="0">
                  <a:pos x="239" y="0"/>
                </a:cxn>
                <a:cxn ang="0">
                  <a:pos x="239" y="16"/>
                </a:cxn>
                <a:cxn ang="0">
                  <a:pos x="0" y="255"/>
                </a:cxn>
                <a:cxn ang="0">
                  <a:pos x="0" y="238"/>
                </a:cxn>
              </a:cxnLst>
              <a:rect l="0" t="0" r="r" b="b"/>
              <a:pathLst>
                <a:path w="239" h="255">
                  <a:moveTo>
                    <a:pt x="0" y="238"/>
                  </a:moveTo>
                  <a:lnTo>
                    <a:pt x="239" y="0"/>
                  </a:lnTo>
                  <a:lnTo>
                    <a:pt x="239" y="16"/>
                  </a:lnTo>
                  <a:lnTo>
                    <a:pt x="0" y="255"/>
                  </a:lnTo>
                  <a:lnTo>
                    <a:pt x="0" y="238"/>
                  </a:lnTo>
                  <a:close/>
                </a:path>
              </a:pathLst>
            </a:custGeom>
            <a:solidFill>
              <a:schemeClr val="bg1"/>
            </a:solidFill>
            <a:ln w="19050"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512" name="Freeform 158"/>
            <p:cNvSpPr>
              <a:spLocks/>
            </p:cNvSpPr>
            <p:nvPr/>
          </p:nvSpPr>
          <p:spPr bwMode="auto">
            <a:xfrm>
              <a:off x="3397251" y="4060826"/>
              <a:ext cx="646113" cy="647700"/>
            </a:xfrm>
            <a:custGeom>
              <a:avLst/>
              <a:gdLst/>
              <a:ahLst/>
              <a:cxnLst>
                <a:cxn ang="0">
                  <a:pos x="407" y="170"/>
                </a:cxn>
                <a:cxn ang="0">
                  <a:pos x="168" y="408"/>
                </a:cxn>
                <a:cxn ang="0">
                  <a:pos x="0" y="238"/>
                </a:cxn>
                <a:cxn ang="0">
                  <a:pos x="239" y="0"/>
                </a:cxn>
                <a:cxn ang="0">
                  <a:pos x="407" y="170"/>
                </a:cxn>
              </a:cxnLst>
              <a:rect l="0" t="0" r="r" b="b"/>
              <a:pathLst>
                <a:path w="407" h="408">
                  <a:moveTo>
                    <a:pt x="407" y="170"/>
                  </a:moveTo>
                  <a:lnTo>
                    <a:pt x="168" y="408"/>
                  </a:lnTo>
                  <a:lnTo>
                    <a:pt x="0" y="238"/>
                  </a:lnTo>
                  <a:lnTo>
                    <a:pt x="239" y="0"/>
                  </a:lnTo>
                  <a:lnTo>
                    <a:pt x="407" y="170"/>
                  </a:lnTo>
                  <a:close/>
                </a:path>
              </a:pathLst>
            </a:custGeom>
            <a:solidFill>
              <a:srgbClr val="CED0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513" name="Freeform 159"/>
            <p:cNvSpPr>
              <a:spLocks/>
            </p:cNvSpPr>
            <p:nvPr/>
          </p:nvSpPr>
          <p:spPr bwMode="auto">
            <a:xfrm>
              <a:off x="3397251" y="4060826"/>
              <a:ext cx="646113" cy="647700"/>
            </a:xfrm>
            <a:custGeom>
              <a:avLst/>
              <a:gdLst/>
              <a:ahLst/>
              <a:cxnLst>
                <a:cxn ang="0">
                  <a:pos x="407" y="170"/>
                </a:cxn>
                <a:cxn ang="0">
                  <a:pos x="168" y="408"/>
                </a:cxn>
                <a:cxn ang="0">
                  <a:pos x="0" y="238"/>
                </a:cxn>
                <a:cxn ang="0">
                  <a:pos x="239" y="0"/>
                </a:cxn>
                <a:cxn ang="0">
                  <a:pos x="407" y="170"/>
                </a:cxn>
              </a:cxnLst>
              <a:rect l="0" t="0" r="r" b="b"/>
              <a:pathLst>
                <a:path w="407" h="408">
                  <a:moveTo>
                    <a:pt x="407" y="170"/>
                  </a:moveTo>
                  <a:lnTo>
                    <a:pt x="168" y="408"/>
                  </a:lnTo>
                  <a:lnTo>
                    <a:pt x="0" y="238"/>
                  </a:lnTo>
                  <a:lnTo>
                    <a:pt x="239" y="0"/>
                  </a:lnTo>
                  <a:lnTo>
                    <a:pt x="407" y="170"/>
                  </a:lnTo>
                  <a:close/>
                </a:path>
              </a:pathLst>
            </a:custGeom>
            <a:solidFill>
              <a:srgbClr val="CFD1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514" name="Freeform 160"/>
            <p:cNvSpPr>
              <a:spLocks/>
            </p:cNvSpPr>
            <p:nvPr/>
          </p:nvSpPr>
          <p:spPr bwMode="auto">
            <a:xfrm>
              <a:off x="3397251" y="4438651"/>
              <a:ext cx="266700" cy="296863"/>
            </a:xfrm>
            <a:custGeom>
              <a:avLst/>
              <a:gdLst/>
              <a:ahLst/>
              <a:cxnLst>
                <a:cxn ang="0">
                  <a:pos x="0" y="0"/>
                </a:cxn>
                <a:cxn ang="0">
                  <a:pos x="168" y="170"/>
                </a:cxn>
                <a:cxn ang="0">
                  <a:pos x="168" y="187"/>
                </a:cxn>
                <a:cxn ang="0">
                  <a:pos x="0" y="17"/>
                </a:cxn>
                <a:cxn ang="0">
                  <a:pos x="0" y="0"/>
                </a:cxn>
              </a:cxnLst>
              <a:rect l="0" t="0" r="r" b="b"/>
              <a:pathLst>
                <a:path w="168" h="187">
                  <a:moveTo>
                    <a:pt x="0" y="0"/>
                  </a:moveTo>
                  <a:lnTo>
                    <a:pt x="168" y="170"/>
                  </a:lnTo>
                  <a:lnTo>
                    <a:pt x="168" y="187"/>
                  </a:lnTo>
                  <a:lnTo>
                    <a:pt x="0" y="17"/>
                  </a:lnTo>
                  <a:lnTo>
                    <a:pt x="0" y="0"/>
                  </a:lnTo>
                  <a:close/>
                </a:path>
              </a:pathLst>
            </a:custGeom>
            <a:solidFill>
              <a:srgbClr val="CED0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515" name="Freeform 161"/>
            <p:cNvSpPr>
              <a:spLocks/>
            </p:cNvSpPr>
            <p:nvPr/>
          </p:nvSpPr>
          <p:spPr bwMode="auto">
            <a:xfrm>
              <a:off x="3397251" y="4438651"/>
              <a:ext cx="266700" cy="296863"/>
            </a:xfrm>
            <a:custGeom>
              <a:avLst/>
              <a:gdLst/>
              <a:ahLst/>
              <a:cxnLst>
                <a:cxn ang="0">
                  <a:pos x="0" y="0"/>
                </a:cxn>
                <a:cxn ang="0">
                  <a:pos x="168" y="170"/>
                </a:cxn>
                <a:cxn ang="0">
                  <a:pos x="168" y="187"/>
                </a:cxn>
                <a:cxn ang="0">
                  <a:pos x="0" y="17"/>
                </a:cxn>
                <a:cxn ang="0">
                  <a:pos x="0" y="0"/>
                </a:cxn>
              </a:cxnLst>
              <a:rect l="0" t="0" r="r" b="b"/>
              <a:pathLst>
                <a:path w="168" h="187">
                  <a:moveTo>
                    <a:pt x="0" y="0"/>
                  </a:moveTo>
                  <a:lnTo>
                    <a:pt x="168" y="170"/>
                  </a:lnTo>
                  <a:lnTo>
                    <a:pt x="168" y="187"/>
                  </a:lnTo>
                  <a:lnTo>
                    <a:pt x="0" y="17"/>
                  </a:lnTo>
                  <a:lnTo>
                    <a:pt x="0" y="0"/>
                  </a:lnTo>
                  <a:close/>
                </a:path>
              </a:pathLst>
            </a:custGeom>
            <a:solidFill>
              <a:srgbClr val="CFD1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516" name="Freeform 162"/>
            <p:cNvSpPr>
              <a:spLocks/>
            </p:cNvSpPr>
            <p:nvPr/>
          </p:nvSpPr>
          <p:spPr bwMode="auto">
            <a:xfrm>
              <a:off x="3663951" y="4330701"/>
              <a:ext cx="379413" cy="404813"/>
            </a:xfrm>
            <a:custGeom>
              <a:avLst/>
              <a:gdLst/>
              <a:ahLst/>
              <a:cxnLst>
                <a:cxn ang="0">
                  <a:pos x="0" y="238"/>
                </a:cxn>
                <a:cxn ang="0">
                  <a:pos x="239" y="0"/>
                </a:cxn>
                <a:cxn ang="0">
                  <a:pos x="239" y="16"/>
                </a:cxn>
                <a:cxn ang="0">
                  <a:pos x="0" y="255"/>
                </a:cxn>
                <a:cxn ang="0">
                  <a:pos x="0" y="238"/>
                </a:cxn>
              </a:cxnLst>
              <a:rect l="0" t="0" r="r" b="b"/>
              <a:pathLst>
                <a:path w="239" h="255">
                  <a:moveTo>
                    <a:pt x="0" y="238"/>
                  </a:moveTo>
                  <a:lnTo>
                    <a:pt x="239" y="0"/>
                  </a:lnTo>
                  <a:lnTo>
                    <a:pt x="239" y="16"/>
                  </a:lnTo>
                  <a:lnTo>
                    <a:pt x="0" y="255"/>
                  </a:lnTo>
                  <a:lnTo>
                    <a:pt x="0" y="238"/>
                  </a:lnTo>
                  <a:close/>
                </a:path>
              </a:pathLst>
            </a:custGeom>
            <a:solidFill>
              <a:srgbClr val="CED0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517" name="Freeform 163"/>
            <p:cNvSpPr>
              <a:spLocks/>
            </p:cNvSpPr>
            <p:nvPr/>
          </p:nvSpPr>
          <p:spPr bwMode="auto">
            <a:xfrm>
              <a:off x="3663951" y="4330701"/>
              <a:ext cx="379413" cy="404813"/>
            </a:xfrm>
            <a:custGeom>
              <a:avLst/>
              <a:gdLst/>
              <a:ahLst/>
              <a:cxnLst>
                <a:cxn ang="0">
                  <a:pos x="0" y="238"/>
                </a:cxn>
                <a:cxn ang="0">
                  <a:pos x="239" y="0"/>
                </a:cxn>
                <a:cxn ang="0">
                  <a:pos x="239" y="16"/>
                </a:cxn>
                <a:cxn ang="0">
                  <a:pos x="0" y="255"/>
                </a:cxn>
                <a:cxn ang="0">
                  <a:pos x="0" y="238"/>
                </a:cxn>
              </a:cxnLst>
              <a:rect l="0" t="0" r="r" b="b"/>
              <a:pathLst>
                <a:path w="239" h="255">
                  <a:moveTo>
                    <a:pt x="0" y="238"/>
                  </a:moveTo>
                  <a:lnTo>
                    <a:pt x="239" y="0"/>
                  </a:lnTo>
                  <a:lnTo>
                    <a:pt x="239" y="16"/>
                  </a:lnTo>
                  <a:lnTo>
                    <a:pt x="0" y="255"/>
                  </a:lnTo>
                  <a:lnTo>
                    <a:pt x="0" y="238"/>
                  </a:lnTo>
                  <a:close/>
                </a:path>
              </a:pathLst>
            </a:custGeom>
            <a:solidFill>
              <a:srgbClr val="CED0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518" name="Freeform 164"/>
            <p:cNvSpPr>
              <a:spLocks/>
            </p:cNvSpPr>
            <p:nvPr/>
          </p:nvSpPr>
          <p:spPr bwMode="auto">
            <a:xfrm>
              <a:off x="3663951" y="4330701"/>
              <a:ext cx="379413" cy="404813"/>
            </a:xfrm>
            <a:custGeom>
              <a:avLst/>
              <a:gdLst/>
              <a:ahLst/>
              <a:cxnLst>
                <a:cxn ang="0">
                  <a:pos x="0" y="238"/>
                </a:cxn>
                <a:cxn ang="0">
                  <a:pos x="239" y="0"/>
                </a:cxn>
                <a:cxn ang="0">
                  <a:pos x="239" y="16"/>
                </a:cxn>
                <a:cxn ang="0">
                  <a:pos x="0" y="255"/>
                </a:cxn>
                <a:cxn ang="0">
                  <a:pos x="0" y="238"/>
                </a:cxn>
              </a:cxnLst>
              <a:rect l="0" t="0" r="r" b="b"/>
              <a:pathLst>
                <a:path w="239" h="255">
                  <a:moveTo>
                    <a:pt x="0" y="238"/>
                  </a:moveTo>
                  <a:lnTo>
                    <a:pt x="239" y="0"/>
                  </a:lnTo>
                  <a:lnTo>
                    <a:pt x="239" y="16"/>
                  </a:lnTo>
                  <a:lnTo>
                    <a:pt x="0" y="255"/>
                  </a:lnTo>
                  <a:lnTo>
                    <a:pt x="0" y="238"/>
                  </a:lnTo>
                  <a:close/>
                </a:path>
              </a:pathLst>
            </a:custGeom>
            <a:solidFill>
              <a:srgbClr val="CFD1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519" name="Oval 165"/>
            <p:cNvSpPr>
              <a:spLocks noChangeArrowheads="1"/>
            </p:cNvSpPr>
            <p:nvPr/>
          </p:nvSpPr>
          <p:spPr bwMode="auto">
            <a:xfrm>
              <a:off x="3730626" y="4022726"/>
              <a:ext cx="161925" cy="161925"/>
            </a:xfrm>
            <a:prstGeom prst="ellipse">
              <a:avLst/>
            </a:prstGeom>
            <a:solidFill>
              <a:srgbClr val="CED0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520" name="Oval 166"/>
            <p:cNvSpPr>
              <a:spLocks noChangeArrowheads="1"/>
            </p:cNvSpPr>
            <p:nvPr/>
          </p:nvSpPr>
          <p:spPr bwMode="auto">
            <a:xfrm>
              <a:off x="3730626" y="4022726"/>
              <a:ext cx="161925" cy="161925"/>
            </a:xfrm>
            <a:prstGeom prst="ellipse">
              <a:avLst/>
            </a:prstGeom>
            <a:no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521" name="Oval 167"/>
            <p:cNvSpPr>
              <a:spLocks noChangeArrowheads="1"/>
            </p:cNvSpPr>
            <p:nvPr/>
          </p:nvSpPr>
          <p:spPr bwMode="auto">
            <a:xfrm>
              <a:off x="3730626" y="4022726"/>
              <a:ext cx="161925" cy="161925"/>
            </a:xfrm>
            <a:prstGeom prst="ellipse">
              <a:avLst/>
            </a:prstGeom>
            <a:solidFill>
              <a:schemeClr val="bg1"/>
            </a:solidFill>
            <a:ln w="19050"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522" name="Freeform 168"/>
            <p:cNvSpPr>
              <a:spLocks/>
            </p:cNvSpPr>
            <p:nvPr/>
          </p:nvSpPr>
          <p:spPr bwMode="auto">
            <a:xfrm>
              <a:off x="3730626" y="4105276"/>
              <a:ext cx="161925" cy="146050"/>
            </a:xfrm>
            <a:custGeom>
              <a:avLst/>
              <a:gdLst/>
              <a:ahLst/>
              <a:cxnLst>
                <a:cxn ang="0">
                  <a:pos x="43" y="17"/>
                </a:cxn>
                <a:cxn ang="0">
                  <a:pos x="21" y="39"/>
                </a:cxn>
                <a:cxn ang="0">
                  <a:pos x="0" y="17"/>
                </a:cxn>
                <a:cxn ang="0">
                  <a:pos x="0" y="0"/>
                </a:cxn>
                <a:cxn ang="0">
                  <a:pos x="21" y="21"/>
                </a:cxn>
                <a:cxn ang="0">
                  <a:pos x="43" y="0"/>
                </a:cxn>
                <a:cxn ang="0">
                  <a:pos x="43" y="17"/>
                </a:cxn>
              </a:cxnLst>
              <a:rect l="0" t="0" r="r" b="b"/>
              <a:pathLst>
                <a:path w="43" h="39">
                  <a:moveTo>
                    <a:pt x="43" y="17"/>
                  </a:moveTo>
                  <a:cubicBezTo>
                    <a:pt x="43" y="29"/>
                    <a:pt x="33" y="39"/>
                    <a:pt x="21" y="39"/>
                  </a:cubicBezTo>
                  <a:cubicBezTo>
                    <a:pt x="9" y="39"/>
                    <a:pt x="0" y="29"/>
                    <a:pt x="0" y="17"/>
                  </a:cubicBezTo>
                  <a:cubicBezTo>
                    <a:pt x="0" y="0"/>
                    <a:pt x="0" y="0"/>
                    <a:pt x="0" y="0"/>
                  </a:cubicBezTo>
                  <a:cubicBezTo>
                    <a:pt x="0" y="12"/>
                    <a:pt x="9" y="21"/>
                    <a:pt x="21" y="21"/>
                  </a:cubicBezTo>
                  <a:cubicBezTo>
                    <a:pt x="33" y="21"/>
                    <a:pt x="43" y="12"/>
                    <a:pt x="43" y="0"/>
                  </a:cubicBezTo>
                  <a:lnTo>
                    <a:pt x="43" y="17"/>
                  </a:lnTo>
                  <a:close/>
                </a:path>
              </a:pathLst>
            </a:custGeom>
            <a:solidFill>
              <a:srgbClr val="CED0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523" name="Freeform 169"/>
            <p:cNvSpPr>
              <a:spLocks/>
            </p:cNvSpPr>
            <p:nvPr/>
          </p:nvSpPr>
          <p:spPr bwMode="auto">
            <a:xfrm>
              <a:off x="3730626" y="4105276"/>
              <a:ext cx="161925" cy="146050"/>
            </a:xfrm>
            <a:custGeom>
              <a:avLst/>
              <a:gdLst/>
              <a:ahLst/>
              <a:cxnLst>
                <a:cxn ang="0">
                  <a:pos x="43" y="17"/>
                </a:cxn>
                <a:cxn ang="0">
                  <a:pos x="21" y="39"/>
                </a:cxn>
                <a:cxn ang="0">
                  <a:pos x="0" y="17"/>
                </a:cxn>
                <a:cxn ang="0">
                  <a:pos x="0" y="0"/>
                </a:cxn>
                <a:cxn ang="0">
                  <a:pos x="21" y="21"/>
                </a:cxn>
                <a:cxn ang="0">
                  <a:pos x="43" y="0"/>
                </a:cxn>
                <a:cxn ang="0">
                  <a:pos x="43" y="17"/>
                </a:cxn>
              </a:cxnLst>
              <a:rect l="0" t="0" r="r" b="b"/>
              <a:pathLst>
                <a:path w="43" h="39">
                  <a:moveTo>
                    <a:pt x="43" y="17"/>
                  </a:moveTo>
                  <a:cubicBezTo>
                    <a:pt x="43" y="29"/>
                    <a:pt x="33" y="39"/>
                    <a:pt x="21" y="39"/>
                  </a:cubicBezTo>
                  <a:cubicBezTo>
                    <a:pt x="9" y="39"/>
                    <a:pt x="0" y="29"/>
                    <a:pt x="0" y="17"/>
                  </a:cubicBezTo>
                  <a:cubicBezTo>
                    <a:pt x="0" y="0"/>
                    <a:pt x="0" y="0"/>
                    <a:pt x="0" y="0"/>
                  </a:cubicBezTo>
                  <a:cubicBezTo>
                    <a:pt x="0" y="12"/>
                    <a:pt x="9" y="21"/>
                    <a:pt x="21" y="21"/>
                  </a:cubicBezTo>
                  <a:cubicBezTo>
                    <a:pt x="33" y="21"/>
                    <a:pt x="43" y="12"/>
                    <a:pt x="43" y="0"/>
                  </a:cubicBezTo>
                  <a:lnTo>
                    <a:pt x="43" y="17"/>
                  </a:lnTo>
                  <a:close/>
                </a:path>
              </a:pathLst>
            </a:custGeom>
            <a:solidFill>
              <a:schemeClr val="bg1"/>
            </a:solidFill>
            <a:ln w="19050"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524" name="Oval 170"/>
            <p:cNvSpPr>
              <a:spLocks noChangeArrowheads="1"/>
            </p:cNvSpPr>
            <p:nvPr/>
          </p:nvSpPr>
          <p:spPr bwMode="auto">
            <a:xfrm>
              <a:off x="3730626" y="4022726"/>
              <a:ext cx="161925" cy="161925"/>
            </a:xfrm>
            <a:prstGeom prst="ellipse">
              <a:avLst/>
            </a:prstGeom>
            <a:solidFill>
              <a:srgbClr val="CED0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525" name="Oval 171"/>
            <p:cNvSpPr>
              <a:spLocks noChangeArrowheads="1"/>
            </p:cNvSpPr>
            <p:nvPr/>
          </p:nvSpPr>
          <p:spPr bwMode="auto">
            <a:xfrm>
              <a:off x="3730626" y="4022726"/>
              <a:ext cx="161925" cy="161925"/>
            </a:xfrm>
            <a:prstGeom prst="ellipse">
              <a:avLst/>
            </a:prstGeom>
            <a:no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526" name="Oval 172"/>
            <p:cNvSpPr>
              <a:spLocks noChangeArrowheads="1"/>
            </p:cNvSpPr>
            <p:nvPr/>
          </p:nvSpPr>
          <p:spPr bwMode="auto">
            <a:xfrm>
              <a:off x="3730626" y="4022726"/>
              <a:ext cx="161925" cy="161925"/>
            </a:xfrm>
            <a:prstGeom prst="ellipse">
              <a:avLst/>
            </a:prstGeom>
            <a:solidFill>
              <a:srgbClr val="CFD1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527" name="Freeform 173"/>
            <p:cNvSpPr>
              <a:spLocks/>
            </p:cNvSpPr>
            <p:nvPr/>
          </p:nvSpPr>
          <p:spPr bwMode="auto">
            <a:xfrm>
              <a:off x="3730626" y="4105276"/>
              <a:ext cx="161925" cy="146050"/>
            </a:xfrm>
            <a:custGeom>
              <a:avLst/>
              <a:gdLst/>
              <a:ahLst/>
              <a:cxnLst>
                <a:cxn ang="0">
                  <a:pos x="43" y="17"/>
                </a:cxn>
                <a:cxn ang="0">
                  <a:pos x="21" y="39"/>
                </a:cxn>
                <a:cxn ang="0">
                  <a:pos x="0" y="17"/>
                </a:cxn>
                <a:cxn ang="0">
                  <a:pos x="0" y="0"/>
                </a:cxn>
                <a:cxn ang="0">
                  <a:pos x="21" y="21"/>
                </a:cxn>
                <a:cxn ang="0">
                  <a:pos x="43" y="0"/>
                </a:cxn>
                <a:cxn ang="0">
                  <a:pos x="43" y="17"/>
                </a:cxn>
              </a:cxnLst>
              <a:rect l="0" t="0" r="r" b="b"/>
              <a:pathLst>
                <a:path w="43" h="39">
                  <a:moveTo>
                    <a:pt x="43" y="17"/>
                  </a:moveTo>
                  <a:cubicBezTo>
                    <a:pt x="43" y="29"/>
                    <a:pt x="33" y="39"/>
                    <a:pt x="21" y="39"/>
                  </a:cubicBezTo>
                  <a:cubicBezTo>
                    <a:pt x="9" y="39"/>
                    <a:pt x="0" y="29"/>
                    <a:pt x="0" y="17"/>
                  </a:cubicBezTo>
                  <a:cubicBezTo>
                    <a:pt x="0" y="0"/>
                    <a:pt x="0" y="0"/>
                    <a:pt x="0" y="0"/>
                  </a:cubicBezTo>
                  <a:cubicBezTo>
                    <a:pt x="0" y="12"/>
                    <a:pt x="9" y="21"/>
                    <a:pt x="21" y="21"/>
                  </a:cubicBezTo>
                  <a:cubicBezTo>
                    <a:pt x="33" y="21"/>
                    <a:pt x="43" y="12"/>
                    <a:pt x="43" y="0"/>
                  </a:cubicBezTo>
                  <a:lnTo>
                    <a:pt x="43" y="17"/>
                  </a:lnTo>
                  <a:close/>
                </a:path>
              </a:pathLst>
            </a:custGeom>
            <a:solidFill>
              <a:srgbClr val="CED0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528" name="Freeform 174"/>
            <p:cNvSpPr>
              <a:spLocks/>
            </p:cNvSpPr>
            <p:nvPr/>
          </p:nvSpPr>
          <p:spPr bwMode="auto">
            <a:xfrm>
              <a:off x="3730626" y="4105276"/>
              <a:ext cx="161925" cy="146050"/>
            </a:xfrm>
            <a:custGeom>
              <a:avLst/>
              <a:gdLst/>
              <a:ahLst/>
              <a:cxnLst>
                <a:cxn ang="0">
                  <a:pos x="43" y="17"/>
                </a:cxn>
                <a:cxn ang="0">
                  <a:pos x="21" y="39"/>
                </a:cxn>
                <a:cxn ang="0">
                  <a:pos x="0" y="17"/>
                </a:cxn>
                <a:cxn ang="0">
                  <a:pos x="0" y="0"/>
                </a:cxn>
                <a:cxn ang="0">
                  <a:pos x="21" y="21"/>
                </a:cxn>
                <a:cxn ang="0">
                  <a:pos x="43" y="0"/>
                </a:cxn>
                <a:cxn ang="0">
                  <a:pos x="43" y="17"/>
                </a:cxn>
              </a:cxnLst>
              <a:rect l="0" t="0" r="r" b="b"/>
              <a:pathLst>
                <a:path w="43" h="39">
                  <a:moveTo>
                    <a:pt x="43" y="17"/>
                  </a:moveTo>
                  <a:cubicBezTo>
                    <a:pt x="43" y="29"/>
                    <a:pt x="33" y="39"/>
                    <a:pt x="21" y="39"/>
                  </a:cubicBezTo>
                  <a:cubicBezTo>
                    <a:pt x="9" y="39"/>
                    <a:pt x="0" y="29"/>
                    <a:pt x="0" y="17"/>
                  </a:cubicBezTo>
                  <a:cubicBezTo>
                    <a:pt x="0" y="0"/>
                    <a:pt x="0" y="0"/>
                    <a:pt x="0" y="0"/>
                  </a:cubicBezTo>
                  <a:cubicBezTo>
                    <a:pt x="0" y="12"/>
                    <a:pt x="9" y="21"/>
                    <a:pt x="21" y="21"/>
                  </a:cubicBezTo>
                  <a:cubicBezTo>
                    <a:pt x="33" y="21"/>
                    <a:pt x="43" y="12"/>
                    <a:pt x="43" y="0"/>
                  </a:cubicBezTo>
                  <a:lnTo>
                    <a:pt x="43" y="17"/>
                  </a:lnTo>
                  <a:close/>
                </a:path>
              </a:pathLst>
            </a:custGeom>
            <a:solidFill>
              <a:srgbClr val="CED0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529" name="Freeform 175"/>
            <p:cNvSpPr>
              <a:spLocks/>
            </p:cNvSpPr>
            <p:nvPr/>
          </p:nvSpPr>
          <p:spPr bwMode="auto">
            <a:xfrm>
              <a:off x="3730626" y="4105276"/>
              <a:ext cx="161925" cy="146050"/>
            </a:xfrm>
            <a:custGeom>
              <a:avLst/>
              <a:gdLst/>
              <a:ahLst/>
              <a:cxnLst>
                <a:cxn ang="0">
                  <a:pos x="43" y="17"/>
                </a:cxn>
                <a:cxn ang="0">
                  <a:pos x="21" y="39"/>
                </a:cxn>
                <a:cxn ang="0">
                  <a:pos x="0" y="17"/>
                </a:cxn>
                <a:cxn ang="0">
                  <a:pos x="0" y="0"/>
                </a:cxn>
                <a:cxn ang="0">
                  <a:pos x="21" y="21"/>
                </a:cxn>
                <a:cxn ang="0">
                  <a:pos x="43" y="0"/>
                </a:cxn>
                <a:cxn ang="0">
                  <a:pos x="43" y="17"/>
                </a:cxn>
              </a:cxnLst>
              <a:rect l="0" t="0" r="r" b="b"/>
              <a:pathLst>
                <a:path w="43" h="39">
                  <a:moveTo>
                    <a:pt x="43" y="17"/>
                  </a:moveTo>
                  <a:cubicBezTo>
                    <a:pt x="43" y="29"/>
                    <a:pt x="33" y="39"/>
                    <a:pt x="21" y="39"/>
                  </a:cubicBezTo>
                  <a:cubicBezTo>
                    <a:pt x="9" y="39"/>
                    <a:pt x="0" y="29"/>
                    <a:pt x="0" y="17"/>
                  </a:cubicBezTo>
                  <a:cubicBezTo>
                    <a:pt x="0" y="0"/>
                    <a:pt x="0" y="0"/>
                    <a:pt x="0" y="0"/>
                  </a:cubicBezTo>
                  <a:cubicBezTo>
                    <a:pt x="0" y="12"/>
                    <a:pt x="9" y="21"/>
                    <a:pt x="21" y="21"/>
                  </a:cubicBezTo>
                  <a:cubicBezTo>
                    <a:pt x="33" y="21"/>
                    <a:pt x="43" y="12"/>
                    <a:pt x="43" y="0"/>
                  </a:cubicBezTo>
                  <a:lnTo>
                    <a:pt x="43" y="17"/>
                  </a:lnTo>
                  <a:close/>
                </a:path>
              </a:pathLst>
            </a:custGeom>
            <a:solidFill>
              <a:srgbClr val="CFD1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530" name="Oval 176"/>
            <p:cNvSpPr>
              <a:spLocks noChangeArrowheads="1"/>
            </p:cNvSpPr>
            <p:nvPr/>
          </p:nvSpPr>
          <p:spPr bwMode="auto">
            <a:xfrm>
              <a:off x="3730626" y="4022726"/>
              <a:ext cx="161925" cy="161925"/>
            </a:xfrm>
            <a:prstGeom prst="ellipse">
              <a:avLst/>
            </a:prstGeom>
            <a:solidFill>
              <a:srgbClr val="CED0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531" name="Oval 177"/>
            <p:cNvSpPr>
              <a:spLocks noChangeArrowheads="1"/>
            </p:cNvSpPr>
            <p:nvPr/>
          </p:nvSpPr>
          <p:spPr bwMode="auto">
            <a:xfrm>
              <a:off x="3730626" y="4022726"/>
              <a:ext cx="161925" cy="161925"/>
            </a:xfrm>
            <a:prstGeom prst="ellipse">
              <a:avLst/>
            </a:prstGeom>
            <a:no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532" name="Oval 178"/>
            <p:cNvSpPr>
              <a:spLocks noChangeArrowheads="1"/>
            </p:cNvSpPr>
            <p:nvPr/>
          </p:nvSpPr>
          <p:spPr bwMode="auto">
            <a:xfrm>
              <a:off x="3730626" y="4022726"/>
              <a:ext cx="161925" cy="161925"/>
            </a:xfrm>
            <a:prstGeom prst="ellipse">
              <a:avLst/>
            </a:prstGeom>
            <a:solidFill>
              <a:schemeClr val="bg1"/>
            </a:solidFill>
            <a:ln w="19050"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533" name="Freeform 179"/>
            <p:cNvSpPr>
              <a:spLocks/>
            </p:cNvSpPr>
            <p:nvPr/>
          </p:nvSpPr>
          <p:spPr bwMode="auto">
            <a:xfrm>
              <a:off x="3730626" y="4105276"/>
              <a:ext cx="161925" cy="146050"/>
            </a:xfrm>
            <a:custGeom>
              <a:avLst/>
              <a:gdLst/>
              <a:ahLst/>
              <a:cxnLst>
                <a:cxn ang="0">
                  <a:pos x="43" y="17"/>
                </a:cxn>
                <a:cxn ang="0">
                  <a:pos x="21" y="39"/>
                </a:cxn>
                <a:cxn ang="0">
                  <a:pos x="0" y="17"/>
                </a:cxn>
                <a:cxn ang="0">
                  <a:pos x="0" y="0"/>
                </a:cxn>
                <a:cxn ang="0">
                  <a:pos x="21" y="21"/>
                </a:cxn>
                <a:cxn ang="0">
                  <a:pos x="43" y="0"/>
                </a:cxn>
                <a:cxn ang="0">
                  <a:pos x="43" y="17"/>
                </a:cxn>
              </a:cxnLst>
              <a:rect l="0" t="0" r="r" b="b"/>
              <a:pathLst>
                <a:path w="43" h="39">
                  <a:moveTo>
                    <a:pt x="43" y="17"/>
                  </a:moveTo>
                  <a:cubicBezTo>
                    <a:pt x="43" y="29"/>
                    <a:pt x="33" y="39"/>
                    <a:pt x="21" y="39"/>
                  </a:cubicBezTo>
                  <a:cubicBezTo>
                    <a:pt x="9" y="39"/>
                    <a:pt x="0" y="29"/>
                    <a:pt x="0" y="17"/>
                  </a:cubicBezTo>
                  <a:cubicBezTo>
                    <a:pt x="0" y="0"/>
                    <a:pt x="0" y="0"/>
                    <a:pt x="0" y="0"/>
                  </a:cubicBezTo>
                  <a:cubicBezTo>
                    <a:pt x="0" y="12"/>
                    <a:pt x="9" y="21"/>
                    <a:pt x="21" y="21"/>
                  </a:cubicBezTo>
                  <a:cubicBezTo>
                    <a:pt x="33" y="21"/>
                    <a:pt x="43" y="12"/>
                    <a:pt x="43" y="0"/>
                  </a:cubicBezTo>
                  <a:lnTo>
                    <a:pt x="43" y="17"/>
                  </a:lnTo>
                  <a:close/>
                </a:path>
              </a:pathLst>
            </a:custGeom>
            <a:solidFill>
              <a:srgbClr val="CED0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534" name="Freeform 180"/>
            <p:cNvSpPr>
              <a:spLocks/>
            </p:cNvSpPr>
            <p:nvPr/>
          </p:nvSpPr>
          <p:spPr bwMode="auto">
            <a:xfrm>
              <a:off x="3730626" y="4105276"/>
              <a:ext cx="161925" cy="146050"/>
            </a:xfrm>
            <a:custGeom>
              <a:avLst/>
              <a:gdLst/>
              <a:ahLst/>
              <a:cxnLst>
                <a:cxn ang="0">
                  <a:pos x="43" y="17"/>
                </a:cxn>
                <a:cxn ang="0">
                  <a:pos x="21" y="39"/>
                </a:cxn>
                <a:cxn ang="0">
                  <a:pos x="0" y="17"/>
                </a:cxn>
                <a:cxn ang="0">
                  <a:pos x="0" y="0"/>
                </a:cxn>
                <a:cxn ang="0">
                  <a:pos x="21" y="21"/>
                </a:cxn>
                <a:cxn ang="0">
                  <a:pos x="43" y="0"/>
                </a:cxn>
                <a:cxn ang="0">
                  <a:pos x="43" y="17"/>
                </a:cxn>
              </a:cxnLst>
              <a:rect l="0" t="0" r="r" b="b"/>
              <a:pathLst>
                <a:path w="43" h="39">
                  <a:moveTo>
                    <a:pt x="43" y="17"/>
                  </a:moveTo>
                  <a:cubicBezTo>
                    <a:pt x="43" y="29"/>
                    <a:pt x="33" y="39"/>
                    <a:pt x="21" y="39"/>
                  </a:cubicBezTo>
                  <a:cubicBezTo>
                    <a:pt x="9" y="39"/>
                    <a:pt x="0" y="29"/>
                    <a:pt x="0" y="17"/>
                  </a:cubicBezTo>
                  <a:cubicBezTo>
                    <a:pt x="0" y="0"/>
                    <a:pt x="0" y="0"/>
                    <a:pt x="0" y="0"/>
                  </a:cubicBezTo>
                  <a:cubicBezTo>
                    <a:pt x="0" y="12"/>
                    <a:pt x="9" y="21"/>
                    <a:pt x="21" y="21"/>
                  </a:cubicBezTo>
                  <a:cubicBezTo>
                    <a:pt x="33" y="21"/>
                    <a:pt x="43" y="12"/>
                    <a:pt x="43" y="0"/>
                  </a:cubicBezTo>
                  <a:lnTo>
                    <a:pt x="43" y="17"/>
                  </a:lnTo>
                  <a:close/>
                </a:path>
              </a:pathLst>
            </a:custGeom>
            <a:solidFill>
              <a:schemeClr val="bg1"/>
            </a:solidFill>
            <a:ln w="19050"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535" name="Oval 181"/>
            <p:cNvSpPr>
              <a:spLocks noChangeArrowheads="1"/>
            </p:cNvSpPr>
            <p:nvPr/>
          </p:nvSpPr>
          <p:spPr bwMode="auto">
            <a:xfrm>
              <a:off x="3730626" y="4022726"/>
              <a:ext cx="161925" cy="161925"/>
            </a:xfrm>
            <a:prstGeom prst="ellipse">
              <a:avLst/>
            </a:prstGeom>
            <a:solidFill>
              <a:srgbClr val="CED0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536" name="Oval 182"/>
            <p:cNvSpPr>
              <a:spLocks noChangeArrowheads="1"/>
            </p:cNvSpPr>
            <p:nvPr/>
          </p:nvSpPr>
          <p:spPr bwMode="auto">
            <a:xfrm>
              <a:off x="3730626" y="4022726"/>
              <a:ext cx="161925" cy="161925"/>
            </a:xfrm>
            <a:prstGeom prst="ellipse">
              <a:avLst/>
            </a:prstGeom>
            <a:no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537" name="Oval 183"/>
            <p:cNvSpPr>
              <a:spLocks noChangeArrowheads="1"/>
            </p:cNvSpPr>
            <p:nvPr/>
          </p:nvSpPr>
          <p:spPr bwMode="auto">
            <a:xfrm>
              <a:off x="3730626" y="4022726"/>
              <a:ext cx="161925" cy="161925"/>
            </a:xfrm>
            <a:prstGeom prst="ellipse">
              <a:avLst/>
            </a:prstGeom>
            <a:solidFill>
              <a:srgbClr val="CFD1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538" name="Freeform 184"/>
            <p:cNvSpPr>
              <a:spLocks/>
            </p:cNvSpPr>
            <p:nvPr/>
          </p:nvSpPr>
          <p:spPr bwMode="auto">
            <a:xfrm>
              <a:off x="3730626" y="4105276"/>
              <a:ext cx="161925" cy="146050"/>
            </a:xfrm>
            <a:custGeom>
              <a:avLst/>
              <a:gdLst/>
              <a:ahLst/>
              <a:cxnLst>
                <a:cxn ang="0">
                  <a:pos x="43" y="17"/>
                </a:cxn>
                <a:cxn ang="0">
                  <a:pos x="21" y="39"/>
                </a:cxn>
                <a:cxn ang="0">
                  <a:pos x="0" y="17"/>
                </a:cxn>
                <a:cxn ang="0">
                  <a:pos x="0" y="0"/>
                </a:cxn>
                <a:cxn ang="0">
                  <a:pos x="21" y="21"/>
                </a:cxn>
                <a:cxn ang="0">
                  <a:pos x="43" y="0"/>
                </a:cxn>
                <a:cxn ang="0">
                  <a:pos x="43" y="17"/>
                </a:cxn>
              </a:cxnLst>
              <a:rect l="0" t="0" r="r" b="b"/>
              <a:pathLst>
                <a:path w="43" h="39">
                  <a:moveTo>
                    <a:pt x="43" y="17"/>
                  </a:moveTo>
                  <a:cubicBezTo>
                    <a:pt x="43" y="29"/>
                    <a:pt x="33" y="39"/>
                    <a:pt x="21" y="39"/>
                  </a:cubicBezTo>
                  <a:cubicBezTo>
                    <a:pt x="9" y="39"/>
                    <a:pt x="0" y="29"/>
                    <a:pt x="0" y="17"/>
                  </a:cubicBezTo>
                  <a:cubicBezTo>
                    <a:pt x="0" y="0"/>
                    <a:pt x="0" y="0"/>
                    <a:pt x="0" y="0"/>
                  </a:cubicBezTo>
                  <a:cubicBezTo>
                    <a:pt x="0" y="12"/>
                    <a:pt x="9" y="21"/>
                    <a:pt x="21" y="21"/>
                  </a:cubicBezTo>
                  <a:cubicBezTo>
                    <a:pt x="33" y="21"/>
                    <a:pt x="43" y="12"/>
                    <a:pt x="43" y="0"/>
                  </a:cubicBezTo>
                  <a:lnTo>
                    <a:pt x="43" y="17"/>
                  </a:lnTo>
                  <a:close/>
                </a:path>
              </a:pathLst>
            </a:custGeom>
            <a:solidFill>
              <a:srgbClr val="CED0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539" name="Freeform 185"/>
            <p:cNvSpPr>
              <a:spLocks/>
            </p:cNvSpPr>
            <p:nvPr/>
          </p:nvSpPr>
          <p:spPr bwMode="auto">
            <a:xfrm>
              <a:off x="3730626" y="4105276"/>
              <a:ext cx="161925" cy="146050"/>
            </a:xfrm>
            <a:custGeom>
              <a:avLst/>
              <a:gdLst/>
              <a:ahLst/>
              <a:cxnLst>
                <a:cxn ang="0">
                  <a:pos x="43" y="17"/>
                </a:cxn>
                <a:cxn ang="0">
                  <a:pos x="21" y="39"/>
                </a:cxn>
                <a:cxn ang="0">
                  <a:pos x="0" y="17"/>
                </a:cxn>
                <a:cxn ang="0">
                  <a:pos x="0" y="0"/>
                </a:cxn>
                <a:cxn ang="0">
                  <a:pos x="21" y="21"/>
                </a:cxn>
                <a:cxn ang="0">
                  <a:pos x="43" y="0"/>
                </a:cxn>
                <a:cxn ang="0">
                  <a:pos x="43" y="17"/>
                </a:cxn>
              </a:cxnLst>
              <a:rect l="0" t="0" r="r" b="b"/>
              <a:pathLst>
                <a:path w="43" h="39">
                  <a:moveTo>
                    <a:pt x="43" y="17"/>
                  </a:moveTo>
                  <a:cubicBezTo>
                    <a:pt x="43" y="29"/>
                    <a:pt x="33" y="39"/>
                    <a:pt x="21" y="39"/>
                  </a:cubicBezTo>
                  <a:cubicBezTo>
                    <a:pt x="9" y="39"/>
                    <a:pt x="0" y="29"/>
                    <a:pt x="0" y="17"/>
                  </a:cubicBezTo>
                  <a:cubicBezTo>
                    <a:pt x="0" y="0"/>
                    <a:pt x="0" y="0"/>
                    <a:pt x="0" y="0"/>
                  </a:cubicBezTo>
                  <a:cubicBezTo>
                    <a:pt x="0" y="12"/>
                    <a:pt x="9" y="21"/>
                    <a:pt x="21" y="21"/>
                  </a:cubicBezTo>
                  <a:cubicBezTo>
                    <a:pt x="33" y="21"/>
                    <a:pt x="43" y="12"/>
                    <a:pt x="43" y="0"/>
                  </a:cubicBezTo>
                  <a:lnTo>
                    <a:pt x="43" y="17"/>
                  </a:lnTo>
                  <a:close/>
                </a:path>
              </a:pathLst>
            </a:custGeom>
            <a:solidFill>
              <a:srgbClr val="CED0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540" name="Freeform 186"/>
            <p:cNvSpPr>
              <a:spLocks/>
            </p:cNvSpPr>
            <p:nvPr/>
          </p:nvSpPr>
          <p:spPr bwMode="auto">
            <a:xfrm>
              <a:off x="3730626" y="4105276"/>
              <a:ext cx="161925" cy="146050"/>
            </a:xfrm>
            <a:custGeom>
              <a:avLst/>
              <a:gdLst/>
              <a:ahLst/>
              <a:cxnLst>
                <a:cxn ang="0">
                  <a:pos x="43" y="17"/>
                </a:cxn>
                <a:cxn ang="0">
                  <a:pos x="21" y="39"/>
                </a:cxn>
                <a:cxn ang="0">
                  <a:pos x="0" y="17"/>
                </a:cxn>
                <a:cxn ang="0">
                  <a:pos x="0" y="0"/>
                </a:cxn>
                <a:cxn ang="0">
                  <a:pos x="21" y="21"/>
                </a:cxn>
                <a:cxn ang="0">
                  <a:pos x="43" y="0"/>
                </a:cxn>
                <a:cxn ang="0">
                  <a:pos x="43" y="17"/>
                </a:cxn>
              </a:cxnLst>
              <a:rect l="0" t="0" r="r" b="b"/>
              <a:pathLst>
                <a:path w="43" h="39">
                  <a:moveTo>
                    <a:pt x="43" y="17"/>
                  </a:moveTo>
                  <a:cubicBezTo>
                    <a:pt x="43" y="29"/>
                    <a:pt x="33" y="39"/>
                    <a:pt x="21" y="39"/>
                  </a:cubicBezTo>
                  <a:cubicBezTo>
                    <a:pt x="9" y="39"/>
                    <a:pt x="0" y="29"/>
                    <a:pt x="0" y="17"/>
                  </a:cubicBezTo>
                  <a:cubicBezTo>
                    <a:pt x="0" y="0"/>
                    <a:pt x="0" y="0"/>
                    <a:pt x="0" y="0"/>
                  </a:cubicBezTo>
                  <a:cubicBezTo>
                    <a:pt x="0" y="12"/>
                    <a:pt x="9" y="21"/>
                    <a:pt x="21" y="21"/>
                  </a:cubicBezTo>
                  <a:cubicBezTo>
                    <a:pt x="33" y="21"/>
                    <a:pt x="43" y="12"/>
                    <a:pt x="43" y="0"/>
                  </a:cubicBezTo>
                  <a:lnTo>
                    <a:pt x="43" y="17"/>
                  </a:lnTo>
                  <a:close/>
                </a:path>
              </a:pathLst>
            </a:custGeom>
            <a:solidFill>
              <a:srgbClr val="9D9FA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541" name="Freeform 187"/>
            <p:cNvSpPr>
              <a:spLocks/>
            </p:cNvSpPr>
            <p:nvPr/>
          </p:nvSpPr>
          <p:spPr bwMode="auto">
            <a:xfrm>
              <a:off x="3719513" y="4198939"/>
              <a:ext cx="266700" cy="165100"/>
            </a:xfrm>
            <a:custGeom>
              <a:avLst/>
              <a:gdLst/>
              <a:ahLst/>
              <a:cxnLst>
                <a:cxn ang="0">
                  <a:pos x="5" y="1"/>
                </a:cxn>
                <a:cxn ang="0">
                  <a:pos x="18" y="14"/>
                </a:cxn>
                <a:cxn ang="0">
                  <a:pos x="18" y="4"/>
                </a:cxn>
                <a:cxn ang="0">
                  <a:pos x="20" y="1"/>
                </a:cxn>
                <a:cxn ang="0">
                  <a:pos x="23" y="2"/>
                </a:cxn>
                <a:cxn ang="0">
                  <a:pos x="38" y="17"/>
                </a:cxn>
                <a:cxn ang="0">
                  <a:pos x="39" y="19"/>
                </a:cxn>
                <a:cxn ang="0">
                  <a:pos x="39" y="34"/>
                </a:cxn>
                <a:cxn ang="0">
                  <a:pos x="42" y="38"/>
                </a:cxn>
                <a:cxn ang="0">
                  <a:pos x="66" y="14"/>
                </a:cxn>
                <a:cxn ang="0">
                  <a:pos x="70" y="14"/>
                </a:cxn>
                <a:cxn ang="0">
                  <a:pos x="70" y="17"/>
                </a:cxn>
                <a:cxn ang="0">
                  <a:pos x="44" y="43"/>
                </a:cxn>
                <a:cxn ang="0">
                  <a:pos x="42" y="44"/>
                </a:cxn>
                <a:cxn ang="0">
                  <a:pos x="40" y="43"/>
                </a:cxn>
                <a:cxn ang="0">
                  <a:pos x="34" y="37"/>
                </a:cxn>
                <a:cxn ang="0">
                  <a:pos x="33" y="35"/>
                </a:cxn>
                <a:cxn ang="0">
                  <a:pos x="33" y="20"/>
                </a:cxn>
                <a:cxn ang="0">
                  <a:pos x="23" y="10"/>
                </a:cxn>
                <a:cxn ang="0">
                  <a:pos x="23" y="20"/>
                </a:cxn>
                <a:cxn ang="0">
                  <a:pos x="22" y="23"/>
                </a:cxn>
                <a:cxn ang="0">
                  <a:pos x="19" y="22"/>
                </a:cxn>
                <a:cxn ang="0">
                  <a:pos x="1" y="4"/>
                </a:cxn>
                <a:cxn ang="0">
                  <a:pos x="1" y="1"/>
                </a:cxn>
                <a:cxn ang="0">
                  <a:pos x="5" y="1"/>
                </a:cxn>
              </a:cxnLst>
              <a:rect l="0" t="0" r="r" b="b"/>
              <a:pathLst>
                <a:path w="71" h="44">
                  <a:moveTo>
                    <a:pt x="5" y="1"/>
                  </a:moveTo>
                  <a:cubicBezTo>
                    <a:pt x="5" y="1"/>
                    <a:pt x="13" y="9"/>
                    <a:pt x="18" y="14"/>
                  </a:cubicBezTo>
                  <a:cubicBezTo>
                    <a:pt x="18" y="4"/>
                    <a:pt x="18" y="4"/>
                    <a:pt x="18" y="4"/>
                  </a:cubicBezTo>
                  <a:cubicBezTo>
                    <a:pt x="18" y="3"/>
                    <a:pt x="19" y="2"/>
                    <a:pt x="20" y="1"/>
                  </a:cubicBezTo>
                  <a:cubicBezTo>
                    <a:pt x="21" y="1"/>
                    <a:pt x="22" y="1"/>
                    <a:pt x="23" y="2"/>
                  </a:cubicBezTo>
                  <a:cubicBezTo>
                    <a:pt x="38" y="17"/>
                    <a:pt x="38" y="17"/>
                    <a:pt x="38" y="17"/>
                  </a:cubicBezTo>
                  <a:cubicBezTo>
                    <a:pt x="38" y="18"/>
                    <a:pt x="39" y="18"/>
                    <a:pt x="39" y="19"/>
                  </a:cubicBezTo>
                  <a:cubicBezTo>
                    <a:pt x="39" y="34"/>
                    <a:pt x="39" y="34"/>
                    <a:pt x="39" y="34"/>
                  </a:cubicBezTo>
                  <a:cubicBezTo>
                    <a:pt x="39" y="35"/>
                    <a:pt x="41" y="36"/>
                    <a:pt x="42" y="38"/>
                  </a:cubicBezTo>
                  <a:cubicBezTo>
                    <a:pt x="45" y="34"/>
                    <a:pt x="66" y="14"/>
                    <a:pt x="66" y="14"/>
                  </a:cubicBezTo>
                  <a:cubicBezTo>
                    <a:pt x="67" y="12"/>
                    <a:pt x="69" y="12"/>
                    <a:pt x="70" y="14"/>
                  </a:cubicBezTo>
                  <a:cubicBezTo>
                    <a:pt x="71" y="15"/>
                    <a:pt x="71" y="16"/>
                    <a:pt x="70" y="17"/>
                  </a:cubicBezTo>
                  <a:cubicBezTo>
                    <a:pt x="44" y="43"/>
                    <a:pt x="44" y="43"/>
                    <a:pt x="44" y="43"/>
                  </a:cubicBezTo>
                  <a:cubicBezTo>
                    <a:pt x="43" y="44"/>
                    <a:pt x="43" y="44"/>
                    <a:pt x="42" y="44"/>
                  </a:cubicBezTo>
                  <a:cubicBezTo>
                    <a:pt x="41" y="44"/>
                    <a:pt x="41" y="44"/>
                    <a:pt x="40" y="43"/>
                  </a:cubicBezTo>
                  <a:cubicBezTo>
                    <a:pt x="34" y="37"/>
                    <a:pt x="34" y="37"/>
                    <a:pt x="34" y="37"/>
                  </a:cubicBezTo>
                  <a:cubicBezTo>
                    <a:pt x="34" y="37"/>
                    <a:pt x="33" y="36"/>
                    <a:pt x="33" y="35"/>
                  </a:cubicBezTo>
                  <a:cubicBezTo>
                    <a:pt x="33" y="20"/>
                    <a:pt x="33" y="20"/>
                    <a:pt x="33" y="20"/>
                  </a:cubicBezTo>
                  <a:cubicBezTo>
                    <a:pt x="33" y="19"/>
                    <a:pt x="28" y="14"/>
                    <a:pt x="23" y="10"/>
                  </a:cubicBezTo>
                  <a:cubicBezTo>
                    <a:pt x="23" y="20"/>
                    <a:pt x="23" y="20"/>
                    <a:pt x="23" y="20"/>
                  </a:cubicBezTo>
                  <a:cubicBezTo>
                    <a:pt x="23" y="21"/>
                    <a:pt x="23" y="22"/>
                    <a:pt x="22" y="23"/>
                  </a:cubicBezTo>
                  <a:cubicBezTo>
                    <a:pt x="21" y="23"/>
                    <a:pt x="20" y="23"/>
                    <a:pt x="19" y="22"/>
                  </a:cubicBezTo>
                  <a:cubicBezTo>
                    <a:pt x="1" y="4"/>
                    <a:pt x="1" y="4"/>
                    <a:pt x="1" y="4"/>
                  </a:cubicBezTo>
                  <a:cubicBezTo>
                    <a:pt x="0" y="3"/>
                    <a:pt x="0" y="2"/>
                    <a:pt x="1" y="1"/>
                  </a:cubicBezTo>
                  <a:cubicBezTo>
                    <a:pt x="2" y="0"/>
                    <a:pt x="4" y="0"/>
                    <a:pt x="5" y="1"/>
                  </a:cubicBezTo>
                </a:path>
              </a:pathLst>
            </a:custGeom>
            <a:solidFill>
              <a:srgbClr val="CED0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542" name="Freeform 188"/>
            <p:cNvSpPr>
              <a:spLocks/>
            </p:cNvSpPr>
            <p:nvPr/>
          </p:nvSpPr>
          <p:spPr bwMode="auto">
            <a:xfrm>
              <a:off x="3719513" y="4198939"/>
              <a:ext cx="266700" cy="165100"/>
            </a:xfrm>
            <a:custGeom>
              <a:avLst/>
              <a:gdLst/>
              <a:ahLst/>
              <a:cxnLst>
                <a:cxn ang="0">
                  <a:pos x="5" y="1"/>
                </a:cxn>
                <a:cxn ang="0">
                  <a:pos x="18" y="14"/>
                </a:cxn>
                <a:cxn ang="0">
                  <a:pos x="18" y="4"/>
                </a:cxn>
                <a:cxn ang="0">
                  <a:pos x="20" y="1"/>
                </a:cxn>
                <a:cxn ang="0">
                  <a:pos x="23" y="2"/>
                </a:cxn>
                <a:cxn ang="0">
                  <a:pos x="38" y="17"/>
                </a:cxn>
                <a:cxn ang="0">
                  <a:pos x="39" y="19"/>
                </a:cxn>
                <a:cxn ang="0">
                  <a:pos x="39" y="34"/>
                </a:cxn>
                <a:cxn ang="0">
                  <a:pos x="42" y="38"/>
                </a:cxn>
                <a:cxn ang="0">
                  <a:pos x="66" y="14"/>
                </a:cxn>
                <a:cxn ang="0">
                  <a:pos x="70" y="14"/>
                </a:cxn>
                <a:cxn ang="0">
                  <a:pos x="70" y="17"/>
                </a:cxn>
                <a:cxn ang="0">
                  <a:pos x="44" y="43"/>
                </a:cxn>
                <a:cxn ang="0">
                  <a:pos x="42" y="44"/>
                </a:cxn>
                <a:cxn ang="0">
                  <a:pos x="40" y="43"/>
                </a:cxn>
                <a:cxn ang="0">
                  <a:pos x="34" y="37"/>
                </a:cxn>
                <a:cxn ang="0">
                  <a:pos x="33" y="35"/>
                </a:cxn>
                <a:cxn ang="0">
                  <a:pos x="33" y="20"/>
                </a:cxn>
                <a:cxn ang="0">
                  <a:pos x="23" y="10"/>
                </a:cxn>
                <a:cxn ang="0">
                  <a:pos x="23" y="20"/>
                </a:cxn>
                <a:cxn ang="0">
                  <a:pos x="22" y="23"/>
                </a:cxn>
                <a:cxn ang="0">
                  <a:pos x="19" y="22"/>
                </a:cxn>
                <a:cxn ang="0">
                  <a:pos x="1" y="4"/>
                </a:cxn>
                <a:cxn ang="0">
                  <a:pos x="1" y="1"/>
                </a:cxn>
                <a:cxn ang="0">
                  <a:pos x="5" y="1"/>
                </a:cxn>
              </a:cxnLst>
              <a:rect l="0" t="0" r="r" b="b"/>
              <a:pathLst>
                <a:path w="71" h="44">
                  <a:moveTo>
                    <a:pt x="5" y="1"/>
                  </a:moveTo>
                  <a:cubicBezTo>
                    <a:pt x="5" y="1"/>
                    <a:pt x="13" y="9"/>
                    <a:pt x="18" y="14"/>
                  </a:cubicBezTo>
                  <a:cubicBezTo>
                    <a:pt x="18" y="4"/>
                    <a:pt x="18" y="4"/>
                    <a:pt x="18" y="4"/>
                  </a:cubicBezTo>
                  <a:cubicBezTo>
                    <a:pt x="18" y="3"/>
                    <a:pt x="19" y="2"/>
                    <a:pt x="20" y="1"/>
                  </a:cubicBezTo>
                  <a:cubicBezTo>
                    <a:pt x="21" y="1"/>
                    <a:pt x="22" y="1"/>
                    <a:pt x="23" y="2"/>
                  </a:cubicBezTo>
                  <a:cubicBezTo>
                    <a:pt x="38" y="17"/>
                    <a:pt x="38" y="17"/>
                    <a:pt x="38" y="17"/>
                  </a:cubicBezTo>
                  <a:cubicBezTo>
                    <a:pt x="38" y="18"/>
                    <a:pt x="39" y="18"/>
                    <a:pt x="39" y="19"/>
                  </a:cubicBezTo>
                  <a:cubicBezTo>
                    <a:pt x="39" y="34"/>
                    <a:pt x="39" y="34"/>
                    <a:pt x="39" y="34"/>
                  </a:cubicBezTo>
                  <a:cubicBezTo>
                    <a:pt x="39" y="35"/>
                    <a:pt x="41" y="36"/>
                    <a:pt x="42" y="38"/>
                  </a:cubicBezTo>
                  <a:cubicBezTo>
                    <a:pt x="45" y="34"/>
                    <a:pt x="66" y="14"/>
                    <a:pt x="66" y="14"/>
                  </a:cubicBezTo>
                  <a:cubicBezTo>
                    <a:pt x="67" y="12"/>
                    <a:pt x="69" y="12"/>
                    <a:pt x="70" y="14"/>
                  </a:cubicBezTo>
                  <a:cubicBezTo>
                    <a:pt x="71" y="15"/>
                    <a:pt x="71" y="16"/>
                    <a:pt x="70" y="17"/>
                  </a:cubicBezTo>
                  <a:cubicBezTo>
                    <a:pt x="44" y="43"/>
                    <a:pt x="44" y="43"/>
                    <a:pt x="44" y="43"/>
                  </a:cubicBezTo>
                  <a:cubicBezTo>
                    <a:pt x="43" y="44"/>
                    <a:pt x="43" y="44"/>
                    <a:pt x="42" y="44"/>
                  </a:cubicBezTo>
                  <a:cubicBezTo>
                    <a:pt x="41" y="44"/>
                    <a:pt x="41" y="44"/>
                    <a:pt x="40" y="43"/>
                  </a:cubicBezTo>
                  <a:cubicBezTo>
                    <a:pt x="34" y="37"/>
                    <a:pt x="34" y="37"/>
                    <a:pt x="34" y="37"/>
                  </a:cubicBezTo>
                  <a:cubicBezTo>
                    <a:pt x="34" y="37"/>
                    <a:pt x="33" y="36"/>
                    <a:pt x="33" y="35"/>
                  </a:cubicBezTo>
                  <a:cubicBezTo>
                    <a:pt x="33" y="20"/>
                    <a:pt x="33" y="20"/>
                    <a:pt x="33" y="20"/>
                  </a:cubicBezTo>
                  <a:cubicBezTo>
                    <a:pt x="33" y="19"/>
                    <a:pt x="28" y="14"/>
                    <a:pt x="23" y="10"/>
                  </a:cubicBezTo>
                  <a:cubicBezTo>
                    <a:pt x="23" y="20"/>
                    <a:pt x="23" y="20"/>
                    <a:pt x="23" y="20"/>
                  </a:cubicBezTo>
                  <a:cubicBezTo>
                    <a:pt x="23" y="21"/>
                    <a:pt x="23" y="22"/>
                    <a:pt x="22" y="23"/>
                  </a:cubicBezTo>
                  <a:cubicBezTo>
                    <a:pt x="21" y="23"/>
                    <a:pt x="20" y="23"/>
                    <a:pt x="19" y="22"/>
                  </a:cubicBezTo>
                  <a:cubicBezTo>
                    <a:pt x="1" y="4"/>
                    <a:pt x="1" y="4"/>
                    <a:pt x="1" y="4"/>
                  </a:cubicBezTo>
                  <a:cubicBezTo>
                    <a:pt x="0" y="3"/>
                    <a:pt x="0" y="2"/>
                    <a:pt x="1" y="1"/>
                  </a:cubicBezTo>
                  <a:cubicBezTo>
                    <a:pt x="2" y="0"/>
                    <a:pt x="4" y="0"/>
                    <a:pt x="5" y="1"/>
                  </a:cubicBezTo>
                </a:path>
              </a:pathLst>
            </a:custGeom>
            <a:no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543" name="Freeform 189"/>
            <p:cNvSpPr>
              <a:spLocks/>
            </p:cNvSpPr>
            <p:nvPr/>
          </p:nvSpPr>
          <p:spPr bwMode="auto">
            <a:xfrm>
              <a:off x="3719513" y="4198939"/>
              <a:ext cx="266700" cy="165100"/>
            </a:xfrm>
            <a:custGeom>
              <a:avLst/>
              <a:gdLst/>
              <a:ahLst/>
              <a:cxnLst>
                <a:cxn ang="0">
                  <a:pos x="5" y="1"/>
                </a:cxn>
                <a:cxn ang="0">
                  <a:pos x="18" y="14"/>
                </a:cxn>
                <a:cxn ang="0">
                  <a:pos x="18" y="4"/>
                </a:cxn>
                <a:cxn ang="0">
                  <a:pos x="20" y="1"/>
                </a:cxn>
                <a:cxn ang="0">
                  <a:pos x="23" y="2"/>
                </a:cxn>
                <a:cxn ang="0">
                  <a:pos x="38" y="17"/>
                </a:cxn>
                <a:cxn ang="0">
                  <a:pos x="39" y="19"/>
                </a:cxn>
                <a:cxn ang="0">
                  <a:pos x="39" y="34"/>
                </a:cxn>
                <a:cxn ang="0">
                  <a:pos x="42" y="38"/>
                </a:cxn>
                <a:cxn ang="0">
                  <a:pos x="66" y="14"/>
                </a:cxn>
                <a:cxn ang="0">
                  <a:pos x="70" y="14"/>
                </a:cxn>
                <a:cxn ang="0">
                  <a:pos x="70" y="17"/>
                </a:cxn>
                <a:cxn ang="0">
                  <a:pos x="44" y="43"/>
                </a:cxn>
                <a:cxn ang="0">
                  <a:pos x="42" y="44"/>
                </a:cxn>
                <a:cxn ang="0">
                  <a:pos x="40" y="43"/>
                </a:cxn>
                <a:cxn ang="0">
                  <a:pos x="34" y="37"/>
                </a:cxn>
                <a:cxn ang="0">
                  <a:pos x="33" y="35"/>
                </a:cxn>
                <a:cxn ang="0">
                  <a:pos x="33" y="20"/>
                </a:cxn>
                <a:cxn ang="0">
                  <a:pos x="23" y="10"/>
                </a:cxn>
                <a:cxn ang="0">
                  <a:pos x="23" y="20"/>
                </a:cxn>
                <a:cxn ang="0">
                  <a:pos x="22" y="23"/>
                </a:cxn>
                <a:cxn ang="0">
                  <a:pos x="19" y="22"/>
                </a:cxn>
                <a:cxn ang="0">
                  <a:pos x="1" y="4"/>
                </a:cxn>
                <a:cxn ang="0">
                  <a:pos x="1" y="1"/>
                </a:cxn>
                <a:cxn ang="0">
                  <a:pos x="5" y="1"/>
                </a:cxn>
              </a:cxnLst>
              <a:rect l="0" t="0" r="r" b="b"/>
              <a:pathLst>
                <a:path w="71" h="44">
                  <a:moveTo>
                    <a:pt x="5" y="1"/>
                  </a:moveTo>
                  <a:cubicBezTo>
                    <a:pt x="5" y="1"/>
                    <a:pt x="13" y="9"/>
                    <a:pt x="18" y="14"/>
                  </a:cubicBezTo>
                  <a:cubicBezTo>
                    <a:pt x="18" y="4"/>
                    <a:pt x="18" y="4"/>
                    <a:pt x="18" y="4"/>
                  </a:cubicBezTo>
                  <a:cubicBezTo>
                    <a:pt x="18" y="3"/>
                    <a:pt x="19" y="2"/>
                    <a:pt x="20" y="1"/>
                  </a:cubicBezTo>
                  <a:cubicBezTo>
                    <a:pt x="21" y="1"/>
                    <a:pt x="22" y="1"/>
                    <a:pt x="23" y="2"/>
                  </a:cubicBezTo>
                  <a:cubicBezTo>
                    <a:pt x="38" y="17"/>
                    <a:pt x="38" y="17"/>
                    <a:pt x="38" y="17"/>
                  </a:cubicBezTo>
                  <a:cubicBezTo>
                    <a:pt x="38" y="18"/>
                    <a:pt x="39" y="18"/>
                    <a:pt x="39" y="19"/>
                  </a:cubicBezTo>
                  <a:cubicBezTo>
                    <a:pt x="39" y="34"/>
                    <a:pt x="39" y="34"/>
                    <a:pt x="39" y="34"/>
                  </a:cubicBezTo>
                  <a:cubicBezTo>
                    <a:pt x="39" y="35"/>
                    <a:pt x="41" y="36"/>
                    <a:pt x="42" y="38"/>
                  </a:cubicBezTo>
                  <a:cubicBezTo>
                    <a:pt x="45" y="34"/>
                    <a:pt x="66" y="14"/>
                    <a:pt x="66" y="14"/>
                  </a:cubicBezTo>
                  <a:cubicBezTo>
                    <a:pt x="67" y="12"/>
                    <a:pt x="69" y="12"/>
                    <a:pt x="70" y="14"/>
                  </a:cubicBezTo>
                  <a:cubicBezTo>
                    <a:pt x="71" y="15"/>
                    <a:pt x="71" y="16"/>
                    <a:pt x="70" y="17"/>
                  </a:cubicBezTo>
                  <a:cubicBezTo>
                    <a:pt x="44" y="43"/>
                    <a:pt x="44" y="43"/>
                    <a:pt x="44" y="43"/>
                  </a:cubicBezTo>
                  <a:cubicBezTo>
                    <a:pt x="43" y="44"/>
                    <a:pt x="43" y="44"/>
                    <a:pt x="42" y="44"/>
                  </a:cubicBezTo>
                  <a:cubicBezTo>
                    <a:pt x="41" y="44"/>
                    <a:pt x="41" y="44"/>
                    <a:pt x="40" y="43"/>
                  </a:cubicBezTo>
                  <a:cubicBezTo>
                    <a:pt x="34" y="37"/>
                    <a:pt x="34" y="37"/>
                    <a:pt x="34" y="37"/>
                  </a:cubicBezTo>
                  <a:cubicBezTo>
                    <a:pt x="34" y="37"/>
                    <a:pt x="33" y="36"/>
                    <a:pt x="33" y="35"/>
                  </a:cubicBezTo>
                  <a:cubicBezTo>
                    <a:pt x="33" y="20"/>
                    <a:pt x="33" y="20"/>
                    <a:pt x="33" y="20"/>
                  </a:cubicBezTo>
                  <a:cubicBezTo>
                    <a:pt x="33" y="19"/>
                    <a:pt x="28" y="14"/>
                    <a:pt x="23" y="10"/>
                  </a:cubicBezTo>
                  <a:cubicBezTo>
                    <a:pt x="23" y="20"/>
                    <a:pt x="23" y="20"/>
                    <a:pt x="23" y="20"/>
                  </a:cubicBezTo>
                  <a:cubicBezTo>
                    <a:pt x="23" y="21"/>
                    <a:pt x="23" y="22"/>
                    <a:pt x="22" y="23"/>
                  </a:cubicBezTo>
                  <a:cubicBezTo>
                    <a:pt x="21" y="23"/>
                    <a:pt x="20" y="23"/>
                    <a:pt x="19" y="22"/>
                  </a:cubicBezTo>
                  <a:cubicBezTo>
                    <a:pt x="1" y="4"/>
                    <a:pt x="1" y="4"/>
                    <a:pt x="1" y="4"/>
                  </a:cubicBezTo>
                  <a:cubicBezTo>
                    <a:pt x="0" y="3"/>
                    <a:pt x="0" y="2"/>
                    <a:pt x="1" y="1"/>
                  </a:cubicBezTo>
                  <a:cubicBezTo>
                    <a:pt x="2" y="0"/>
                    <a:pt x="4" y="0"/>
                    <a:pt x="5" y="1"/>
                  </a:cubicBezTo>
                  <a:close/>
                </a:path>
              </a:pathLst>
            </a:custGeom>
            <a:solidFill>
              <a:srgbClr val="CFD1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544" name="Oval 190"/>
            <p:cNvSpPr>
              <a:spLocks noChangeArrowheads="1"/>
            </p:cNvSpPr>
            <p:nvPr/>
          </p:nvSpPr>
          <p:spPr bwMode="auto">
            <a:xfrm>
              <a:off x="3608388" y="4146551"/>
              <a:ext cx="160338" cy="161925"/>
            </a:xfrm>
            <a:prstGeom prst="ellipse">
              <a:avLst/>
            </a:prstGeom>
            <a:solidFill>
              <a:srgbClr val="CED0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545" name="Oval 191"/>
            <p:cNvSpPr>
              <a:spLocks noChangeArrowheads="1"/>
            </p:cNvSpPr>
            <p:nvPr/>
          </p:nvSpPr>
          <p:spPr bwMode="auto">
            <a:xfrm>
              <a:off x="3608388" y="4146551"/>
              <a:ext cx="160338" cy="161925"/>
            </a:xfrm>
            <a:prstGeom prst="ellipse">
              <a:avLst/>
            </a:prstGeom>
            <a:no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546" name="Oval 192"/>
            <p:cNvSpPr>
              <a:spLocks noChangeArrowheads="1"/>
            </p:cNvSpPr>
            <p:nvPr/>
          </p:nvSpPr>
          <p:spPr bwMode="auto">
            <a:xfrm>
              <a:off x="3608388" y="4146551"/>
              <a:ext cx="160338" cy="161925"/>
            </a:xfrm>
            <a:prstGeom prst="ellipse">
              <a:avLst/>
            </a:prstGeom>
            <a:solidFill>
              <a:schemeClr val="bg1"/>
            </a:solidFill>
            <a:ln w="19050"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547" name="Freeform 193"/>
            <p:cNvSpPr>
              <a:spLocks/>
            </p:cNvSpPr>
            <p:nvPr/>
          </p:nvSpPr>
          <p:spPr bwMode="auto">
            <a:xfrm>
              <a:off x="3608388" y="4229101"/>
              <a:ext cx="160338" cy="146050"/>
            </a:xfrm>
            <a:custGeom>
              <a:avLst/>
              <a:gdLst/>
              <a:ahLst/>
              <a:cxnLst>
                <a:cxn ang="0">
                  <a:pos x="43" y="17"/>
                </a:cxn>
                <a:cxn ang="0">
                  <a:pos x="21" y="39"/>
                </a:cxn>
                <a:cxn ang="0">
                  <a:pos x="0" y="17"/>
                </a:cxn>
                <a:cxn ang="0">
                  <a:pos x="0" y="0"/>
                </a:cxn>
                <a:cxn ang="0">
                  <a:pos x="21" y="21"/>
                </a:cxn>
                <a:cxn ang="0">
                  <a:pos x="43" y="0"/>
                </a:cxn>
                <a:cxn ang="0">
                  <a:pos x="43" y="17"/>
                </a:cxn>
              </a:cxnLst>
              <a:rect l="0" t="0" r="r" b="b"/>
              <a:pathLst>
                <a:path w="43" h="39">
                  <a:moveTo>
                    <a:pt x="43" y="17"/>
                  </a:moveTo>
                  <a:cubicBezTo>
                    <a:pt x="43" y="29"/>
                    <a:pt x="33" y="39"/>
                    <a:pt x="21" y="39"/>
                  </a:cubicBezTo>
                  <a:cubicBezTo>
                    <a:pt x="9" y="39"/>
                    <a:pt x="0" y="29"/>
                    <a:pt x="0" y="17"/>
                  </a:cubicBezTo>
                  <a:cubicBezTo>
                    <a:pt x="0" y="0"/>
                    <a:pt x="0" y="0"/>
                    <a:pt x="0" y="0"/>
                  </a:cubicBezTo>
                  <a:cubicBezTo>
                    <a:pt x="0" y="12"/>
                    <a:pt x="9" y="21"/>
                    <a:pt x="21" y="21"/>
                  </a:cubicBezTo>
                  <a:cubicBezTo>
                    <a:pt x="33" y="21"/>
                    <a:pt x="43" y="12"/>
                    <a:pt x="43" y="0"/>
                  </a:cubicBezTo>
                  <a:lnTo>
                    <a:pt x="43" y="17"/>
                  </a:lnTo>
                  <a:close/>
                </a:path>
              </a:pathLst>
            </a:custGeom>
            <a:solidFill>
              <a:srgbClr val="CED0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548" name="Freeform 194"/>
            <p:cNvSpPr>
              <a:spLocks/>
            </p:cNvSpPr>
            <p:nvPr/>
          </p:nvSpPr>
          <p:spPr bwMode="auto">
            <a:xfrm>
              <a:off x="3608388" y="4229101"/>
              <a:ext cx="160338" cy="146050"/>
            </a:xfrm>
            <a:custGeom>
              <a:avLst/>
              <a:gdLst/>
              <a:ahLst/>
              <a:cxnLst>
                <a:cxn ang="0">
                  <a:pos x="43" y="17"/>
                </a:cxn>
                <a:cxn ang="0">
                  <a:pos x="21" y="39"/>
                </a:cxn>
                <a:cxn ang="0">
                  <a:pos x="0" y="17"/>
                </a:cxn>
                <a:cxn ang="0">
                  <a:pos x="0" y="0"/>
                </a:cxn>
                <a:cxn ang="0">
                  <a:pos x="21" y="21"/>
                </a:cxn>
                <a:cxn ang="0">
                  <a:pos x="43" y="0"/>
                </a:cxn>
                <a:cxn ang="0">
                  <a:pos x="43" y="17"/>
                </a:cxn>
              </a:cxnLst>
              <a:rect l="0" t="0" r="r" b="b"/>
              <a:pathLst>
                <a:path w="43" h="39">
                  <a:moveTo>
                    <a:pt x="43" y="17"/>
                  </a:moveTo>
                  <a:cubicBezTo>
                    <a:pt x="43" y="29"/>
                    <a:pt x="33" y="39"/>
                    <a:pt x="21" y="39"/>
                  </a:cubicBezTo>
                  <a:cubicBezTo>
                    <a:pt x="9" y="39"/>
                    <a:pt x="0" y="29"/>
                    <a:pt x="0" y="17"/>
                  </a:cubicBezTo>
                  <a:cubicBezTo>
                    <a:pt x="0" y="0"/>
                    <a:pt x="0" y="0"/>
                    <a:pt x="0" y="0"/>
                  </a:cubicBezTo>
                  <a:cubicBezTo>
                    <a:pt x="0" y="12"/>
                    <a:pt x="9" y="21"/>
                    <a:pt x="21" y="21"/>
                  </a:cubicBezTo>
                  <a:cubicBezTo>
                    <a:pt x="33" y="21"/>
                    <a:pt x="43" y="12"/>
                    <a:pt x="43" y="0"/>
                  </a:cubicBezTo>
                  <a:lnTo>
                    <a:pt x="43" y="17"/>
                  </a:lnTo>
                  <a:close/>
                </a:path>
              </a:pathLst>
            </a:custGeom>
            <a:solidFill>
              <a:schemeClr val="bg1"/>
            </a:solidFill>
            <a:ln w="19050"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549" name="Oval 195"/>
            <p:cNvSpPr>
              <a:spLocks noChangeArrowheads="1"/>
            </p:cNvSpPr>
            <p:nvPr/>
          </p:nvSpPr>
          <p:spPr bwMode="auto">
            <a:xfrm>
              <a:off x="3608388" y="4146551"/>
              <a:ext cx="160338" cy="161925"/>
            </a:xfrm>
            <a:prstGeom prst="ellipse">
              <a:avLst/>
            </a:prstGeom>
            <a:solidFill>
              <a:srgbClr val="CED0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550" name="Oval 196"/>
            <p:cNvSpPr>
              <a:spLocks noChangeArrowheads="1"/>
            </p:cNvSpPr>
            <p:nvPr/>
          </p:nvSpPr>
          <p:spPr bwMode="auto">
            <a:xfrm>
              <a:off x="3608388" y="4146551"/>
              <a:ext cx="160338" cy="161925"/>
            </a:xfrm>
            <a:prstGeom prst="ellipse">
              <a:avLst/>
            </a:prstGeom>
            <a:no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551" name="Oval 197"/>
            <p:cNvSpPr>
              <a:spLocks noChangeArrowheads="1"/>
            </p:cNvSpPr>
            <p:nvPr/>
          </p:nvSpPr>
          <p:spPr bwMode="auto">
            <a:xfrm>
              <a:off x="3608388" y="4146551"/>
              <a:ext cx="160338" cy="161925"/>
            </a:xfrm>
            <a:prstGeom prst="ellipse">
              <a:avLst/>
            </a:prstGeom>
            <a:solidFill>
              <a:srgbClr val="CFD1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552" name="Freeform 198"/>
            <p:cNvSpPr>
              <a:spLocks/>
            </p:cNvSpPr>
            <p:nvPr/>
          </p:nvSpPr>
          <p:spPr bwMode="auto">
            <a:xfrm>
              <a:off x="3608388" y="4229101"/>
              <a:ext cx="160338" cy="146050"/>
            </a:xfrm>
            <a:custGeom>
              <a:avLst/>
              <a:gdLst/>
              <a:ahLst/>
              <a:cxnLst>
                <a:cxn ang="0">
                  <a:pos x="43" y="17"/>
                </a:cxn>
                <a:cxn ang="0">
                  <a:pos x="21" y="39"/>
                </a:cxn>
                <a:cxn ang="0">
                  <a:pos x="0" y="17"/>
                </a:cxn>
                <a:cxn ang="0">
                  <a:pos x="0" y="0"/>
                </a:cxn>
                <a:cxn ang="0">
                  <a:pos x="21" y="21"/>
                </a:cxn>
                <a:cxn ang="0">
                  <a:pos x="43" y="0"/>
                </a:cxn>
                <a:cxn ang="0">
                  <a:pos x="43" y="17"/>
                </a:cxn>
              </a:cxnLst>
              <a:rect l="0" t="0" r="r" b="b"/>
              <a:pathLst>
                <a:path w="43" h="39">
                  <a:moveTo>
                    <a:pt x="43" y="17"/>
                  </a:moveTo>
                  <a:cubicBezTo>
                    <a:pt x="43" y="29"/>
                    <a:pt x="33" y="39"/>
                    <a:pt x="21" y="39"/>
                  </a:cubicBezTo>
                  <a:cubicBezTo>
                    <a:pt x="9" y="39"/>
                    <a:pt x="0" y="29"/>
                    <a:pt x="0" y="17"/>
                  </a:cubicBezTo>
                  <a:cubicBezTo>
                    <a:pt x="0" y="0"/>
                    <a:pt x="0" y="0"/>
                    <a:pt x="0" y="0"/>
                  </a:cubicBezTo>
                  <a:cubicBezTo>
                    <a:pt x="0" y="12"/>
                    <a:pt x="9" y="21"/>
                    <a:pt x="21" y="21"/>
                  </a:cubicBezTo>
                  <a:cubicBezTo>
                    <a:pt x="33" y="21"/>
                    <a:pt x="43" y="12"/>
                    <a:pt x="43" y="0"/>
                  </a:cubicBezTo>
                  <a:lnTo>
                    <a:pt x="43" y="17"/>
                  </a:lnTo>
                  <a:close/>
                </a:path>
              </a:pathLst>
            </a:custGeom>
            <a:solidFill>
              <a:srgbClr val="CED0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553" name="Freeform 199"/>
            <p:cNvSpPr>
              <a:spLocks/>
            </p:cNvSpPr>
            <p:nvPr/>
          </p:nvSpPr>
          <p:spPr bwMode="auto">
            <a:xfrm>
              <a:off x="3608388" y="4229101"/>
              <a:ext cx="160338" cy="146050"/>
            </a:xfrm>
            <a:custGeom>
              <a:avLst/>
              <a:gdLst/>
              <a:ahLst/>
              <a:cxnLst>
                <a:cxn ang="0">
                  <a:pos x="43" y="17"/>
                </a:cxn>
                <a:cxn ang="0">
                  <a:pos x="21" y="39"/>
                </a:cxn>
                <a:cxn ang="0">
                  <a:pos x="0" y="17"/>
                </a:cxn>
                <a:cxn ang="0">
                  <a:pos x="0" y="0"/>
                </a:cxn>
                <a:cxn ang="0">
                  <a:pos x="21" y="21"/>
                </a:cxn>
                <a:cxn ang="0">
                  <a:pos x="43" y="0"/>
                </a:cxn>
                <a:cxn ang="0">
                  <a:pos x="43" y="17"/>
                </a:cxn>
              </a:cxnLst>
              <a:rect l="0" t="0" r="r" b="b"/>
              <a:pathLst>
                <a:path w="43" h="39">
                  <a:moveTo>
                    <a:pt x="43" y="17"/>
                  </a:moveTo>
                  <a:cubicBezTo>
                    <a:pt x="43" y="29"/>
                    <a:pt x="33" y="39"/>
                    <a:pt x="21" y="39"/>
                  </a:cubicBezTo>
                  <a:cubicBezTo>
                    <a:pt x="9" y="39"/>
                    <a:pt x="0" y="29"/>
                    <a:pt x="0" y="17"/>
                  </a:cubicBezTo>
                  <a:cubicBezTo>
                    <a:pt x="0" y="0"/>
                    <a:pt x="0" y="0"/>
                    <a:pt x="0" y="0"/>
                  </a:cubicBezTo>
                  <a:cubicBezTo>
                    <a:pt x="0" y="12"/>
                    <a:pt x="9" y="21"/>
                    <a:pt x="21" y="21"/>
                  </a:cubicBezTo>
                  <a:cubicBezTo>
                    <a:pt x="33" y="21"/>
                    <a:pt x="43" y="12"/>
                    <a:pt x="43" y="0"/>
                  </a:cubicBezTo>
                  <a:lnTo>
                    <a:pt x="43" y="17"/>
                  </a:lnTo>
                  <a:close/>
                </a:path>
              </a:pathLst>
            </a:custGeom>
            <a:solidFill>
              <a:srgbClr val="CED0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554" name="Freeform 200"/>
            <p:cNvSpPr>
              <a:spLocks/>
            </p:cNvSpPr>
            <p:nvPr/>
          </p:nvSpPr>
          <p:spPr bwMode="auto">
            <a:xfrm>
              <a:off x="3608388" y="4229101"/>
              <a:ext cx="160338" cy="146050"/>
            </a:xfrm>
            <a:custGeom>
              <a:avLst/>
              <a:gdLst/>
              <a:ahLst/>
              <a:cxnLst>
                <a:cxn ang="0">
                  <a:pos x="43" y="17"/>
                </a:cxn>
                <a:cxn ang="0">
                  <a:pos x="21" y="39"/>
                </a:cxn>
                <a:cxn ang="0">
                  <a:pos x="0" y="17"/>
                </a:cxn>
                <a:cxn ang="0">
                  <a:pos x="0" y="0"/>
                </a:cxn>
                <a:cxn ang="0">
                  <a:pos x="21" y="21"/>
                </a:cxn>
                <a:cxn ang="0">
                  <a:pos x="43" y="0"/>
                </a:cxn>
                <a:cxn ang="0">
                  <a:pos x="43" y="17"/>
                </a:cxn>
              </a:cxnLst>
              <a:rect l="0" t="0" r="r" b="b"/>
              <a:pathLst>
                <a:path w="43" h="39">
                  <a:moveTo>
                    <a:pt x="43" y="17"/>
                  </a:moveTo>
                  <a:cubicBezTo>
                    <a:pt x="43" y="29"/>
                    <a:pt x="33" y="39"/>
                    <a:pt x="21" y="39"/>
                  </a:cubicBezTo>
                  <a:cubicBezTo>
                    <a:pt x="9" y="39"/>
                    <a:pt x="0" y="29"/>
                    <a:pt x="0" y="17"/>
                  </a:cubicBezTo>
                  <a:cubicBezTo>
                    <a:pt x="0" y="0"/>
                    <a:pt x="0" y="0"/>
                    <a:pt x="0" y="0"/>
                  </a:cubicBezTo>
                  <a:cubicBezTo>
                    <a:pt x="0" y="12"/>
                    <a:pt x="9" y="21"/>
                    <a:pt x="21" y="21"/>
                  </a:cubicBezTo>
                  <a:cubicBezTo>
                    <a:pt x="33" y="21"/>
                    <a:pt x="43" y="12"/>
                    <a:pt x="43" y="0"/>
                  </a:cubicBezTo>
                  <a:lnTo>
                    <a:pt x="43" y="17"/>
                  </a:lnTo>
                  <a:close/>
                </a:path>
              </a:pathLst>
            </a:custGeom>
            <a:solidFill>
              <a:srgbClr val="CFD1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555" name="Oval 201"/>
            <p:cNvSpPr>
              <a:spLocks noChangeArrowheads="1"/>
            </p:cNvSpPr>
            <p:nvPr/>
          </p:nvSpPr>
          <p:spPr bwMode="auto">
            <a:xfrm>
              <a:off x="3608388" y="4146551"/>
              <a:ext cx="160338" cy="161925"/>
            </a:xfrm>
            <a:prstGeom prst="ellipse">
              <a:avLst/>
            </a:prstGeom>
            <a:solidFill>
              <a:srgbClr val="CED0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556" name="Oval 202"/>
            <p:cNvSpPr>
              <a:spLocks noChangeArrowheads="1"/>
            </p:cNvSpPr>
            <p:nvPr/>
          </p:nvSpPr>
          <p:spPr bwMode="auto">
            <a:xfrm>
              <a:off x="3608388" y="4146551"/>
              <a:ext cx="160338" cy="161925"/>
            </a:xfrm>
            <a:prstGeom prst="ellipse">
              <a:avLst/>
            </a:prstGeom>
            <a:no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557" name="Oval 203"/>
            <p:cNvSpPr>
              <a:spLocks noChangeArrowheads="1"/>
            </p:cNvSpPr>
            <p:nvPr/>
          </p:nvSpPr>
          <p:spPr bwMode="auto">
            <a:xfrm>
              <a:off x="3608388" y="4146551"/>
              <a:ext cx="160338" cy="161925"/>
            </a:xfrm>
            <a:prstGeom prst="ellipse">
              <a:avLst/>
            </a:prstGeom>
            <a:solidFill>
              <a:schemeClr val="bg1"/>
            </a:solidFill>
            <a:ln w="19050"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558" name="Freeform 204"/>
            <p:cNvSpPr>
              <a:spLocks/>
            </p:cNvSpPr>
            <p:nvPr/>
          </p:nvSpPr>
          <p:spPr bwMode="auto">
            <a:xfrm>
              <a:off x="3608388" y="4229101"/>
              <a:ext cx="160338" cy="146050"/>
            </a:xfrm>
            <a:custGeom>
              <a:avLst/>
              <a:gdLst/>
              <a:ahLst/>
              <a:cxnLst>
                <a:cxn ang="0">
                  <a:pos x="43" y="17"/>
                </a:cxn>
                <a:cxn ang="0">
                  <a:pos x="21" y="39"/>
                </a:cxn>
                <a:cxn ang="0">
                  <a:pos x="0" y="17"/>
                </a:cxn>
                <a:cxn ang="0">
                  <a:pos x="0" y="0"/>
                </a:cxn>
                <a:cxn ang="0">
                  <a:pos x="21" y="21"/>
                </a:cxn>
                <a:cxn ang="0">
                  <a:pos x="43" y="0"/>
                </a:cxn>
                <a:cxn ang="0">
                  <a:pos x="43" y="17"/>
                </a:cxn>
              </a:cxnLst>
              <a:rect l="0" t="0" r="r" b="b"/>
              <a:pathLst>
                <a:path w="43" h="39">
                  <a:moveTo>
                    <a:pt x="43" y="17"/>
                  </a:moveTo>
                  <a:cubicBezTo>
                    <a:pt x="43" y="29"/>
                    <a:pt x="33" y="39"/>
                    <a:pt x="21" y="39"/>
                  </a:cubicBezTo>
                  <a:cubicBezTo>
                    <a:pt x="9" y="39"/>
                    <a:pt x="0" y="29"/>
                    <a:pt x="0" y="17"/>
                  </a:cubicBezTo>
                  <a:cubicBezTo>
                    <a:pt x="0" y="0"/>
                    <a:pt x="0" y="0"/>
                    <a:pt x="0" y="0"/>
                  </a:cubicBezTo>
                  <a:cubicBezTo>
                    <a:pt x="0" y="12"/>
                    <a:pt x="9" y="21"/>
                    <a:pt x="21" y="21"/>
                  </a:cubicBezTo>
                  <a:cubicBezTo>
                    <a:pt x="33" y="21"/>
                    <a:pt x="43" y="12"/>
                    <a:pt x="43" y="0"/>
                  </a:cubicBezTo>
                  <a:lnTo>
                    <a:pt x="43" y="17"/>
                  </a:lnTo>
                  <a:close/>
                </a:path>
              </a:pathLst>
            </a:custGeom>
            <a:solidFill>
              <a:srgbClr val="CED0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559" name="Freeform 206"/>
            <p:cNvSpPr>
              <a:spLocks/>
            </p:cNvSpPr>
            <p:nvPr/>
          </p:nvSpPr>
          <p:spPr bwMode="auto">
            <a:xfrm>
              <a:off x="3608388" y="4229101"/>
              <a:ext cx="160338" cy="146050"/>
            </a:xfrm>
            <a:custGeom>
              <a:avLst/>
              <a:gdLst/>
              <a:ahLst/>
              <a:cxnLst>
                <a:cxn ang="0">
                  <a:pos x="43" y="17"/>
                </a:cxn>
                <a:cxn ang="0">
                  <a:pos x="21" y="39"/>
                </a:cxn>
                <a:cxn ang="0">
                  <a:pos x="0" y="17"/>
                </a:cxn>
                <a:cxn ang="0">
                  <a:pos x="0" y="0"/>
                </a:cxn>
                <a:cxn ang="0">
                  <a:pos x="21" y="21"/>
                </a:cxn>
                <a:cxn ang="0">
                  <a:pos x="43" y="0"/>
                </a:cxn>
                <a:cxn ang="0">
                  <a:pos x="43" y="17"/>
                </a:cxn>
              </a:cxnLst>
              <a:rect l="0" t="0" r="r" b="b"/>
              <a:pathLst>
                <a:path w="43" h="39">
                  <a:moveTo>
                    <a:pt x="43" y="17"/>
                  </a:moveTo>
                  <a:cubicBezTo>
                    <a:pt x="43" y="29"/>
                    <a:pt x="33" y="39"/>
                    <a:pt x="21" y="39"/>
                  </a:cubicBezTo>
                  <a:cubicBezTo>
                    <a:pt x="9" y="39"/>
                    <a:pt x="0" y="29"/>
                    <a:pt x="0" y="17"/>
                  </a:cubicBezTo>
                  <a:cubicBezTo>
                    <a:pt x="0" y="0"/>
                    <a:pt x="0" y="0"/>
                    <a:pt x="0" y="0"/>
                  </a:cubicBezTo>
                  <a:cubicBezTo>
                    <a:pt x="0" y="12"/>
                    <a:pt x="9" y="21"/>
                    <a:pt x="21" y="21"/>
                  </a:cubicBezTo>
                  <a:cubicBezTo>
                    <a:pt x="33" y="21"/>
                    <a:pt x="43" y="12"/>
                    <a:pt x="43" y="0"/>
                  </a:cubicBezTo>
                  <a:lnTo>
                    <a:pt x="43" y="17"/>
                  </a:lnTo>
                  <a:close/>
                </a:path>
              </a:pathLst>
            </a:custGeom>
            <a:solidFill>
              <a:schemeClr val="bg1"/>
            </a:solidFill>
            <a:ln w="19050"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560" name="Oval 207"/>
            <p:cNvSpPr>
              <a:spLocks noChangeArrowheads="1"/>
            </p:cNvSpPr>
            <p:nvPr/>
          </p:nvSpPr>
          <p:spPr bwMode="auto">
            <a:xfrm>
              <a:off x="3608388" y="4146551"/>
              <a:ext cx="160338" cy="161925"/>
            </a:xfrm>
            <a:prstGeom prst="ellipse">
              <a:avLst/>
            </a:prstGeom>
            <a:solidFill>
              <a:srgbClr val="CED0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561" name="Oval 208"/>
            <p:cNvSpPr>
              <a:spLocks noChangeArrowheads="1"/>
            </p:cNvSpPr>
            <p:nvPr/>
          </p:nvSpPr>
          <p:spPr bwMode="auto">
            <a:xfrm>
              <a:off x="3608388" y="4146551"/>
              <a:ext cx="160338" cy="161925"/>
            </a:xfrm>
            <a:prstGeom prst="ellipse">
              <a:avLst/>
            </a:prstGeom>
            <a:no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562" name="Oval 209"/>
            <p:cNvSpPr>
              <a:spLocks noChangeArrowheads="1"/>
            </p:cNvSpPr>
            <p:nvPr/>
          </p:nvSpPr>
          <p:spPr bwMode="auto">
            <a:xfrm>
              <a:off x="3608388" y="4146551"/>
              <a:ext cx="160338" cy="161925"/>
            </a:xfrm>
            <a:prstGeom prst="ellipse">
              <a:avLst/>
            </a:prstGeom>
            <a:solidFill>
              <a:srgbClr val="CFD1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563" name="Freeform 210"/>
            <p:cNvSpPr>
              <a:spLocks/>
            </p:cNvSpPr>
            <p:nvPr/>
          </p:nvSpPr>
          <p:spPr bwMode="auto">
            <a:xfrm>
              <a:off x="3608388" y="4229101"/>
              <a:ext cx="160338" cy="146050"/>
            </a:xfrm>
            <a:custGeom>
              <a:avLst/>
              <a:gdLst/>
              <a:ahLst/>
              <a:cxnLst>
                <a:cxn ang="0">
                  <a:pos x="43" y="17"/>
                </a:cxn>
                <a:cxn ang="0">
                  <a:pos x="21" y="39"/>
                </a:cxn>
                <a:cxn ang="0">
                  <a:pos x="0" y="17"/>
                </a:cxn>
                <a:cxn ang="0">
                  <a:pos x="0" y="0"/>
                </a:cxn>
                <a:cxn ang="0">
                  <a:pos x="21" y="21"/>
                </a:cxn>
                <a:cxn ang="0">
                  <a:pos x="43" y="0"/>
                </a:cxn>
                <a:cxn ang="0">
                  <a:pos x="43" y="17"/>
                </a:cxn>
              </a:cxnLst>
              <a:rect l="0" t="0" r="r" b="b"/>
              <a:pathLst>
                <a:path w="43" h="39">
                  <a:moveTo>
                    <a:pt x="43" y="17"/>
                  </a:moveTo>
                  <a:cubicBezTo>
                    <a:pt x="43" y="29"/>
                    <a:pt x="33" y="39"/>
                    <a:pt x="21" y="39"/>
                  </a:cubicBezTo>
                  <a:cubicBezTo>
                    <a:pt x="9" y="39"/>
                    <a:pt x="0" y="29"/>
                    <a:pt x="0" y="17"/>
                  </a:cubicBezTo>
                  <a:cubicBezTo>
                    <a:pt x="0" y="0"/>
                    <a:pt x="0" y="0"/>
                    <a:pt x="0" y="0"/>
                  </a:cubicBezTo>
                  <a:cubicBezTo>
                    <a:pt x="0" y="12"/>
                    <a:pt x="9" y="21"/>
                    <a:pt x="21" y="21"/>
                  </a:cubicBezTo>
                  <a:cubicBezTo>
                    <a:pt x="33" y="21"/>
                    <a:pt x="43" y="12"/>
                    <a:pt x="43" y="0"/>
                  </a:cubicBezTo>
                  <a:lnTo>
                    <a:pt x="43" y="17"/>
                  </a:lnTo>
                  <a:close/>
                </a:path>
              </a:pathLst>
            </a:custGeom>
            <a:solidFill>
              <a:srgbClr val="CED0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564" name="Freeform 211"/>
            <p:cNvSpPr>
              <a:spLocks/>
            </p:cNvSpPr>
            <p:nvPr/>
          </p:nvSpPr>
          <p:spPr bwMode="auto">
            <a:xfrm>
              <a:off x="3608388" y="4229101"/>
              <a:ext cx="160338" cy="146050"/>
            </a:xfrm>
            <a:custGeom>
              <a:avLst/>
              <a:gdLst/>
              <a:ahLst/>
              <a:cxnLst>
                <a:cxn ang="0">
                  <a:pos x="43" y="17"/>
                </a:cxn>
                <a:cxn ang="0">
                  <a:pos x="21" y="39"/>
                </a:cxn>
                <a:cxn ang="0">
                  <a:pos x="0" y="17"/>
                </a:cxn>
                <a:cxn ang="0">
                  <a:pos x="0" y="0"/>
                </a:cxn>
                <a:cxn ang="0">
                  <a:pos x="21" y="21"/>
                </a:cxn>
                <a:cxn ang="0">
                  <a:pos x="43" y="0"/>
                </a:cxn>
                <a:cxn ang="0">
                  <a:pos x="43" y="17"/>
                </a:cxn>
              </a:cxnLst>
              <a:rect l="0" t="0" r="r" b="b"/>
              <a:pathLst>
                <a:path w="43" h="39">
                  <a:moveTo>
                    <a:pt x="43" y="17"/>
                  </a:moveTo>
                  <a:cubicBezTo>
                    <a:pt x="43" y="29"/>
                    <a:pt x="33" y="39"/>
                    <a:pt x="21" y="39"/>
                  </a:cubicBezTo>
                  <a:cubicBezTo>
                    <a:pt x="9" y="39"/>
                    <a:pt x="0" y="29"/>
                    <a:pt x="0" y="17"/>
                  </a:cubicBezTo>
                  <a:cubicBezTo>
                    <a:pt x="0" y="0"/>
                    <a:pt x="0" y="0"/>
                    <a:pt x="0" y="0"/>
                  </a:cubicBezTo>
                  <a:cubicBezTo>
                    <a:pt x="0" y="12"/>
                    <a:pt x="9" y="21"/>
                    <a:pt x="21" y="21"/>
                  </a:cubicBezTo>
                  <a:cubicBezTo>
                    <a:pt x="33" y="21"/>
                    <a:pt x="43" y="12"/>
                    <a:pt x="43" y="0"/>
                  </a:cubicBezTo>
                  <a:lnTo>
                    <a:pt x="43" y="17"/>
                  </a:lnTo>
                  <a:close/>
                </a:path>
              </a:pathLst>
            </a:custGeom>
            <a:solidFill>
              <a:srgbClr val="9D9FA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565" name="Oval 212"/>
            <p:cNvSpPr>
              <a:spLocks noChangeArrowheads="1"/>
            </p:cNvSpPr>
            <p:nvPr/>
          </p:nvSpPr>
          <p:spPr bwMode="auto">
            <a:xfrm>
              <a:off x="3479801" y="4270376"/>
              <a:ext cx="165100" cy="161925"/>
            </a:xfrm>
            <a:prstGeom prst="ellipse">
              <a:avLst/>
            </a:prstGeom>
            <a:solidFill>
              <a:srgbClr val="CED0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566" name="Oval 213"/>
            <p:cNvSpPr>
              <a:spLocks noChangeArrowheads="1"/>
            </p:cNvSpPr>
            <p:nvPr/>
          </p:nvSpPr>
          <p:spPr bwMode="auto">
            <a:xfrm>
              <a:off x="3479801" y="4270376"/>
              <a:ext cx="165100" cy="161925"/>
            </a:xfrm>
            <a:prstGeom prst="ellipse">
              <a:avLst/>
            </a:prstGeom>
            <a:no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567" name="Oval 214"/>
            <p:cNvSpPr>
              <a:spLocks noChangeArrowheads="1"/>
            </p:cNvSpPr>
            <p:nvPr/>
          </p:nvSpPr>
          <p:spPr bwMode="auto">
            <a:xfrm>
              <a:off x="3479801" y="4270376"/>
              <a:ext cx="165100" cy="161925"/>
            </a:xfrm>
            <a:prstGeom prst="ellipse">
              <a:avLst/>
            </a:prstGeom>
            <a:solidFill>
              <a:schemeClr val="bg1"/>
            </a:solidFill>
            <a:ln w="19050"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568" name="Freeform 215"/>
            <p:cNvSpPr>
              <a:spLocks/>
            </p:cNvSpPr>
            <p:nvPr/>
          </p:nvSpPr>
          <p:spPr bwMode="auto">
            <a:xfrm>
              <a:off x="3479801" y="4352926"/>
              <a:ext cx="165100" cy="146050"/>
            </a:xfrm>
            <a:custGeom>
              <a:avLst/>
              <a:gdLst/>
              <a:ahLst/>
              <a:cxnLst>
                <a:cxn ang="0">
                  <a:pos x="44" y="17"/>
                </a:cxn>
                <a:cxn ang="0">
                  <a:pos x="22" y="39"/>
                </a:cxn>
                <a:cxn ang="0">
                  <a:pos x="0" y="17"/>
                </a:cxn>
                <a:cxn ang="0">
                  <a:pos x="0" y="0"/>
                </a:cxn>
                <a:cxn ang="0">
                  <a:pos x="22" y="21"/>
                </a:cxn>
                <a:cxn ang="0">
                  <a:pos x="44" y="0"/>
                </a:cxn>
                <a:cxn ang="0">
                  <a:pos x="44" y="17"/>
                </a:cxn>
              </a:cxnLst>
              <a:rect l="0" t="0" r="r" b="b"/>
              <a:pathLst>
                <a:path w="44" h="39">
                  <a:moveTo>
                    <a:pt x="44" y="17"/>
                  </a:moveTo>
                  <a:cubicBezTo>
                    <a:pt x="44" y="29"/>
                    <a:pt x="34" y="39"/>
                    <a:pt x="22" y="39"/>
                  </a:cubicBezTo>
                  <a:cubicBezTo>
                    <a:pt x="10" y="39"/>
                    <a:pt x="0" y="29"/>
                    <a:pt x="0" y="17"/>
                  </a:cubicBezTo>
                  <a:cubicBezTo>
                    <a:pt x="0" y="0"/>
                    <a:pt x="0" y="0"/>
                    <a:pt x="0" y="0"/>
                  </a:cubicBezTo>
                  <a:cubicBezTo>
                    <a:pt x="0" y="12"/>
                    <a:pt x="10" y="21"/>
                    <a:pt x="22" y="21"/>
                  </a:cubicBezTo>
                  <a:cubicBezTo>
                    <a:pt x="34" y="21"/>
                    <a:pt x="44" y="12"/>
                    <a:pt x="44" y="0"/>
                  </a:cubicBezTo>
                  <a:lnTo>
                    <a:pt x="44" y="17"/>
                  </a:lnTo>
                  <a:close/>
                </a:path>
              </a:pathLst>
            </a:custGeom>
            <a:solidFill>
              <a:srgbClr val="CED0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569" name="Freeform 216"/>
            <p:cNvSpPr>
              <a:spLocks/>
            </p:cNvSpPr>
            <p:nvPr/>
          </p:nvSpPr>
          <p:spPr bwMode="auto">
            <a:xfrm>
              <a:off x="3589338" y="4273551"/>
              <a:ext cx="427038" cy="247650"/>
            </a:xfrm>
            <a:custGeom>
              <a:avLst/>
              <a:gdLst/>
              <a:ahLst/>
              <a:cxnLst>
                <a:cxn ang="0">
                  <a:pos x="113" y="1"/>
                </a:cxn>
                <a:cxn ang="0">
                  <a:pos x="113" y="5"/>
                </a:cxn>
                <a:cxn ang="0">
                  <a:pos x="52" y="66"/>
                </a:cxn>
                <a:cxn ang="0">
                  <a:pos x="50" y="66"/>
                </a:cxn>
                <a:cxn ang="0">
                  <a:pos x="48" y="66"/>
                </a:cxn>
                <a:cxn ang="0">
                  <a:pos x="34" y="52"/>
                </a:cxn>
                <a:cxn ang="0">
                  <a:pos x="34" y="50"/>
                </a:cxn>
                <a:cxn ang="0">
                  <a:pos x="34" y="35"/>
                </a:cxn>
                <a:cxn ang="0">
                  <a:pos x="24" y="25"/>
                </a:cxn>
                <a:cxn ang="0">
                  <a:pos x="24" y="35"/>
                </a:cxn>
                <a:cxn ang="0">
                  <a:pos x="22" y="37"/>
                </a:cxn>
                <a:cxn ang="0">
                  <a:pos x="19" y="37"/>
                </a:cxn>
                <a:cxn ang="0">
                  <a:pos x="1" y="19"/>
                </a:cxn>
                <a:cxn ang="0">
                  <a:pos x="1" y="15"/>
                </a:cxn>
                <a:cxn ang="0">
                  <a:pos x="5" y="15"/>
                </a:cxn>
                <a:cxn ang="0">
                  <a:pos x="18" y="28"/>
                </a:cxn>
                <a:cxn ang="0">
                  <a:pos x="18" y="18"/>
                </a:cxn>
                <a:cxn ang="0">
                  <a:pos x="20" y="16"/>
                </a:cxn>
                <a:cxn ang="0">
                  <a:pos x="23" y="16"/>
                </a:cxn>
                <a:cxn ang="0">
                  <a:pos x="38" y="32"/>
                </a:cxn>
                <a:cxn ang="0">
                  <a:pos x="39" y="34"/>
                </a:cxn>
                <a:cxn ang="0">
                  <a:pos x="39" y="49"/>
                </a:cxn>
                <a:cxn ang="0">
                  <a:pos x="50" y="60"/>
                </a:cxn>
                <a:cxn ang="0">
                  <a:pos x="109" y="1"/>
                </a:cxn>
                <a:cxn ang="0">
                  <a:pos x="113" y="1"/>
                </a:cxn>
              </a:cxnLst>
              <a:rect l="0" t="0" r="r" b="b"/>
              <a:pathLst>
                <a:path w="114" h="66">
                  <a:moveTo>
                    <a:pt x="113" y="1"/>
                  </a:moveTo>
                  <a:cubicBezTo>
                    <a:pt x="114" y="2"/>
                    <a:pt x="114" y="4"/>
                    <a:pt x="113" y="5"/>
                  </a:cubicBezTo>
                  <a:cubicBezTo>
                    <a:pt x="52" y="66"/>
                    <a:pt x="52" y="66"/>
                    <a:pt x="52" y="66"/>
                  </a:cubicBezTo>
                  <a:cubicBezTo>
                    <a:pt x="51" y="66"/>
                    <a:pt x="51" y="66"/>
                    <a:pt x="50" y="66"/>
                  </a:cubicBezTo>
                  <a:cubicBezTo>
                    <a:pt x="49" y="66"/>
                    <a:pt x="48" y="66"/>
                    <a:pt x="48" y="66"/>
                  </a:cubicBezTo>
                  <a:cubicBezTo>
                    <a:pt x="34" y="52"/>
                    <a:pt x="34" y="52"/>
                    <a:pt x="34" y="52"/>
                  </a:cubicBezTo>
                  <a:cubicBezTo>
                    <a:pt x="34" y="51"/>
                    <a:pt x="34" y="51"/>
                    <a:pt x="34" y="50"/>
                  </a:cubicBezTo>
                  <a:cubicBezTo>
                    <a:pt x="34" y="35"/>
                    <a:pt x="34" y="35"/>
                    <a:pt x="34" y="35"/>
                  </a:cubicBezTo>
                  <a:cubicBezTo>
                    <a:pt x="33" y="34"/>
                    <a:pt x="28" y="29"/>
                    <a:pt x="24" y="25"/>
                  </a:cubicBezTo>
                  <a:cubicBezTo>
                    <a:pt x="24" y="35"/>
                    <a:pt x="24" y="35"/>
                    <a:pt x="24" y="35"/>
                  </a:cubicBezTo>
                  <a:cubicBezTo>
                    <a:pt x="24" y="36"/>
                    <a:pt x="23" y="37"/>
                    <a:pt x="22" y="37"/>
                  </a:cubicBezTo>
                  <a:cubicBezTo>
                    <a:pt x="21" y="38"/>
                    <a:pt x="20" y="37"/>
                    <a:pt x="19" y="37"/>
                  </a:cubicBezTo>
                  <a:cubicBezTo>
                    <a:pt x="1" y="19"/>
                    <a:pt x="1" y="19"/>
                    <a:pt x="1" y="19"/>
                  </a:cubicBezTo>
                  <a:cubicBezTo>
                    <a:pt x="0" y="18"/>
                    <a:pt x="0" y="16"/>
                    <a:pt x="1" y="15"/>
                  </a:cubicBezTo>
                  <a:cubicBezTo>
                    <a:pt x="2" y="14"/>
                    <a:pt x="4" y="14"/>
                    <a:pt x="5" y="15"/>
                  </a:cubicBezTo>
                  <a:cubicBezTo>
                    <a:pt x="5" y="15"/>
                    <a:pt x="13" y="23"/>
                    <a:pt x="18" y="28"/>
                  </a:cubicBezTo>
                  <a:cubicBezTo>
                    <a:pt x="18" y="18"/>
                    <a:pt x="18" y="18"/>
                    <a:pt x="18" y="18"/>
                  </a:cubicBezTo>
                  <a:cubicBezTo>
                    <a:pt x="18" y="17"/>
                    <a:pt x="19" y="16"/>
                    <a:pt x="20" y="16"/>
                  </a:cubicBezTo>
                  <a:cubicBezTo>
                    <a:pt x="21" y="16"/>
                    <a:pt x="22" y="16"/>
                    <a:pt x="23" y="16"/>
                  </a:cubicBezTo>
                  <a:cubicBezTo>
                    <a:pt x="38" y="32"/>
                    <a:pt x="38" y="32"/>
                    <a:pt x="38" y="32"/>
                  </a:cubicBezTo>
                  <a:cubicBezTo>
                    <a:pt x="39" y="32"/>
                    <a:pt x="39" y="33"/>
                    <a:pt x="39" y="34"/>
                  </a:cubicBezTo>
                  <a:cubicBezTo>
                    <a:pt x="39" y="49"/>
                    <a:pt x="39" y="49"/>
                    <a:pt x="39" y="49"/>
                  </a:cubicBezTo>
                  <a:cubicBezTo>
                    <a:pt x="40" y="50"/>
                    <a:pt x="47" y="57"/>
                    <a:pt x="50" y="60"/>
                  </a:cubicBezTo>
                  <a:cubicBezTo>
                    <a:pt x="53" y="57"/>
                    <a:pt x="109" y="1"/>
                    <a:pt x="109" y="1"/>
                  </a:cubicBezTo>
                  <a:cubicBezTo>
                    <a:pt x="110" y="0"/>
                    <a:pt x="112" y="0"/>
                    <a:pt x="113" y="1"/>
                  </a:cubicBezTo>
                </a:path>
              </a:pathLst>
            </a:custGeom>
            <a:solidFill>
              <a:srgbClr val="CED0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570" name="Freeform 217"/>
            <p:cNvSpPr>
              <a:spLocks/>
            </p:cNvSpPr>
            <p:nvPr/>
          </p:nvSpPr>
          <p:spPr bwMode="auto">
            <a:xfrm>
              <a:off x="3589338" y="4273551"/>
              <a:ext cx="427038" cy="247650"/>
            </a:xfrm>
            <a:custGeom>
              <a:avLst/>
              <a:gdLst/>
              <a:ahLst/>
              <a:cxnLst>
                <a:cxn ang="0">
                  <a:pos x="113" y="1"/>
                </a:cxn>
                <a:cxn ang="0">
                  <a:pos x="113" y="5"/>
                </a:cxn>
                <a:cxn ang="0">
                  <a:pos x="52" y="66"/>
                </a:cxn>
                <a:cxn ang="0">
                  <a:pos x="50" y="66"/>
                </a:cxn>
                <a:cxn ang="0">
                  <a:pos x="48" y="66"/>
                </a:cxn>
                <a:cxn ang="0">
                  <a:pos x="34" y="52"/>
                </a:cxn>
                <a:cxn ang="0">
                  <a:pos x="34" y="50"/>
                </a:cxn>
                <a:cxn ang="0">
                  <a:pos x="34" y="35"/>
                </a:cxn>
                <a:cxn ang="0">
                  <a:pos x="24" y="25"/>
                </a:cxn>
                <a:cxn ang="0">
                  <a:pos x="24" y="35"/>
                </a:cxn>
                <a:cxn ang="0">
                  <a:pos x="22" y="37"/>
                </a:cxn>
                <a:cxn ang="0">
                  <a:pos x="19" y="37"/>
                </a:cxn>
                <a:cxn ang="0">
                  <a:pos x="1" y="19"/>
                </a:cxn>
                <a:cxn ang="0">
                  <a:pos x="1" y="15"/>
                </a:cxn>
                <a:cxn ang="0">
                  <a:pos x="5" y="15"/>
                </a:cxn>
                <a:cxn ang="0">
                  <a:pos x="18" y="28"/>
                </a:cxn>
                <a:cxn ang="0">
                  <a:pos x="18" y="18"/>
                </a:cxn>
                <a:cxn ang="0">
                  <a:pos x="20" y="16"/>
                </a:cxn>
                <a:cxn ang="0">
                  <a:pos x="23" y="16"/>
                </a:cxn>
                <a:cxn ang="0">
                  <a:pos x="38" y="32"/>
                </a:cxn>
                <a:cxn ang="0">
                  <a:pos x="39" y="34"/>
                </a:cxn>
                <a:cxn ang="0">
                  <a:pos x="39" y="49"/>
                </a:cxn>
                <a:cxn ang="0">
                  <a:pos x="50" y="60"/>
                </a:cxn>
                <a:cxn ang="0">
                  <a:pos x="109" y="1"/>
                </a:cxn>
                <a:cxn ang="0">
                  <a:pos x="113" y="1"/>
                </a:cxn>
              </a:cxnLst>
              <a:rect l="0" t="0" r="r" b="b"/>
              <a:pathLst>
                <a:path w="114" h="66">
                  <a:moveTo>
                    <a:pt x="113" y="1"/>
                  </a:moveTo>
                  <a:cubicBezTo>
                    <a:pt x="114" y="2"/>
                    <a:pt x="114" y="4"/>
                    <a:pt x="113" y="5"/>
                  </a:cubicBezTo>
                  <a:cubicBezTo>
                    <a:pt x="52" y="66"/>
                    <a:pt x="52" y="66"/>
                    <a:pt x="52" y="66"/>
                  </a:cubicBezTo>
                  <a:cubicBezTo>
                    <a:pt x="51" y="66"/>
                    <a:pt x="51" y="66"/>
                    <a:pt x="50" y="66"/>
                  </a:cubicBezTo>
                  <a:cubicBezTo>
                    <a:pt x="49" y="66"/>
                    <a:pt x="48" y="66"/>
                    <a:pt x="48" y="66"/>
                  </a:cubicBezTo>
                  <a:cubicBezTo>
                    <a:pt x="34" y="52"/>
                    <a:pt x="34" y="52"/>
                    <a:pt x="34" y="52"/>
                  </a:cubicBezTo>
                  <a:cubicBezTo>
                    <a:pt x="34" y="51"/>
                    <a:pt x="34" y="51"/>
                    <a:pt x="34" y="50"/>
                  </a:cubicBezTo>
                  <a:cubicBezTo>
                    <a:pt x="34" y="35"/>
                    <a:pt x="34" y="35"/>
                    <a:pt x="34" y="35"/>
                  </a:cubicBezTo>
                  <a:cubicBezTo>
                    <a:pt x="33" y="34"/>
                    <a:pt x="28" y="29"/>
                    <a:pt x="24" y="25"/>
                  </a:cubicBezTo>
                  <a:cubicBezTo>
                    <a:pt x="24" y="35"/>
                    <a:pt x="24" y="35"/>
                    <a:pt x="24" y="35"/>
                  </a:cubicBezTo>
                  <a:cubicBezTo>
                    <a:pt x="24" y="36"/>
                    <a:pt x="23" y="37"/>
                    <a:pt x="22" y="37"/>
                  </a:cubicBezTo>
                  <a:cubicBezTo>
                    <a:pt x="21" y="38"/>
                    <a:pt x="20" y="37"/>
                    <a:pt x="19" y="37"/>
                  </a:cubicBezTo>
                  <a:cubicBezTo>
                    <a:pt x="1" y="19"/>
                    <a:pt x="1" y="19"/>
                    <a:pt x="1" y="19"/>
                  </a:cubicBezTo>
                  <a:cubicBezTo>
                    <a:pt x="0" y="18"/>
                    <a:pt x="0" y="16"/>
                    <a:pt x="1" y="15"/>
                  </a:cubicBezTo>
                  <a:cubicBezTo>
                    <a:pt x="2" y="14"/>
                    <a:pt x="4" y="14"/>
                    <a:pt x="5" y="15"/>
                  </a:cubicBezTo>
                  <a:cubicBezTo>
                    <a:pt x="5" y="15"/>
                    <a:pt x="13" y="23"/>
                    <a:pt x="18" y="28"/>
                  </a:cubicBezTo>
                  <a:cubicBezTo>
                    <a:pt x="18" y="18"/>
                    <a:pt x="18" y="18"/>
                    <a:pt x="18" y="18"/>
                  </a:cubicBezTo>
                  <a:cubicBezTo>
                    <a:pt x="18" y="17"/>
                    <a:pt x="19" y="16"/>
                    <a:pt x="20" y="16"/>
                  </a:cubicBezTo>
                  <a:cubicBezTo>
                    <a:pt x="21" y="16"/>
                    <a:pt x="22" y="16"/>
                    <a:pt x="23" y="16"/>
                  </a:cubicBezTo>
                  <a:cubicBezTo>
                    <a:pt x="38" y="32"/>
                    <a:pt x="38" y="32"/>
                    <a:pt x="38" y="32"/>
                  </a:cubicBezTo>
                  <a:cubicBezTo>
                    <a:pt x="39" y="32"/>
                    <a:pt x="39" y="33"/>
                    <a:pt x="39" y="34"/>
                  </a:cubicBezTo>
                  <a:cubicBezTo>
                    <a:pt x="39" y="49"/>
                    <a:pt x="39" y="49"/>
                    <a:pt x="39" y="49"/>
                  </a:cubicBezTo>
                  <a:cubicBezTo>
                    <a:pt x="40" y="50"/>
                    <a:pt x="47" y="57"/>
                    <a:pt x="50" y="60"/>
                  </a:cubicBezTo>
                  <a:cubicBezTo>
                    <a:pt x="53" y="57"/>
                    <a:pt x="109" y="1"/>
                    <a:pt x="109" y="1"/>
                  </a:cubicBezTo>
                  <a:cubicBezTo>
                    <a:pt x="110" y="0"/>
                    <a:pt x="112" y="0"/>
                    <a:pt x="113" y="1"/>
                  </a:cubicBezTo>
                </a:path>
              </a:pathLst>
            </a:custGeom>
            <a:no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571" name="Freeform 218"/>
            <p:cNvSpPr>
              <a:spLocks/>
            </p:cNvSpPr>
            <p:nvPr/>
          </p:nvSpPr>
          <p:spPr bwMode="auto">
            <a:xfrm>
              <a:off x="3589338" y="4273551"/>
              <a:ext cx="427038" cy="247650"/>
            </a:xfrm>
            <a:custGeom>
              <a:avLst/>
              <a:gdLst/>
              <a:ahLst/>
              <a:cxnLst>
                <a:cxn ang="0">
                  <a:pos x="113" y="1"/>
                </a:cxn>
                <a:cxn ang="0">
                  <a:pos x="113" y="5"/>
                </a:cxn>
                <a:cxn ang="0">
                  <a:pos x="52" y="66"/>
                </a:cxn>
                <a:cxn ang="0">
                  <a:pos x="50" y="66"/>
                </a:cxn>
                <a:cxn ang="0">
                  <a:pos x="48" y="66"/>
                </a:cxn>
                <a:cxn ang="0">
                  <a:pos x="34" y="52"/>
                </a:cxn>
                <a:cxn ang="0">
                  <a:pos x="34" y="50"/>
                </a:cxn>
                <a:cxn ang="0">
                  <a:pos x="34" y="35"/>
                </a:cxn>
                <a:cxn ang="0">
                  <a:pos x="24" y="25"/>
                </a:cxn>
                <a:cxn ang="0">
                  <a:pos x="24" y="35"/>
                </a:cxn>
                <a:cxn ang="0">
                  <a:pos x="22" y="37"/>
                </a:cxn>
                <a:cxn ang="0">
                  <a:pos x="19" y="37"/>
                </a:cxn>
                <a:cxn ang="0">
                  <a:pos x="1" y="19"/>
                </a:cxn>
                <a:cxn ang="0">
                  <a:pos x="1" y="15"/>
                </a:cxn>
                <a:cxn ang="0">
                  <a:pos x="5" y="15"/>
                </a:cxn>
                <a:cxn ang="0">
                  <a:pos x="18" y="28"/>
                </a:cxn>
                <a:cxn ang="0">
                  <a:pos x="18" y="18"/>
                </a:cxn>
                <a:cxn ang="0">
                  <a:pos x="20" y="16"/>
                </a:cxn>
                <a:cxn ang="0">
                  <a:pos x="23" y="16"/>
                </a:cxn>
                <a:cxn ang="0">
                  <a:pos x="38" y="32"/>
                </a:cxn>
                <a:cxn ang="0">
                  <a:pos x="39" y="34"/>
                </a:cxn>
                <a:cxn ang="0">
                  <a:pos x="39" y="49"/>
                </a:cxn>
                <a:cxn ang="0">
                  <a:pos x="50" y="60"/>
                </a:cxn>
                <a:cxn ang="0">
                  <a:pos x="109" y="1"/>
                </a:cxn>
                <a:cxn ang="0">
                  <a:pos x="113" y="1"/>
                </a:cxn>
              </a:cxnLst>
              <a:rect l="0" t="0" r="r" b="b"/>
              <a:pathLst>
                <a:path w="114" h="66">
                  <a:moveTo>
                    <a:pt x="113" y="1"/>
                  </a:moveTo>
                  <a:cubicBezTo>
                    <a:pt x="114" y="2"/>
                    <a:pt x="114" y="4"/>
                    <a:pt x="113" y="5"/>
                  </a:cubicBezTo>
                  <a:cubicBezTo>
                    <a:pt x="52" y="66"/>
                    <a:pt x="52" y="66"/>
                    <a:pt x="52" y="66"/>
                  </a:cubicBezTo>
                  <a:cubicBezTo>
                    <a:pt x="51" y="66"/>
                    <a:pt x="51" y="66"/>
                    <a:pt x="50" y="66"/>
                  </a:cubicBezTo>
                  <a:cubicBezTo>
                    <a:pt x="49" y="66"/>
                    <a:pt x="48" y="66"/>
                    <a:pt x="48" y="66"/>
                  </a:cubicBezTo>
                  <a:cubicBezTo>
                    <a:pt x="34" y="52"/>
                    <a:pt x="34" y="52"/>
                    <a:pt x="34" y="52"/>
                  </a:cubicBezTo>
                  <a:cubicBezTo>
                    <a:pt x="34" y="51"/>
                    <a:pt x="34" y="51"/>
                    <a:pt x="34" y="50"/>
                  </a:cubicBezTo>
                  <a:cubicBezTo>
                    <a:pt x="34" y="35"/>
                    <a:pt x="34" y="35"/>
                    <a:pt x="34" y="35"/>
                  </a:cubicBezTo>
                  <a:cubicBezTo>
                    <a:pt x="33" y="34"/>
                    <a:pt x="28" y="29"/>
                    <a:pt x="24" y="25"/>
                  </a:cubicBezTo>
                  <a:cubicBezTo>
                    <a:pt x="24" y="35"/>
                    <a:pt x="24" y="35"/>
                    <a:pt x="24" y="35"/>
                  </a:cubicBezTo>
                  <a:cubicBezTo>
                    <a:pt x="24" y="36"/>
                    <a:pt x="23" y="37"/>
                    <a:pt x="22" y="37"/>
                  </a:cubicBezTo>
                  <a:cubicBezTo>
                    <a:pt x="21" y="38"/>
                    <a:pt x="20" y="37"/>
                    <a:pt x="19" y="37"/>
                  </a:cubicBezTo>
                  <a:cubicBezTo>
                    <a:pt x="1" y="19"/>
                    <a:pt x="1" y="19"/>
                    <a:pt x="1" y="19"/>
                  </a:cubicBezTo>
                  <a:cubicBezTo>
                    <a:pt x="0" y="18"/>
                    <a:pt x="0" y="16"/>
                    <a:pt x="1" y="15"/>
                  </a:cubicBezTo>
                  <a:cubicBezTo>
                    <a:pt x="2" y="14"/>
                    <a:pt x="4" y="14"/>
                    <a:pt x="5" y="15"/>
                  </a:cubicBezTo>
                  <a:cubicBezTo>
                    <a:pt x="5" y="15"/>
                    <a:pt x="13" y="23"/>
                    <a:pt x="18" y="28"/>
                  </a:cubicBezTo>
                  <a:cubicBezTo>
                    <a:pt x="18" y="18"/>
                    <a:pt x="18" y="18"/>
                    <a:pt x="18" y="18"/>
                  </a:cubicBezTo>
                  <a:cubicBezTo>
                    <a:pt x="18" y="17"/>
                    <a:pt x="19" y="16"/>
                    <a:pt x="20" y="16"/>
                  </a:cubicBezTo>
                  <a:cubicBezTo>
                    <a:pt x="21" y="16"/>
                    <a:pt x="22" y="16"/>
                    <a:pt x="23" y="16"/>
                  </a:cubicBezTo>
                  <a:cubicBezTo>
                    <a:pt x="38" y="32"/>
                    <a:pt x="38" y="32"/>
                    <a:pt x="38" y="32"/>
                  </a:cubicBezTo>
                  <a:cubicBezTo>
                    <a:pt x="39" y="32"/>
                    <a:pt x="39" y="33"/>
                    <a:pt x="39" y="34"/>
                  </a:cubicBezTo>
                  <a:cubicBezTo>
                    <a:pt x="39" y="49"/>
                    <a:pt x="39" y="49"/>
                    <a:pt x="39" y="49"/>
                  </a:cubicBezTo>
                  <a:cubicBezTo>
                    <a:pt x="40" y="50"/>
                    <a:pt x="47" y="57"/>
                    <a:pt x="50" y="60"/>
                  </a:cubicBezTo>
                  <a:cubicBezTo>
                    <a:pt x="53" y="57"/>
                    <a:pt x="109" y="1"/>
                    <a:pt x="109" y="1"/>
                  </a:cubicBezTo>
                  <a:cubicBezTo>
                    <a:pt x="110" y="0"/>
                    <a:pt x="112" y="0"/>
                    <a:pt x="113" y="1"/>
                  </a:cubicBezTo>
                  <a:close/>
                </a:path>
              </a:pathLst>
            </a:custGeom>
            <a:solidFill>
              <a:srgbClr val="CFD1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572" name="Freeform 219"/>
            <p:cNvSpPr>
              <a:spLocks/>
            </p:cNvSpPr>
            <p:nvPr/>
          </p:nvSpPr>
          <p:spPr bwMode="auto">
            <a:xfrm>
              <a:off x="3479801" y="4352926"/>
              <a:ext cx="165100" cy="146050"/>
            </a:xfrm>
            <a:custGeom>
              <a:avLst/>
              <a:gdLst/>
              <a:ahLst/>
              <a:cxnLst>
                <a:cxn ang="0">
                  <a:pos x="44" y="17"/>
                </a:cxn>
                <a:cxn ang="0">
                  <a:pos x="22" y="39"/>
                </a:cxn>
                <a:cxn ang="0">
                  <a:pos x="0" y="17"/>
                </a:cxn>
                <a:cxn ang="0">
                  <a:pos x="0" y="0"/>
                </a:cxn>
                <a:cxn ang="0">
                  <a:pos x="22" y="21"/>
                </a:cxn>
                <a:cxn ang="0">
                  <a:pos x="44" y="0"/>
                </a:cxn>
                <a:cxn ang="0">
                  <a:pos x="44" y="17"/>
                </a:cxn>
              </a:cxnLst>
              <a:rect l="0" t="0" r="r" b="b"/>
              <a:pathLst>
                <a:path w="44" h="39">
                  <a:moveTo>
                    <a:pt x="44" y="17"/>
                  </a:moveTo>
                  <a:cubicBezTo>
                    <a:pt x="44" y="29"/>
                    <a:pt x="34" y="39"/>
                    <a:pt x="22" y="39"/>
                  </a:cubicBezTo>
                  <a:cubicBezTo>
                    <a:pt x="10" y="39"/>
                    <a:pt x="0" y="29"/>
                    <a:pt x="0" y="17"/>
                  </a:cubicBezTo>
                  <a:cubicBezTo>
                    <a:pt x="0" y="0"/>
                    <a:pt x="0" y="0"/>
                    <a:pt x="0" y="0"/>
                  </a:cubicBezTo>
                  <a:cubicBezTo>
                    <a:pt x="0" y="12"/>
                    <a:pt x="10" y="21"/>
                    <a:pt x="22" y="21"/>
                  </a:cubicBezTo>
                  <a:cubicBezTo>
                    <a:pt x="34" y="21"/>
                    <a:pt x="44" y="12"/>
                    <a:pt x="44" y="0"/>
                  </a:cubicBezTo>
                  <a:lnTo>
                    <a:pt x="44" y="17"/>
                  </a:lnTo>
                  <a:close/>
                </a:path>
              </a:pathLst>
            </a:custGeom>
            <a:solidFill>
              <a:schemeClr val="bg1"/>
            </a:solidFill>
            <a:ln w="19050"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573" name="Oval 220"/>
            <p:cNvSpPr>
              <a:spLocks noChangeArrowheads="1"/>
            </p:cNvSpPr>
            <p:nvPr/>
          </p:nvSpPr>
          <p:spPr bwMode="auto">
            <a:xfrm>
              <a:off x="3479801" y="4270376"/>
              <a:ext cx="165100" cy="161925"/>
            </a:xfrm>
            <a:prstGeom prst="ellipse">
              <a:avLst/>
            </a:prstGeom>
            <a:solidFill>
              <a:srgbClr val="CED0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574" name="Oval 221"/>
            <p:cNvSpPr>
              <a:spLocks noChangeArrowheads="1"/>
            </p:cNvSpPr>
            <p:nvPr/>
          </p:nvSpPr>
          <p:spPr bwMode="auto">
            <a:xfrm>
              <a:off x="3479801" y="4270376"/>
              <a:ext cx="165100" cy="161925"/>
            </a:xfrm>
            <a:prstGeom prst="ellipse">
              <a:avLst/>
            </a:prstGeom>
            <a:no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575" name="Oval 222"/>
            <p:cNvSpPr>
              <a:spLocks noChangeArrowheads="1"/>
            </p:cNvSpPr>
            <p:nvPr/>
          </p:nvSpPr>
          <p:spPr bwMode="auto">
            <a:xfrm>
              <a:off x="3479801" y="4270376"/>
              <a:ext cx="165100" cy="161925"/>
            </a:xfrm>
            <a:prstGeom prst="ellipse">
              <a:avLst/>
            </a:prstGeom>
            <a:solidFill>
              <a:srgbClr val="CFD1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576" name="Oval 223"/>
            <p:cNvSpPr>
              <a:spLocks noChangeArrowheads="1"/>
            </p:cNvSpPr>
            <p:nvPr/>
          </p:nvSpPr>
          <p:spPr bwMode="auto">
            <a:xfrm>
              <a:off x="3479801" y="4270376"/>
              <a:ext cx="165100" cy="161925"/>
            </a:xfrm>
            <a:prstGeom prst="ellipse">
              <a:avLst/>
            </a:prstGeom>
            <a:solidFill>
              <a:srgbClr val="CED0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577" name="Oval 224"/>
            <p:cNvSpPr>
              <a:spLocks noChangeArrowheads="1"/>
            </p:cNvSpPr>
            <p:nvPr/>
          </p:nvSpPr>
          <p:spPr bwMode="auto">
            <a:xfrm>
              <a:off x="3479801" y="4270376"/>
              <a:ext cx="165100" cy="161925"/>
            </a:xfrm>
            <a:prstGeom prst="ellipse">
              <a:avLst/>
            </a:prstGeom>
            <a:no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578" name="Oval 225"/>
            <p:cNvSpPr>
              <a:spLocks noChangeArrowheads="1"/>
            </p:cNvSpPr>
            <p:nvPr/>
          </p:nvSpPr>
          <p:spPr bwMode="auto">
            <a:xfrm>
              <a:off x="3479801" y="4270376"/>
              <a:ext cx="165100" cy="161925"/>
            </a:xfrm>
            <a:prstGeom prst="ellipse">
              <a:avLst/>
            </a:prstGeom>
            <a:solidFill>
              <a:schemeClr val="bg1"/>
            </a:solidFill>
            <a:ln w="19050"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579" name="Freeform 226"/>
            <p:cNvSpPr>
              <a:spLocks/>
            </p:cNvSpPr>
            <p:nvPr/>
          </p:nvSpPr>
          <p:spPr bwMode="auto">
            <a:xfrm>
              <a:off x="3479801" y="4352926"/>
              <a:ext cx="165100" cy="146050"/>
            </a:xfrm>
            <a:custGeom>
              <a:avLst/>
              <a:gdLst/>
              <a:ahLst/>
              <a:cxnLst>
                <a:cxn ang="0">
                  <a:pos x="44" y="17"/>
                </a:cxn>
                <a:cxn ang="0">
                  <a:pos x="22" y="39"/>
                </a:cxn>
                <a:cxn ang="0">
                  <a:pos x="0" y="17"/>
                </a:cxn>
                <a:cxn ang="0">
                  <a:pos x="0" y="0"/>
                </a:cxn>
                <a:cxn ang="0">
                  <a:pos x="22" y="21"/>
                </a:cxn>
                <a:cxn ang="0">
                  <a:pos x="44" y="0"/>
                </a:cxn>
                <a:cxn ang="0">
                  <a:pos x="44" y="17"/>
                </a:cxn>
              </a:cxnLst>
              <a:rect l="0" t="0" r="r" b="b"/>
              <a:pathLst>
                <a:path w="44" h="39">
                  <a:moveTo>
                    <a:pt x="44" y="17"/>
                  </a:moveTo>
                  <a:cubicBezTo>
                    <a:pt x="44" y="29"/>
                    <a:pt x="34" y="39"/>
                    <a:pt x="22" y="39"/>
                  </a:cubicBezTo>
                  <a:cubicBezTo>
                    <a:pt x="10" y="39"/>
                    <a:pt x="0" y="29"/>
                    <a:pt x="0" y="17"/>
                  </a:cubicBezTo>
                  <a:cubicBezTo>
                    <a:pt x="0" y="0"/>
                    <a:pt x="0" y="0"/>
                    <a:pt x="0" y="0"/>
                  </a:cubicBezTo>
                  <a:cubicBezTo>
                    <a:pt x="0" y="12"/>
                    <a:pt x="10" y="21"/>
                    <a:pt x="22" y="21"/>
                  </a:cubicBezTo>
                  <a:cubicBezTo>
                    <a:pt x="34" y="21"/>
                    <a:pt x="44" y="12"/>
                    <a:pt x="44" y="0"/>
                  </a:cubicBezTo>
                  <a:lnTo>
                    <a:pt x="44" y="17"/>
                  </a:lnTo>
                  <a:close/>
                </a:path>
              </a:pathLst>
            </a:custGeom>
            <a:solidFill>
              <a:srgbClr val="CED0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580" name="Freeform 227"/>
            <p:cNvSpPr>
              <a:spLocks/>
            </p:cNvSpPr>
            <p:nvPr/>
          </p:nvSpPr>
          <p:spPr bwMode="auto">
            <a:xfrm>
              <a:off x="3479801" y="4352926"/>
              <a:ext cx="165100" cy="146050"/>
            </a:xfrm>
            <a:custGeom>
              <a:avLst/>
              <a:gdLst/>
              <a:ahLst/>
              <a:cxnLst>
                <a:cxn ang="0">
                  <a:pos x="44" y="17"/>
                </a:cxn>
                <a:cxn ang="0">
                  <a:pos x="22" y="39"/>
                </a:cxn>
                <a:cxn ang="0">
                  <a:pos x="0" y="17"/>
                </a:cxn>
                <a:cxn ang="0">
                  <a:pos x="0" y="0"/>
                </a:cxn>
                <a:cxn ang="0">
                  <a:pos x="22" y="21"/>
                </a:cxn>
                <a:cxn ang="0">
                  <a:pos x="44" y="0"/>
                </a:cxn>
                <a:cxn ang="0">
                  <a:pos x="44" y="17"/>
                </a:cxn>
              </a:cxnLst>
              <a:rect l="0" t="0" r="r" b="b"/>
              <a:pathLst>
                <a:path w="44" h="39">
                  <a:moveTo>
                    <a:pt x="44" y="17"/>
                  </a:moveTo>
                  <a:cubicBezTo>
                    <a:pt x="44" y="29"/>
                    <a:pt x="34" y="39"/>
                    <a:pt x="22" y="39"/>
                  </a:cubicBezTo>
                  <a:cubicBezTo>
                    <a:pt x="10" y="39"/>
                    <a:pt x="0" y="29"/>
                    <a:pt x="0" y="17"/>
                  </a:cubicBezTo>
                  <a:cubicBezTo>
                    <a:pt x="0" y="0"/>
                    <a:pt x="0" y="0"/>
                    <a:pt x="0" y="0"/>
                  </a:cubicBezTo>
                  <a:cubicBezTo>
                    <a:pt x="0" y="12"/>
                    <a:pt x="10" y="21"/>
                    <a:pt x="22" y="21"/>
                  </a:cubicBezTo>
                  <a:cubicBezTo>
                    <a:pt x="34" y="21"/>
                    <a:pt x="44" y="12"/>
                    <a:pt x="44" y="0"/>
                  </a:cubicBezTo>
                  <a:lnTo>
                    <a:pt x="44" y="17"/>
                  </a:lnTo>
                  <a:close/>
                </a:path>
              </a:pathLst>
            </a:custGeom>
            <a:solidFill>
              <a:srgbClr val="CFD1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581" name="Oval 228"/>
            <p:cNvSpPr>
              <a:spLocks noChangeArrowheads="1"/>
            </p:cNvSpPr>
            <p:nvPr/>
          </p:nvSpPr>
          <p:spPr bwMode="auto">
            <a:xfrm>
              <a:off x="3479801" y="4270376"/>
              <a:ext cx="165100" cy="161925"/>
            </a:xfrm>
            <a:prstGeom prst="ellipse">
              <a:avLst/>
            </a:prstGeom>
            <a:solidFill>
              <a:srgbClr val="CED0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582" name="Oval 229"/>
            <p:cNvSpPr>
              <a:spLocks noChangeArrowheads="1"/>
            </p:cNvSpPr>
            <p:nvPr/>
          </p:nvSpPr>
          <p:spPr bwMode="auto">
            <a:xfrm>
              <a:off x="3479801" y="4270376"/>
              <a:ext cx="165100" cy="161925"/>
            </a:xfrm>
            <a:prstGeom prst="ellipse">
              <a:avLst/>
            </a:prstGeom>
            <a:no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583" name="Oval 230"/>
            <p:cNvSpPr>
              <a:spLocks noChangeArrowheads="1"/>
            </p:cNvSpPr>
            <p:nvPr/>
          </p:nvSpPr>
          <p:spPr bwMode="auto">
            <a:xfrm>
              <a:off x="3479801" y="4270376"/>
              <a:ext cx="165100" cy="161925"/>
            </a:xfrm>
            <a:prstGeom prst="ellipse">
              <a:avLst/>
            </a:prstGeom>
            <a:solidFill>
              <a:srgbClr val="CFD1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584" name="Oval 231"/>
            <p:cNvSpPr>
              <a:spLocks noChangeArrowheads="1"/>
            </p:cNvSpPr>
            <p:nvPr/>
          </p:nvSpPr>
          <p:spPr bwMode="auto">
            <a:xfrm>
              <a:off x="3479801" y="4270376"/>
              <a:ext cx="165100" cy="161925"/>
            </a:xfrm>
            <a:prstGeom prst="ellipse">
              <a:avLst/>
            </a:prstGeom>
            <a:no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585" name="Freeform 232"/>
            <p:cNvSpPr>
              <a:spLocks/>
            </p:cNvSpPr>
            <p:nvPr/>
          </p:nvSpPr>
          <p:spPr bwMode="auto">
            <a:xfrm>
              <a:off x="3479801" y="4352926"/>
              <a:ext cx="165100" cy="146050"/>
            </a:xfrm>
            <a:custGeom>
              <a:avLst/>
              <a:gdLst/>
              <a:ahLst/>
              <a:cxnLst>
                <a:cxn ang="0">
                  <a:pos x="44" y="17"/>
                </a:cxn>
                <a:cxn ang="0">
                  <a:pos x="22" y="39"/>
                </a:cxn>
                <a:cxn ang="0">
                  <a:pos x="0" y="17"/>
                </a:cxn>
                <a:cxn ang="0">
                  <a:pos x="0" y="0"/>
                </a:cxn>
                <a:cxn ang="0">
                  <a:pos x="22" y="21"/>
                </a:cxn>
                <a:cxn ang="0">
                  <a:pos x="44" y="0"/>
                </a:cxn>
                <a:cxn ang="0">
                  <a:pos x="44" y="17"/>
                </a:cxn>
              </a:cxnLst>
              <a:rect l="0" t="0" r="r" b="b"/>
              <a:pathLst>
                <a:path w="44" h="39">
                  <a:moveTo>
                    <a:pt x="44" y="17"/>
                  </a:moveTo>
                  <a:cubicBezTo>
                    <a:pt x="44" y="29"/>
                    <a:pt x="34" y="39"/>
                    <a:pt x="22" y="39"/>
                  </a:cubicBezTo>
                  <a:cubicBezTo>
                    <a:pt x="10" y="39"/>
                    <a:pt x="0" y="29"/>
                    <a:pt x="0" y="17"/>
                  </a:cubicBezTo>
                  <a:cubicBezTo>
                    <a:pt x="0" y="0"/>
                    <a:pt x="0" y="0"/>
                    <a:pt x="0" y="0"/>
                  </a:cubicBezTo>
                  <a:cubicBezTo>
                    <a:pt x="0" y="12"/>
                    <a:pt x="10" y="21"/>
                    <a:pt x="22" y="21"/>
                  </a:cubicBezTo>
                  <a:cubicBezTo>
                    <a:pt x="34" y="21"/>
                    <a:pt x="44" y="12"/>
                    <a:pt x="44" y="0"/>
                  </a:cubicBezTo>
                  <a:lnTo>
                    <a:pt x="44" y="17"/>
                  </a:lnTo>
                  <a:close/>
                </a:path>
              </a:pathLst>
            </a:custGeom>
            <a:solidFill>
              <a:srgbClr val="CED0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586" name="Freeform 233"/>
            <p:cNvSpPr>
              <a:spLocks/>
            </p:cNvSpPr>
            <p:nvPr/>
          </p:nvSpPr>
          <p:spPr bwMode="auto">
            <a:xfrm>
              <a:off x="3479801" y="4352926"/>
              <a:ext cx="165100" cy="146050"/>
            </a:xfrm>
            <a:custGeom>
              <a:avLst/>
              <a:gdLst/>
              <a:ahLst/>
              <a:cxnLst>
                <a:cxn ang="0">
                  <a:pos x="44" y="17"/>
                </a:cxn>
                <a:cxn ang="0">
                  <a:pos x="22" y="39"/>
                </a:cxn>
                <a:cxn ang="0">
                  <a:pos x="0" y="17"/>
                </a:cxn>
                <a:cxn ang="0">
                  <a:pos x="0" y="0"/>
                </a:cxn>
                <a:cxn ang="0">
                  <a:pos x="22" y="21"/>
                </a:cxn>
                <a:cxn ang="0">
                  <a:pos x="44" y="0"/>
                </a:cxn>
                <a:cxn ang="0">
                  <a:pos x="44" y="17"/>
                </a:cxn>
              </a:cxnLst>
              <a:rect l="0" t="0" r="r" b="b"/>
              <a:pathLst>
                <a:path w="44" h="39">
                  <a:moveTo>
                    <a:pt x="44" y="17"/>
                  </a:moveTo>
                  <a:cubicBezTo>
                    <a:pt x="44" y="29"/>
                    <a:pt x="34" y="39"/>
                    <a:pt x="22" y="39"/>
                  </a:cubicBezTo>
                  <a:cubicBezTo>
                    <a:pt x="10" y="39"/>
                    <a:pt x="0" y="29"/>
                    <a:pt x="0" y="17"/>
                  </a:cubicBezTo>
                  <a:cubicBezTo>
                    <a:pt x="0" y="0"/>
                    <a:pt x="0" y="0"/>
                    <a:pt x="0" y="0"/>
                  </a:cubicBezTo>
                  <a:cubicBezTo>
                    <a:pt x="0" y="12"/>
                    <a:pt x="10" y="21"/>
                    <a:pt x="22" y="21"/>
                  </a:cubicBezTo>
                  <a:cubicBezTo>
                    <a:pt x="34" y="21"/>
                    <a:pt x="44" y="12"/>
                    <a:pt x="44" y="0"/>
                  </a:cubicBezTo>
                  <a:lnTo>
                    <a:pt x="44" y="17"/>
                  </a:lnTo>
                  <a:close/>
                </a:path>
              </a:pathLst>
            </a:custGeom>
            <a:solidFill>
              <a:srgbClr val="9D9FA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587" name="Freeform 234"/>
            <p:cNvSpPr>
              <a:spLocks/>
            </p:cNvSpPr>
            <p:nvPr/>
          </p:nvSpPr>
          <p:spPr bwMode="auto">
            <a:xfrm>
              <a:off x="3402013" y="4300539"/>
              <a:ext cx="636588" cy="382588"/>
            </a:xfrm>
            <a:custGeom>
              <a:avLst/>
              <a:gdLst/>
              <a:ahLst/>
              <a:cxnLst>
                <a:cxn ang="0">
                  <a:pos x="169" y="1"/>
                </a:cxn>
                <a:cxn ang="0">
                  <a:pos x="169" y="5"/>
                </a:cxn>
                <a:cxn ang="0">
                  <a:pos x="73" y="101"/>
                </a:cxn>
                <a:cxn ang="0">
                  <a:pos x="71" y="102"/>
                </a:cxn>
                <a:cxn ang="0">
                  <a:pos x="69" y="101"/>
                </a:cxn>
                <a:cxn ang="0">
                  <a:pos x="49" y="81"/>
                </a:cxn>
                <a:cxn ang="0">
                  <a:pos x="48" y="79"/>
                </a:cxn>
                <a:cxn ang="0">
                  <a:pos x="48" y="64"/>
                </a:cxn>
                <a:cxn ang="0">
                  <a:pos x="38" y="54"/>
                </a:cxn>
                <a:cxn ang="0">
                  <a:pos x="38" y="64"/>
                </a:cxn>
                <a:cxn ang="0">
                  <a:pos x="37" y="67"/>
                </a:cxn>
                <a:cxn ang="0">
                  <a:pos x="34" y="66"/>
                </a:cxn>
                <a:cxn ang="0">
                  <a:pos x="2" y="34"/>
                </a:cxn>
                <a:cxn ang="0">
                  <a:pos x="2" y="30"/>
                </a:cxn>
                <a:cxn ang="0">
                  <a:pos x="5" y="30"/>
                </a:cxn>
                <a:cxn ang="0">
                  <a:pos x="33" y="58"/>
                </a:cxn>
                <a:cxn ang="0">
                  <a:pos x="33" y="48"/>
                </a:cxn>
                <a:cxn ang="0">
                  <a:pos x="35" y="45"/>
                </a:cxn>
                <a:cxn ang="0">
                  <a:pos x="37" y="46"/>
                </a:cxn>
                <a:cxn ang="0">
                  <a:pos x="53" y="61"/>
                </a:cxn>
                <a:cxn ang="0">
                  <a:pos x="53" y="63"/>
                </a:cxn>
                <a:cxn ang="0">
                  <a:pos x="53" y="78"/>
                </a:cxn>
                <a:cxn ang="0">
                  <a:pos x="71" y="95"/>
                </a:cxn>
                <a:cxn ang="0">
                  <a:pos x="165" y="1"/>
                </a:cxn>
                <a:cxn ang="0">
                  <a:pos x="169" y="1"/>
                </a:cxn>
              </a:cxnLst>
              <a:rect l="0" t="0" r="r" b="b"/>
              <a:pathLst>
                <a:path w="170" h="102">
                  <a:moveTo>
                    <a:pt x="169" y="1"/>
                  </a:moveTo>
                  <a:cubicBezTo>
                    <a:pt x="170" y="2"/>
                    <a:pt x="170" y="4"/>
                    <a:pt x="169" y="5"/>
                  </a:cubicBezTo>
                  <a:cubicBezTo>
                    <a:pt x="73" y="101"/>
                    <a:pt x="73" y="101"/>
                    <a:pt x="73" y="101"/>
                  </a:cubicBezTo>
                  <a:cubicBezTo>
                    <a:pt x="72" y="102"/>
                    <a:pt x="71" y="102"/>
                    <a:pt x="71" y="102"/>
                  </a:cubicBezTo>
                  <a:cubicBezTo>
                    <a:pt x="70" y="102"/>
                    <a:pt x="69" y="102"/>
                    <a:pt x="69" y="101"/>
                  </a:cubicBezTo>
                  <a:cubicBezTo>
                    <a:pt x="49" y="81"/>
                    <a:pt x="49" y="81"/>
                    <a:pt x="49" y="81"/>
                  </a:cubicBezTo>
                  <a:cubicBezTo>
                    <a:pt x="48" y="81"/>
                    <a:pt x="48" y="80"/>
                    <a:pt x="48" y="79"/>
                  </a:cubicBezTo>
                  <a:cubicBezTo>
                    <a:pt x="48" y="64"/>
                    <a:pt x="48" y="64"/>
                    <a:pt x="48" y="64"/>
                  </a:cubicBezTo>
                  <a:cubicBezTo>
                    <a:pt x="47" y="63"/>
                    <a:pt x="42" y="58"/>
                    <a:pt x="38" y="54"/>
                  </a:cubicBezTo>
                  <a:cubicBezTo>
                    <a:pt x="38" y="64"/>
                    <a:pt x="38" y="64"/>
                    <a:pt x="38" y="64"/>
                  </a:cubicBezTo>
                  <a:cubicBezTo>
                    <a:pt x="38" y="65"/>
                    <a:pt x="38" y="66"/>
                    <a:pt x="37" y="67"/>
                  </a:cubicBezTo>
                  <a:cubicBezTo>
                    <a:pt x="36" y="67"/>
                    <a:pt x="34" y="67"/>
                    <a:pt x="34" y="66"/>
                  </a:cubicBezTo>
                  <a:cubicBezTo>
                    <a:pt x="2" y="34"/>
                    <a:pt x="2" y="34"/>
                    <a:pt x="2" y="34"/>
                  </a:cubicBezTo>
                  <a:cubicBezTo>
                    <a:pt x="0" y="33"/>
                    <a:pt x="0" y="31"/>
                    <a:pt x="2" y="30"/>
                  </a:cubicBezTo>
                  <a:cubicBezTo>
                    <a:pt x="3" y="29"/>
                    <a:pt x="4" y="29"/>
                    <a:pt x="5" y="30"/>
                  </a:cubicBezTo>
                  <a:cubicBezTo>
                    <a:pt x="5" y="30"/>
                    <a:pt x="28" y="53"/>
                    <a:pt x="33" y="58"/>
                  </a:cubicBezTo>
                  <a:cubicBezTo>
                    <a:pt x="33" y="48"/>
                    <a:pt x="33" y="48"/>
                    <a:pt x="33" y="48"/>
                  </a:cubicBezTo>
                  <a:cubicBezTo>
                    <a:pt x="33" y="47"/>
                    <a:pt x="34" y="46"/>
                    <a:pt x="35" y="45"/>
                  </a:cubicBezTo>
                  <a:cubicBezTo>
                    <a:pt x="36" y="45"/>
                    <a:pt x="37" y="45"/>
                    <a:pt x="37" y="46"/>
                  </a:cubicBezTo>
                  <a:cubicBezTo>
                    <a:pt x="53" y="61"/>
                    <a:pt x="53" y="61"/>
                    <a:pt x="53" y="61"/>
                  </a:cubicBezTo>
                  <a:cubicBezTo>
                    <a:pt x="53" y="62"/>
                    <a:pt x="53" y="62"/>
                    <a:pt x="53" y="63"/>
                  </a:cubicBezTo>
                  <a:cubicBezTo>
                    <a:pt x="53" y="78"/>
                    <a:pt x="53" y="78"/>
                    <a:pt x="53" y="78"/>
                  </a:cubicBezTo>
                  <a:cubicBezTo>
                    <a:pt x="55" y="80"/>
                    <a:pt x="68" y="92"/>
                    <a:pt x="71" y="95"/>
                  </a:cubicBezTo>
                  <a:cubicBezTo>
                    <a:pt x="74" y="92"/>
                    <a:pt x="165" y="1"/>
                    <a:pt x="165" y="1"/>
                  </a:cubicBezTo>
                  <a:cubicBezTo>
                    <a:pt x="166" y="0"/>
                    <a:pt x="168" y="0"/>
                    <a:pt x="169" y="1"/>
                  </a:cubicBezTo>
                </a:path>
              </a:pathLst>
            </a:custGeom>
            <a:solidFill>
              <a:srgbClr val="CED0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588" name="Freeform 235"/>
            <p:cNvSpPr>
              <a:spLocks/>
            </p:cNvSpPr>
            <p:nvPr/>
          </p:nvSpPr>
          <p:spPr bwMode="auto">
            <a:xfrm>
              <a:off x="3402013" y="4300539"/>
              <a:ext cx="636588" cy="382588"/>
            </a:xfrm>
            <a:custGeom>
              <a:avLst/>
              <a:gdLst/>
              <a:ahLst/>
              <a:cxnLst>
                <a:cxn ang="0">
                  <a:pos x="169" y="1"/>
                </a:cxn>
                <a:cxn ang="0">
                  <a:pos x="169" y="5"/>
                </a:cxn>
                <a:cxn ang="0">
                  <a:pos x="73" y="101"/>
                </a:cxn>
                <a:cxn ang="0">
                  <a:pos x="71" y="102"/>
                </a:cxn>
                <a:cxn ang="0">
                  <a:pos x="69" y="101"/>
                </a:cxn>
                <a:cxn ang="0">
                  <a:pos x="49" y="81"/>
                </a:cxn>
                <a:cxn ang="0">
                  <a:pos x="48" y="79"/>
                </a:cxn>
                <a:cxn ang="0">
                  <a:pos x="48" y="64"/>
                </a:cxn>
                <a:cxn ang="0">
                  <a:pos x="38" y="54"/>
                </a:cxn>
                <a:cxn ang="0">
                  <a:pos x="38" y="64"/>
                </a:cxn>
                <a:cxn ang="0">
                  <a:pos x="37" y="67"/>
                </a:cxn>
                <a:cxn ang="0">
                  <a:pos x="34" y="66"/>
                </a:cxn>
                <a:cxn ang="0">
                  <a:pos x="2" y="34"/>
                </a:cxn>
                <a:cxn ang="0">
                  <a:pos x="2" y="30"/>
                </a:cxn>
                <a:cxn ang="0">
                  <a:pos x="5" y="30"/>
                </a:cxn>
                <a:cxn ang="0">
                  <a:pos x="33" y="58"/>
                </a:cxn>
                <a:cxn ang="0">
                  <a:pos x="33" y="48"/>
                </a:cxn>
                <a:cxn ang="0">
                  <a:pos x="35" y="45"/>
                </a:cxn>
                <a:cxn ang="0">
                  <a:pos x="37" y="46"/>
                </a:cxn>
                <a:cxn ang="0">
                  <a:pos x="53" y="61"/>
                </a:cxn>
                <a:cxn ang="0">
                  <a:pos x="53" y="63"/>
                </a:cxn>
                <a:cxn ang="0">
                  <a:pos x="53" y="78"/>
                </a:cxn>
                <a:cxn ang="0">
                  <a:pos x="71" y="95"/>
                </a:cxn>
                <a:cxn ang="0">
                  <a:pos x="165" y="1"/>
                </a:cxn>
                <a:cxn ang="0">
                  <a:pos x="169" y="1"/>
                </a:cxn>
              </a:cxnLst>
              <a:rect l="0" t="0" r="r" b="b"/>
              <a:pathLst>
                <a:path w="170" h="102">
                  <a:moveTo>
                    <a:pt x="169" y="1"/>
                  </a:moveTo>
                  <a:cubicBezTo>
                    <a:pt x="170" y="2"/>
                    <a:pt x="170" y="4"/>
                    <a:pt x="169" y="5"/>
                  </a:cubicBezTo>
                  <a:cubicBezTo>
                    <a:pt x="73" y="101"/>
                    <a:pt x="73" y="101"/>
                    <a:pt x="73" y="101"/>
                  </a:cubicBezTo>
                  <a:cubicBezTo>
                    <a:pt x="72" y="102"/>
                    <a:pt x="71" y="102"/>
                    <a:pt x="71" y="102"/>
                  </a:cubicBezTo>
                  <a:cubicBezTo>
                    <a:pt x="70" y="102"/>
                    <a:pt x="69" y="102"/>
                    <a:pt x="69" y="101"/>
                  </a:cubicBezTo>
                  <a:cubicBezTo>
                    <a:pt x="49" y="81"/>
                    <a:pt x="49" y="81"/>
                    <a:pt x="49" y="81"/>
                  </a:cubicBezTo>
                  <a:cubicBezTo>
                    <a:pt x="48" y="81"/>
                    <a:pt x="48" y="80"/>
                    <a:pt x="48" y="79"/>
                  </a:cubicBezTo>
                  <a:cubicBezTo>
                    <a:pt x="48" y="64"/>
                    <a:pt x="48" y="64"/>
                    <a:pt x="48" y="64"/>
                  </a:cubicBezTo>
                  <a:cubicBezTo>
                    <a:pt x="47" y="63"/>
                    <a:pt x="42" y="58"/>
                    <a:pt x="38" y="54"/>
                  </a:cubicBezTo>
                  <a:cubicBezTo>
                    <a:pt x="38" y="64"/>
                    <a:pt x="38" y="64"/>
                    <a:pt x="38" y="64"/>
                  </a:cubicBezTo>
                  <a:cubicBezTo>
                    <a:pt x="38" y="65"/>
                    <a:pt x="38" y="66"/>
                    <a:pt x="37" y="67"/>
                  </a:cubicBezTo>
                  <a:cubicBezTo>
                    <a:pt x="36" y="67"/>
                    <a:pt x="34" y="67"/>
                    <a:pt x="34" y="66"/>
                  </a:cubicBezTo>
                  <a:cubicBezTo>
                    <a:pt x="2" y="34"/>
                    <a:pt x="2" y="34"/>
                    <a:pt x="2" y="34"/>
                  </a:cubicBezTo>
                  <a:cubicBezTo>
                    <a:pt x="0" y="33"/>
                    <a:pt x="0" y="31"/>
                    <a:pt x="2" y="30"/>
                  </a:cubicBezTo>
                  <a:cubicBezTo>
                    <a:pt x="3" y="29"/>
                    <a:pt x="4" y="29"/>
                    <a:pt x="5" y="30"/>
                  </a:cubicBezTo>
                  <a:cubicBezTo>
                    <a:pt x="5" y="30"/>
                    <a:pt x="28" y="53"/>
                    <a:pt x="33" y="58"/>
                  </a:cubicBezTo>
                  <a:cubicBezTo>
                    <a:pt x="33" y="48"/>
                    <a:pt x="33" y="48"/>
                    <a:pt x="33" y="48"/>
                  </a:cubicBezTo>
                  <a:cubicBezTo>
                    <a:pt x="33" y="47"/>
                    <a:pt x="34" y="46"/>
                    <a:pt x="35" y="45"/>
                  </a:cubicBezTo>
                  <a:cubicBezTo>
                    <a:pt x="36" y="45"/>
                    <a:pt x="37" y="45"/>
                    <a:pt x="37" y="46"/>
                  </a:cubicBezTo>
                  <a:cubicBezTo>
                    <a:pt x="53" y="61"/>
                    <a:pt x="53" y="61"/>
                    <a:pt x="53" y="61"/>
                  </a:cubicBezTo>
                  <a:cubicBezTo>
                    <a:pt x="53" y="62"/>
                    <a:pt x="53" y="62"/>
                    <a:pt x="53" y="63"/>
                  </a:cubicBezTo>
                  <a:cubicBezTo>
                    <a:pt x="53" y="78"/>
                    <a:pt x="53" y="78"/>
                    <a:pt x="53" y="78"/>
                  </a:cubicBezTo>
                  <a:cubicBezTo>
                    <a:pt x="55" y="80"/>
                    <a:pt x="68" y="92"/>
                    <a:pt x="71" y="95"/>
                  </a:cubicBezTo>
                  <a:cubicBezTo>
                    <a:pt x="74" y="92"/>
                    <a:pt x="165" y="1"/>
                    <a:pt x="165" y="1"/>
                  </a:cubicBezTo>
                  <a:cubicBezTo>
                    <a:pt x="166" y="0"/>
                    <a:pt x="168" y="0"/>
                    <a:pt x="169" y="1"/>
                  </a:cubicBezTo>
                </a:path>
              </a:pathLst>
            </a:custGeom>
            <a:no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589" name="Freeform 236"/>
            <p:cNvSpPr>
              <a:spLocks/>
            </p:cNvSpPr>
            <p:nvPr/>
          </p:nvSpPr>
          <p:spPr bwMode="auto">
            <a:xfrm>
              <a:off x="3402013" y="4300539"/>
              <a:ext cx="636588" cy="382588"/>
            </a:xfrm>
            <a:custGeom>
              <a:avLst/>
              <a:gdLst/>
              <a:ahLst/>
              <a:cxnLst>
                <a:cxn ang="0">
                  <a:pos x="169" y="1"/>
                </a:cxn>
                <a:cxn ang="0">
                  <a:pos x="169" y="5"/>
                </a:cxn>
                <a:cxn ang="0">
                  <a:pos x="73" y="101"/>
                </a:cxn>
                <a:cxn ang="0">
                  <a:pos x="71" y="102"/>
                </a:cxn>
                <a:cxn ang="0">
                  <a:pos x="69" y="101"/>
                </a:cxn>
                <a:cxn ang="0">
                  <a:pos x="49" y="81"/>
                </a:cxn>
                <a:cxn ang="0">
                  <a:pos x="48" y="79"/>
                </a:cxn>
                <a:cxn ang="0">
                  <a:pos x="48" y="64"/>
                </a:cxn>
                <a:cxn ang="0">
                  <a:pos x="38" y="54"/>
                </a:cxn>
                <a:cxn ang="0">
                  <a:pos x="38" y="64"/>
                </a:cxn>
                <a:cxn ang="0">
                  <a:pos x="37" y="67"/>
                </a:cxn>
                <a:cxn ang="0">
                  <a:pos x="34" y="66"/>
                </a:cxn>
                <a:cxn ang="0">
                  <a:pos x="2" y="34"/>
                </a:cxn>
                <a:cxn ang="0">
                  <a:pos x="2" y="30"/>
                </a:cxn>
                <a:cxn ang="0">
                  <a:pos x="5" y="30"/>
                </a:cxn>
                <a:cxn ang="0">
                  <a:pos x="33" y="58"/>
                </a:cxn>
                <a:cxn ang="0">
                  <a:pos x="33" y="48"/>
                </a:cxn>
                <a:cxn ang="0">
                  <a:pos x="35" y="45"/>
                </a:cxn>
                <a:cxn ang="0">
                  <a:pos x="37" y="46"/>
                </a:cxn>
                <a:cxn ang="0">
                  <a:pos x="53" y="61"/>
                </a:cxn>
                <a:cxn ang="0">
                  <a:pos x="53" y="63"/>
                </a:cxn>
                <a:cxn ang="0">
                  <a:pos x="53" y="78"/>
                </a:cxn>
                <a:cxn ang="0">
                  <a:pos x="71" y="95"/>
                </a:cxn>
                <a:cxn ang="0">
                  <a:pos x="165" y="1"/>
                </a:cxn>
                <a:cxn ang="0">
                  <a:pos x="169" y="1"/>
                </a:cxn>
              </a:cxnLst>
              <a:rect l="0" t="0" r="r" b="b"/>
              <a:pathLst>
                <a:path w="170" h="102">
                  <a:moveTo>
                    <a:pt x="169" y="1"/>
                  </a:moveTo>
                  <a:cubicBezTo>
                    <a:pt x="170" y="2"/>
                    <a:pt x="170" y="4"/>
                    <a:pt x="169" y="5"/>
                  </a:cubicBezTo>
                  <a:cubicBezTo>
                    <a:pt x="73" y="101"/>
                    <a:pt x="73" y="101"/>
                    <a:pt x="73" y="101"/>
                  </a:cubicBezTo>
                  <a:cubicBezTo>
                    <a:pt x="72" y="102"/>
                    <a:pt x="71" y="102"/>
                    <a:pt x="71" y="102"/>
                  </a:cubicBezTo>
                  <a:cubicBezTo>
                    <a:pt x="70" y="102"/>
                    <a:pt x="69" y="102"/>
                    <a:pt x="69" y="101"/>
                  </a:cubicBezTo>
                  <a:cubicBezTo>
                    <a:pt x="49" y="81"/>
                    <a:pt x="49" y="81"/>
                    <a:pt x="49" y="81"/>
                  </a:cubicBezTo>
                  <a:cubicBezTo>
                    <a:pt x="48" y="81"/>
                    <a:pt x="48" y="80"/>
                    <a:pt x="48" y="79"/>
                  </a:cubicBezTo>
                  <a:cubicBezTo>
                    <a:pt x="48" y="64"/>
                    <a:pt x="48" y="64"/>
                    <a:pt x="48" y="64"/>
                  </a:cubicBezTo>
                  <a:cubicBezTo>
                    <a:pt x="47" y="63"/>
                    <a:pt x="42" y="58"/>
                    <a:pt x="38" y="54"/>
                  </a:cubicBezTo>
                  <a:cubicBezTo>
                    <a:pt x="38" y="64"/>
                    <a:pt x="38" y="64"/>
                    <a:pt x="38" y="64"/>
                  </a:cubicBezTo>
                  <a:cubicBezTo>
                    <a:pt x="38" y="65"/>
                    <a:pt x="38" y="66"/>
                    <a:pt x="37" y="67"/>
                  </a:cubicBezTo>
                  <a:cubicBezTo>
                    <a:pt x="36" y="67"/>
                    <a:pt x="34" y="67"/>
                    <a:pt x="34" y="66"/>
                  </a:cubicBezTo>
                  <a:cubicBezTo>
                    <a:pt x="2" y="34"/>
                    <a:pt x="2" y="34"/>
                    <a:pt x="2" y="34"/>
                  </a:cubicBezTo>
                  <a:cubicBezTo>
                    <a:pt x="0" y="33"/>
                    <a:pt x="0" y="31"/>
                    <a:pt x="2" y="30"/>
                  </a:cubicBezTo>
                  <a:cubicBezTo>
                    <a:pt x="3" y="29"/>
                    <a:pt x="4" y="29"/>
                    <a:pt x="5" y="30"/>
                  </a:cubicBezTo>
                  <a:cubicBezTo>
                    <a:pt x="5" y="30"/>
                    <a:pt x="28" y="53"/>
                    <a:pt x="33" y="58"/>
                  </a:cubicBezTo>
                  <a:cubicBezTo>
                    <a:pt x="33" y="48"/>
                    <a:pt x="33" y="48"/>
                    <a:pt x="33" y="48"/>
                  </a:cubicBezTo>
                  <a:cubicBezTo>
                    <a:pt x="33" y="47"/>
                    <a:pt x="34" y="46"/>
                    <a:pt x="35" y="45"/>
                  </a:cubicBezTo>
                  <a:cubicBezTo>
                    <a:pt x="36" y="45"/>
                    <a:pt x="37" y="45"/>
                    <a:pt x="37" y="46"/>
                  </a:cubicBezTo>
                  <a:cubicBezTo>
                    <a:pt x="53" y="61"/>
                    <a:pt x="53" y="61"/>
                    <a:pt x="53" y="61"/>
                  </a:cubicBezTo>
                  <a:cubicBezTo>
                    <a:pt x="53" y="62"/>
                    <a:pt x="53" y="62"/>
                    <a:pt x="53" y="63"/>
                  </a:cubicBezTo>
                  <a:cubicBezTo>
                    <a:pt x="53" y="78"/>
                    <a:pt x="53" y="78"/>
                    <a:pt x="53" y="78"/>
                  </a:cubicBezTo>
                  <a:cubicBezTo>
                    <a:pt x="55" y="80"/>
                    <a:pt x="68" y="92"/>
                    <a:pt x="71" y="95"/>
                  </a:cubicBezTo>
                  <a:cubicBezTo>
                    <a:pt x="74" y="92"/>
                    <a:pt x="165" y="1"/>
                    <a:pt x="165" y="1"/>
                  </a:cubicBezTo>
                  <a:cubicBezTo>
                    <a:pt x="166" y="0"/>
                    <a:pt x="168" y="0"/>
                    <a:pt x="169" y="1"/>
                  </a:cubicBezTo>
                  <a:close/>
                </a:path>
              </a:pathLst>
            </a:custGeom>
            <a:solidFill>
              <a:srgbClr val="CFD1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grpSp>
      <p:sp>
        <p:nvSpPr>
          <p:cNvPr id="1591" name="Rectangle 676"/>
          <p:cNvSpPr>
            <a:spLocks noChangeArrowheads="1"/>
          </p:cNvSpPr>
          <p:nvPr/>
        </p:nvSpPr>
        <p:spPr bwMode="auto">
          <a:xfrm>
            <a:off x="2096769" y="4736068"/>
            <a:ext cx="889158" cy="5539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fontAlgn="base">
              <a:spcBef>
                <a:spcPct val="0"/>
              </a:spcBef>
              <a:spcAft>
                <a:spcPct val="0"/>
              </a:spcAft>
            </a:pPr>
            <a:r>
              <a:rPr lang="nl-NL" sz="1200" dirty="0" smtClean="0">
                <a:solidFill>
                  <a:srgbClr val="58595B"/>
                </a:solidFill>
                <a:cs typeface="Arial" pitchFamily="34" charset="0"/>
              </a:rPr>
              <a:t>Small Scale</a:t>
            </a:r>
            <a:br>
              <a:rPr lang="nl-NL" sz="1200" dirty="0" smtClean="0">
                <a:solidFill>
                  <a:srgbClr val="58595B"/>
                </a:solidFill>
                <a:cs typeface="Arial" pitchFamily="34" charset="0"/>
              </a:rPr>
            </a:br>
            <a:r>
              <a:rPr lang="nl-NL" sz="1200" dirty="0" smtClean="0">
                <a:solidFill>
                  <a:srgbClr val="58595B"/>
                </a:solidFill>
                <a:cs typeface="Arial" pitchFamily="34" charset="0"/>
              </a:rPr>
              <a:t>Liquefaction</a:t>
            </a:r>
          </a:p>
          <a:p>
            <a:pPr algn="ctr" fontAlgn="base">
              <a:spcBef>
                <a:spcPct val="0"/>
              </a:spcBef>
              <a:spcAft>
                <a:spcPct val="0"/>
              </a:spcAft>
            </a:pPr>
            <a:r>
              <a:rPr lang="nl-NL" sz="1200" dirty="0" smtClean="0">
                <a:solidFill>
                  <a:srgbClr val="58595B"/>
                </a:solidFill>
                <a:cs typeface="Arial" pitchFamily="34" charset="0"/>
              </a:rPr>
              <a:t>&amp; Storage</a:t>
            </a:r>
          </a:p>
        </p:txBody>
      </p:sp>
      <p:sp>
        <p:nvSpPr>
          <p:cNvPr id="1592" name="Rectangle 676"/>
          <p:cNvSpPr>
            <a:spLocks noChangeArrowheads="1"/>
          </p:cNvSpPr>
          <p:nvPr/>
        </p:nvSpPr>
        <p:spPr bwMode="auto">
          <a:xfrm>
            <a:off x="6550590" y="4806643"/>
            <a:ext cx="976374" cy="1915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nl-NL" sz="1200" dirty="0" smtClean="0">
                <a:solidFill>
                  <a:srgbClr val="58595B"/>
                </a:solidFill>
                <a:cs typeface="Arial" pitchFamily="34" charset="0"/>
              </a:rPr>
              <a:t>Small Terminal</a:t>
            </a:r>
            <a:endParaRPr lang="nl-NL" dirty="0" smtClean="0">
              <a:solidFill>
                <a:srgbClr val="58595B"/>
              </a:solidFill>
              <a:cs typeface="Arial" pitchFamily="34" charset="0"/>
            </a:endParaRPr>
          </a:p>
        </p:txBody>
      </p:sp>
      <p:cxnSp>
        <p:nvCxnSpPr>
          <p:cNvPr id="1600" name="Straight Connector 1599"/>
          <p:cNvCxnSpPr/>
          <p:nvPr/>
        </p:nvCxnSpPr>
        <p:spPr>
          <a:xfrm flipV="1">
            <a:off x="3143699" y="2924630"/>
            <a:ext cx="0" cy="1238252"/>
          </a:xfrm>
          <a:prstGeom prst="line">
            <a:avLst/>
          </a:prstGeom>
          <a:ln w="57150">
            <a:solidFill>
              <a:schemeClr val="accent6"/>
            </a:solidFill>
            <a:prstDash val="solid"/>
          </a:ln>
        </p:spPr>
        <p:style>
          <a:lnRef idx="1">
            <a:schemeClr val="accent1"/>
          </a:lnRef>
          <a:fillRef idx="0">
            <a:schemeClr val="accent1"/>
          </a:fillRef>
          <a:effectRef idx="0">
            <a:schemeClr val="accent1"/>
          </a:effectRef>
          <a:fontRef idx="minor">
            <a:schemeClr val="tx1"/>
          </a:fontRef>
        </p:style>
      </p:cxnSp>
      <p:grpSp>
        <p:nvGrpSpPr>
          <p:cNvPr id="11" name="Group 1630"/>
          <p:cNvGrpSpPr/>
          <p:nvPr/>
        </p:nvGrpSpPr>
        <p:grpSpPr>
          <a:xfrm rot="5400000">
            <a:off x="3038924" y="3422629"/>
            <a:ext cx="197326" cy="197326"/>
            <a:chOff x="2788602" y="1991201"/>
            <a:chExt cx="218599" cy="218599"/>
          </a:xfrm>
        </p:grpSpPr>
        <p:sp>
          <p:nvSpPr>
            <p:cNvPr id="1606" name="Oval 1605"/>
            <p:cNvSpPr/>
            <p:nvPr/>
          </p:nvSpPr>
          <p:spPr>
            <a:xfrm>
              <a:off x="2788602" y="1991201"/>
              <a:ext cx="218599" cy="218599"/>
            </a:xfrm>
            <a:prstGeom prst="ellipse">
              <a:avLst/>
            </a:prstGeom>
            <a:solidFill>
              <a:schemeClr val="accent6"/>
            </a:solidFill>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solidFill>
                  <a:srgbClr val="595959"/>
                </a:solidFill>
              </a:endParaRPr>
            </a:p>
          </p:txBody>
        </p:sp>
        <p:sp>
          <p:nvSpPr>
            <p:cNvPr id="1607" name="Isosceles Triangle 1606"/>
            <p:cNvSpPr/>
            <p:nvPr/>
          </p:nvSpPr>
          <p:spPr>
            <a:xfrm rot="5400000">
              <a:off x="2838611" y="2031519"/>
              <a:ext cx="163353" cy="14082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grpSp>
      <p:grpSp>
        <p:nvGrpSpPr>
          <p:cNvPr id="12" name="Group 1630"/>
          <p:cNvGrpSpPr/>
          <p:nvPr/>
        </p:nvGrpSpPr>
        <p:grpSpPr>
          <a:xfrm>
            <a:off x="5817294" y="4304791"/>
            <a:ext cx="197326" cy="197326"/>
            <a:chOff x="2788602" y="1991201"/>
            <a:chExt cx="218599" cy="218599"/>
          </a:xfrm>
        </p:grpSpPr>
        <p:sp>
          <p:nvSpPr>
            <p:cNvPr id="1610" name="Oval 1609"/>
            <p:cNvSpPr/>
            <p:nvPr/>
          </p:nvSpPr>
          <p:spPr>
            <a:xfrm>
              <a:off x="2788602" y="1991201"/>
              <a:ext cx="218599" cy="218599"/>
            </a:xfrm>
            <a:prstGeom prst="ellipse">
              <a:avLst/>
            </a:prstGeom>
            <a:solidFill>
              <a:schemeClr val="accent5"/>
            </a:solidFill>
            <a:ln>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solidFill>
                  <a:srgbClr val="595959"/>
                </a:solidFill>
              </a:endParaRPr>
            </a:p>
          </p:txBody>
        </p:sp>
        <p:sp>
          <p:nvSpPr>
            <p:cNvPr id="1611" name="Isosceles Triangle 1610"/>
            <p:cNvSpPr/>
            <p:nvPr/>
          </p:nvSpPr>
          <p:spPr>
            <a:xfrm rot="5400000">
              <a:off x="2838611" y="2031519"/>
              <a:ext cx="163353" cy="14082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grpSp>
      <p:grpSp>
        <p:nvGrpSpPr>
          <p:cNvPr id="13" name="Group 1477"/>
          <p:cNvGrpSpPr/>
          <p:nvPr/>
        </p:nvGrpSpPr>
        <p:grpSpPr>
          <a:xfrm>
            <a:off x="4586056" y="3934038"/>
            <a:ext cx="595544" cy="637962"/>
            <a:chOff x="3613467" y="3121760"/>
            <a:chExt cx="706714" cy="810531"/>
          </a:xfrm>
        </p:grpSpPr>
        <p:sp>
          <p:nvSpPr>
            <p:cNvPr id="1363" name="Freeform 1088"/>
            <p:cNvSpPr>
              <a:spLocks/>
            </p:cNvSpPr>
            <p:nvPr/>
          </p:nvSpPr>
          <p:spPr bwMode="auto">
            <a:xfrm>
              <a:off x="3613467" y="3121760"/>
              <a:ext cx="706714" cy="810531"/>
            </a:xfrm>
            <a:custGeom>
              <a:avLst/>
              <a:gdLst/>
              <a:ahLst/>
              <a:cxnLst>
                <a:cxn ang="0">
                  <a:pos x="191" y="186"/>
                </a:cxn>
                <a:cxn ang="0">
                  <a:pos x="191" y="175"/>
                </a:cxn>
                <a:cxn ang="0">
                  <a:pos x="187" y="150"/>
                </a:cxn>
                <a:cxn ang="0">
                  <a:pos x="170" y="139"/>
                </a:cxn>
                <a:cxn ang="0">
                  <a:pos x="167" y="141"/>
                </a:cxn>
                <a:cxn ang="0">
                  <a:pos x="167" y="140"/>
                </a:cxn>
                <a:cxn ang="0">
                  <a:pos x="166" y="137"/>
                </a:cxn>
                <a:cxn ang="0">
                  <a:pos x="165" y="136"/>
                </a:cxn>
                <a:cxn ang="0">
                  <a:pos x="32" y="5"/>
                </a:cxn>
                <a:cxn ang="0">
                  <a:pos x="31" y="4"/>
                </a:cxn>
                <a:cxn ang="0">
                  <a:pos x="25" y="0"/>
                </a:cxn>
                <a:cxn ang="0">
                  <a:pos x="13" y="14"/>
                </a:cxn>
                <a:cxn ang="0">
                  <a:pos x="2" y="44"/>
                </a:cxn>
                <a:cxn ang="0">
                  <a:pos x="2" y="48"/>
                </a:cxn>
                <a:cxn ang="0">
                  <a:pos x="2" y="51"/>
                </a:cxn>
                <a:cxn ang="0">
                  <a:pos x="7" y="60"/>
                </a:cxn>
                <a:cxn ang="0">
                  <a:pos x="11" y="61"/>
                </a:cxn>
                <a:cxn ang="0">
                  <a:pos x="8" y="65"/>
                </a:cxn>
                <a:cxn ang="0">
                  <a:pos x="14" y="81"/>
                </a:cxn>
                <a:cxn ang="0">
                  <a:pos x="20" y="83"/>
                </a:cxn>
                <a:cxn ang="0">
                  <a:pos x="25" y="78"/>
                </a:cxn>
                <a:cxn ang="0">
                  <a:pos x="30" y="80"/>
                </a:cxn>
                <a:cxn ang="0">
                  <a:pos x="27" y="84"/>
                </a:cxn>
                <a:cxn ang="0">
                  <a:pos x="33" y="100"/>
                </a:cxn>
                <a:cxn ang="0">
                  <a:pos x="39" y="102"/>
                </a:cxn>
                <a:cxn ang="0">
                  <a:pos x="44" y="97"/>
                </a:cxn>
                <a:cxn ang="0">
                  <a:pos x="49" y="99"/>
                </a:cxn>
                <a:cxn ang="0">
                  <a:pos x="45" y="102"/>
                </a:cxn>
                <a:cxn ang="0">
                  <a:pos x="51" y="118"/>
                </a:cxn>
                <a:cxn ang="0">
                  <a:pos x="58" y="121"/>
                </a:cxn>
                <a:cxn ang="0">
                  <a:pos x="62" y="116"/>
                </a:cxn>
                <a:cxn ang="0">
                  <a:pos x="84" y="127"/>
                </a:cxn>
                <a:cxn ang="0">
                  <a:pos x="102" y="148"/>
                </a:cxn>
                <a:cxn ang="0">
                  <a:pos x="102" y="155"/>
                </a:cxn>
                <a:cxn ang="0">
                  <a:pos x="110" y="160"/>
                </a:cxn>
                <a:cxn ang="0">
                  <a:pos x="107" y="163"/>
                </a:cxn>
                <a:cxn ang="0">
                  <a:pos x="113" y="180"/>
                </a:cxn>
                <a:cxn ang="0">
                  <a:pos x="119" y="182"/>
                </a:cxn>
                <a:cxn ang="0">
                  <a:pos x="124" y="177"/>
                </a:cxn>
                <a:cxn ang="0">
                  <a:pos x="148" y="195"/>
                </a:cxn>
                <a:cxn ang="0">
                  <a:pos x="148" y="196"/>
                </a:cxn>
                <a:cxn ang="0">
                  <a:pos x="147" y="196"/>
                </a:cxn>
                <a:cxn ang="0">
                  <a:pos x="144" y="200"/>
                </a:cxn>
                <a:cxn ang="0">
                  <a:pos x="150" y="216"/>
                </a:cxn>
                <a:cxn ang="0">
                  <a:pos x="156" y="219"/>
                </a:cxn>
                <a:cxn ang="0">
                  <a:pos x="160" y="214"/>
                </a:cxn>
                <a:cxn ang="0">
                  <a:pos x="163" y="216"/>
                </a:cxn>
                <a:cxn ang="0">
                  <a:pos x="164" y="217"/>
                </a:cxn>
                <a:cxn ang="0">
                  <a:pos x="164" y="217"/>
                </a:cxn>
                <a:cxn ang="0">
                  <a:pos x="165" y="216"/>
                </a:cxn>
                <a:cxn ang="0">
                  <a:pos x="170" y="215"/>
                </a:cxn>
                <a:cxn ang="0">
                  <a:pos x="192" y="192"/>
                </a:cxn>
                <a:cxn ang="0">
                  <a:pos x="192" y="184"/>
                </a:cxn>
              </a:cxnLst>
              <a:rect l="0" t="0" r="r" b="b"/>
              <a:pathLst>
                <a:path w="192" h="220">
                  <a:moveTo>
                    <a:pt x="192" y="184"/>
                  </a:moveTo>
                  <a:cubicBezTo>
                    <a:pt x="192" y="184"/>
                    <a:pt x="192" y="185"/>
                    <a:pt x="191" y="186"/>
                  </a:cubicBezTo>
                  <a:cubicBezTo>
                    <a:pt x="191" y="175"/>
                    <a:pt x="191" y="175"/>
                    <a:pt x="191" y="175"/>
                  </a:cubicBezTo>
                  <a:cubicBezTo>
                    <a:pt x="191" y="175"/>
                    <a:pt x="191" y="175"/>
                    <a:pt x="191" y="175"/>
                  </a:cubicBezTo>
                  <a:cubicBezTo>
                    <a:pt x="191" y="171"/>
                    <a:pt x="191" y="171"/>
                    <a:pt x="191" y="171"/>
                  </a:cubicBezTo>
                  <a:cubicBezTo>
                    <a:pt x="188" y="150"/>
                    <a:pt x="189" y="151"/>
                    <a:pt x="187" y="150"/>
                  </a:cubicBezTo>
                  <a:cubicBezTo>
                    <a:pt x="176" y="138"/>
                    <a:pt x="176" y="138"/>
                    <a:pt x="176" y="138"/>
                  </a:cubicBezTo>
                  <a:cubicBezTo>
                    <a:pt x="173" y="136"/>
                    <a:pt x="172" y="137"/>
                    <a:pt x="170" y="139"/>
                  </a:cubicBezTo>
                  <a:cubicBezTo>
                    <a:pt x="167" y="142"/>
                    <a:pt x="167" y="142"/>
                    <a:pt x="167" y="142"/>
                  </a:cubicBezTo>
                  <a:cubicBezTo>
                    <a:pt x="167" y="142"/>
                    <a:pt x="167" y="141"/>
                    <a:pt x="167" y="141"/>
                  </a:cubicBezTo>
                  <a:cubicBezTo>
                    <a:pt x="167" y="141"/>
                    <a:pt x="167" y="141"/>
                    <a:pt x="167" y="141"/>
                  </a:cubicBezTo>
                  <a:cubicBezTo>
                    <a:pt x="167" y="140"/>
                    <a:pt x="167" y="140"/>
                    <a:pt x="167" y="140"/>
                  </a:cubicBezTo>
                  <a:cubicBezTo>
                    <a:pt x="167" y="139"/>
                    <a:pt x="167" y="139"/>
                    <a:pt x="167" y="139"/>
                  </a:cubicBezTo>
                  <a:cubicBezTo>
                    <a:pt x="166" y="137"/>
                    <a:pt x="166" y="137"/>
                    <a:pt x="166" y="137"/>
                  </a:cubicBezTo>
                  <a:cubicBezTo>
                    <a:pt x="166" y="137"/>
                    <a:pt x="166" y="137"/>
                    <a:pt x="166" y="137"/>
                  </a:cubicBezTo>
                  <a:cubicBezTo>
                    <a:pt x="166" y="137"/>
                    <a:pt x="166" y="136"/>
                    <a:pt x="165" y="136"/>
                  </a:cubicBezTo>
                  <a:cubicBezTo>
                    <a:pt x="165" y="135"/>
                    <a:pt x="165" y="135"/>
                    <a:pt x="165" y="135"/>
                  </a:cubicBezTo>
                  <a:cubicBezTo>
                    <a:pt x="32" y="5"/>
                    <a:pt x="32" y="5"/>
                    <a:pt x="32" y="5"/>
                  </a:cubicBezTo>
                  <a:cubicBezTo>
                    <a:pt x="32" y="5"/>
                    <a:pt x="31" y="4"/>
                    <a:pt x="31" y="4"/>
                  </a:cubicBezTo>
                  <a:cubicBezTo>
                    <a:pt x="31" y="4"/>
                    <a:pt x="31" y="4"/>
                    <a:pt x="31" y="4"/>
                  </a:cubicBezTo>
                  <a:cubicBezTo>
                    <a:pt x="30" y="4"/>
                    <a:pt x="29" y="3"/>
                    <a:pt x="28" y="3"/>
                  </a:cubicBezTo>
                  <a:cubicBezTo>
                    <a:pt x="25" y="0"/>
                    <a:pt x="25" y="0"/>
                    <a:pt x="25" y="0"/>
                  </a:cubicBezTo>
                  <a:cubicBezTo>
                    <a:pt x="13" y="11"/>
                    <a:pt x="13" y="11"/>
                    <a:pt x="13" y="11"/>
                  </a:cubicBezTo>
                  <a:cubicBezTo>
                    <a:pt x="13" y="14"/>
                    <a:pt x="13" y="14"/>
                    <a:pt x="13" y="14"/>
                  </a:cubicBezTo>
                  <a:cubicBezTo>
                    <a:pt x="6" y="22"/>
                    <a:pt x="0" y="31"/>
                    <a:pt x="0" y="39"/>
                  </a:cubicBezTo>
                  <a:cubicBezTo>
                    <a:pt x="0" y="41"/>
                    <a:pt x="1" y="43"/>
                    <a:pt x="2" y="44"/>
                  </a:cubicBezTo>
                  <a:cubicBezTo>
                    <a:pt x="4" y="46"/>
                    <a:pt x="4" y="46"/>
                    <a:pt x="4" y="46"/>
                  </a:cubicBezTo>
                  <a:cubicBezTo>
                    <a:pt x="2" y="48"/>
                    <a:pt x="2" y="48"/>
                    <a:pt x="2" y="48"/>
                  </a:cubicBezTo>
                  <a:cubicBezTo>
                    <a:pt x="2" y="48"/>
                    <a:pt x="2" y="48"/>
                    <a:pt x="2" y="48"/>
                  </a:cubicBezTo>
                  <a:cubicBezTo>
                    <a:pt x="2" y="51"/>
                    <a:pt x="2" y="51"/>
                    <a:pt x="2" y="51"/>
                  </a:cubicBezTo>
                  <a:cubicBezTo>
                    <a:pt x="7" y="56"/>
                    <a:pt x="7" y="56"/>
                    <a:pt x="7" y="56"/>
                  </a:cubicBezTo>
                  <a:cubicBezTo>
                    <a:pt x="7" y="60"/>
                    <a:pt x="7" y="60"/>
                    <a:pt x="7" y="60"/>
                  </a:cubicBezTo>
                  <a:cubicBezTo>
                    <a:pt x="8" y="62"/>
                    <a:pt x="8" y="62"/>
                    <a:pt x="8" y="62"/>
                  </a:cubicBezTo>
                  <a:cubicBezTo>
                    <a:pt x="9" y="61"/>
                    <a:pt x="10" y="61"/>
                    <a:pt x="11" y="61"/>
                  </a:cubicBezTo>
                  <a:cubicBezTo>
                    <a:pt x="8" y="65"/>
                    <a:pt x="8" y="65"/>
                    <a:pt x="8" y="65"/>
                  </a:cubicBezTo>
                  <a:cubicBezTo>
                    <a:pt x="8" y="65"/>
                    <a:pt x="8" y="65"/>
                    <a:pt x="8" y="65"/>
                  </a:cubicBezTo>
                  <a:cubicBezTo>
                    <a:pt x="8" y="65"/>
                    <a:pt x="7" y="66"/>
                    <a:pt x="7" y="67"/>
                  </a:cubicBezTo>
                  <a:cubicBezTo>
                    <a:pt x="7" y="71"/>
                    <a:pt x="10" y="77"/>
                    <a:pt x="14" y="81"/>
                  </a:cubicBezTo>
                  <a:cubicBezTo>
                    <a:pt x="17" y="84"/>
                    <a:pt x="19" y="84"/>
                    <a:pt x="20" y="83"/>
                  </a:cubicBezTo>
                  <a:cubicBezTo>
                    <a:pt x="20" y="83"/>
                    <a:pt x="20" y="83"/>
                    <a:pt x="20" y="83"/>
                  </a:cubicBezTo>
                  <a:cubicBezTo>
                    <a:pt x="25" y="79"/>
                    <a:pt x="25" y="79"/>
                    <a:pt x="25" y="79"/>
                  </a:cubicBezTo>
                  <a:cubicBezTo>
                    <a:pt x="25" y="79"/>
                    <a:pt x="25" y="79"/>
                    <a:pt x="25" y="78"/>
                  </a:cubicBezTo>
                  <a:cubicBezTo>
                    <a:pt x="27" y="80"/>
                    <a:pt x="27" y="80"/>
                    <a:pt x="27" y="80"/>
                  </a:cubicBezTo>
                  <a:cubicBezTo>
                    <a:pt x="28" y="79"/>
                    <a:pt x="29" y="79"/>
                    <a:pt x="30" y="80"/>
                  </a:cubicBezTo>
                  <a:cubicBezTo>
                    <a:pt x="27" y="83"/>
                    <a:pt x="27" y="83"/>
                    <a:pt x="27" y="83"/>
                  </a:cubicBezTo>
                  <a:cubicBezTo>
                    <a:pt x="27" y="84"/>
                    <a:pt x="27" y="84"/>
                    <a:pt x="27" y="84"/>
                  </a:cubicBezTo>
                  <a:cubicBezTo>
                    <a:pt x="27" y="84"/>
                    <a:pt x="26" y="85"/>
                    <a:pt x="26" y="86"/>
                  </a:cubicBezTo>
                  <a:cubicBezTo>
                    <a:pt x="26" y="90"/>
                    <a:pt x="29" y="96"/>
                    <a:pt x="33" y="100"/>
                  </a:cubicBezTo>
                  <a:cubicBezTo>
                    <a:pt x="36" y="103"/>
                    <a:pt x="38" y="103"/>
                    <a:pt x="39" y="102"/>
                  </a:cubicBezTo>
                  <a:cubicBezTo>
                    <a:pt x="39" y="102"/>
                    <a:pt x="39" y="102"/>
                    <a:pt x="39" y="102"/>
                  </a:cubicBezTo>
                  <a:cubicBezTo>
                    <a:pt x="43" y="98"/>
                    <a:pt x="43" y="98"/>
                    <a:pt x="43" y="98"/>
                  </a:cubicBezTo>
                  <a:cubicBezTo>
                    <a:pt x="44" y="98"/>
                    <a:pt x="44" y="98"/>
                    <a:pt x="44" y="97"/>
                  </a:cubicBezTo>
                  <a:cubicBezTo>
                    <a:pt x="45" y="99"/>
                    <a:pt x="45" y="99"/>
                    <a:pt x="45" y="99"/>
                  </a:cubicBezTo>
                  <a:cubicBezTo>
                    <a:pt x="46" y="98"/>
                    <a:pt x="47" y="98"/>
                    <a:pt x="49" y="99"/>
                  </a:cubicBezTo>
                  <a:cubicBezTo>
                    <a:pt x="45" y="102"/>
                    <a:pt x="45" y="102"/>
                    <a:pt x="45" y="102"/>
                  </a:cubicBezTo>
                  <a:cubicBezTo>
                    <a:pt x="45" y="102"/>
                    <a:pt x="45" y="102"/>
                    <a:pt x="45" y="102"/>
                  </a:cubicBezTo>
                  <a:cubicBezTo>
                    <a:pt x="45" y="102"/>
                    <a:pt x="45" y="103"/>
                    <a:pt x="45" y="104"/>
                  </a:cubicBezTo>
                  <a:cubicBezTo>
                    <a:pt x="45" y="108"/>
                    <a:pt x="48" y="114"/>
                    <a:pt x="51" y="118"/>
                  </a:cubicBezTo>
                  <a:cubicBezTo>
                    <a:pt x="54" y="121"/>
                    <a:pt x="56" y="122"/>
                    <a:pt x="58" y="121"/>
                  </a:cubicBezTo>
                  <a:cubicBezTo>
                    <a:pt x="58" y="121"/>
                    <a:pt x="58" y="121"/>
                    <a:pt x="58" y="121"/>
                  </a:cubicBezTo>
                  <a:cubicBezTo>
                    <a:pt x="62" y="116"/>
                    <a:pt x="62" y="116"/>
                    <a:pt x="62" y="116"/>
                  </a:cubicBezTo>
                  <a:cubicBezTo>
                    <a:pt x="62" y="116"/>
                    <a:pt x="62" y="116"/>
                    <a:pt x="62" y="116"/>
                  </a:cubicBezTo>
                  <a:cubicBezTo>
                    <a:pt x="79" y="132"/>
                    <a:pt x="79" y="132"/>
                    <a:pt x="79" y="132"/>
                  </a:cubicBezTo>
                  <a:cubicBezTo>
                    <a:pt x="84" y="127"/>
                    <a:pt x="84" y="127"/>
                    <a:pt x="84" y="127"/>
                  </a:cubicBezTo>
                  <a:cubicBezTo>
                    <a:pt x="104" y="147"/>
                    <a:pt x="104" y="147"/>
                    <a:pt x="104" y="147"/>
                  </a:cubicBezTo>
                  <a:cubicBezTo>
                    <a:pt x="102" y="148"/>
                    <a:pt x="102" y="148"/>
                    <a:pt x="102" y="148"/>
                  </a:cubicBezTo>
                  <a:cubicBezTo>
                    <a:pt x="102" y="148"/>
                    <a:pt x="102" y="148"/>
                    <a:pt x="102" y="148"/>
                  </a:cubicBezTo>
                  <a:cubicBezTo>
                    <a:pt x="102" y="155"/>
                    <a:pt x="102" y="155"/>
                    <a:pt x="102" y="155"/>
                  </a:cubicBezTo>
                  <a:cubicBezTo>
                    <a:pt x="107" y="160"/>
                    <a:pt x="107" y="160"/>
                    <a:pt x="107" y="160"/>
                  </a:cubicBezTo>
                  <a:cubicBezTo>
                    <a:pt x="108" y="160"/>
                    <a:pt x="109" y="159"/>
                    <a:pt x="110" y="160"/>
                  </a:cubicBezTo>
                  <a:cubicBezTo>
                    <a:pt x="107" y="163"/>
                    <a:pt x="107" y="163"/>
                    <a:pt x="107" y="163"/>
                  </a:cubicBezTo>
                  <a:cubicBezTo>
                    <a:pt x="107" y="163"/>
                    <a:pt x="107" y="163"/>
                    <a:pt x="107" y="163"/>
                  </a:cubicBezTo>
                  <a:cubicBezTo>
                    <a:pt x="106" y="164"/>
                    <a:pt x="106" y="164"/>
                    <a:pt x="106" y="166"/>
                  </a:cubicBezTo>
                  <a:cubicBezTo>
                    <a:pt x="106" y="170"/>
                    <a:pt x="109" y="176"/>
                    <a:pt x="113" y="180"/>
                  </a:cubicBezTo>
                  <a:cubicBezTo>
                    <a:pt x="115" y="182"/>
                    <a:pt x="118" y="183"/>
                    <a:pt x="119" y="182"/>
                  </a:cubicBezTo>
                  <a:cubicBezTo>
                    <a:pt x="119" y="182"/>
                    <a:pt x="119" y="182"/>
                    <a:pt x="119" y="182"/>
                  </a:cubicBezTo>
                  <a:cubicBezTo>
                    <a:pt x="123" y="178"/>
                    <a:pt x="123" y="178"/>
                    <a:pt x="123" y="178"/>
                  </a:cubicBezTo>
                  <a:cubicBezTo>
                    <a:pt x="123" y="178"/>
                    <a:pt x="123" y="177"/>
                    <a:pt x="124" y="177"/>
                  </a:cubicBezTo>
                  <a:cubicBezTo>
                    <a:pt x="144" y="197"/>
                    <a:pt x="144" y="197"/>
                    <a:pt x="144" y="197"/>
                  </a:cubicBezTo>
                  <a:cubicBezTo>
                    <a:pt x="148" y="195"/>
                    <a:pt x="148" y="195"/>
                    <a:pt x="148" y="195"/>
                  </a:cubicBezTo>
                  <a:cubicBezTo>
                    <a:pt x="149" y="196"/>
                    <a:pt x="149" y="196"/>
                    <a:pt x="149" y="196"/>
                  </a:cubicBezTo>
                  <a:cubicBezTo>
                    <a:pt x="148" y="196"/>
                    <a:pt x="148" y="196"/>
                    <a:pt x="148" y="196"/>
                  </a:cubicBezTo>
                  <a:cubicBezTo>
                    <a:pt x="148" y="196"/>
                    <a:pt x="148" y="196"/>
                    <a:pt x="148" y="196"/>
                  </a:cubicBezTo>
                  <a:cubicBezTo>
                    <a:pt x="148" y="196"/>
                    <a:pt x="147" y="196"/>
                    <a:pt x="147" y="196"/>
                  </a:cubicBezTo>
                  <a:cubicBezTo>
                    <a:pt x="144" y="200"/>
                    <a:pt x="144" y="200"/>
                    <a:pt x="144" y="200"/>
                  </a:cubicBezTo>
                  <a:cubicBezTo>
                    <a:pt x="144" y="200"/>
                    <a:pt x="144" y="200"/>
                    <a:pt x="144" y="200"/>
                  </a:cubicBezTo>
                  <a:cubicBezTo>
                    <a:pt x="143" y="200"/>
                    <a:pt x="143" y="201"/>
                    <a:pt x="143" y="203"/>
                  </a:cubicBezTo>
                  <a:cubicBezTo>
                    <a:pt x="143" y="206"/>
                    <a:pt x="146" y="213"/>
                    <a:pt x="150" y="216"/>
                  </a:cubicBezTo>
                  <a:cubicBezTo>
                    <a:pt x="152" y="219"/>
                    <a:pt x="155" y="220"/>
                    <a:pt x="156" y="219"/>
                  </a:cubicBezTo>
                  <a:cubicBezTo>
                    <a:pt x="156" y="219"/>
                    <a:pt x="156" y="219"/>
                    <a:pt x="156" y="219"/>
                  </a:cubicBezTo>
                  <a:cubicBezTo>
                    <a:pt x="160" y="215"/>
                    <a:pt x="160" y="215"/>
                    <a:pt x="160" y="215"/>
                  </a:cubicBezTo>
                  <a:cubicBezTo>
                    <a:pt x="160" y="214"/>
                    <a:pt x="160" y="214"/>
                    <a:pt x="160" y="214"/>
                  </a:cubicBezTo>
                  <a:cubicBezTo>
                    <a:pt x="163" y="216"/>
                    <a:pt x="163" y="216"/>
                    <a:pt x="163" y="216"/>
                  </a:cubicBezTo>
                  <a:cubicBezTo>
                    <a:pt x="163" y="216"/>
                    <a:pt x="163" y="216"/>
                    <a:pt x="163" y="216"/>
                  </a:cubicBezTo>
                  <a:cubicBezTo>
                    <a:pt x="163" y="216"/>
                    <a:pt x="163" y="217"/>
                    <a:pt x="164" y="217"/>
                  </a:cubicBezTo>
                  <a:cubicBezTo>
                    <a:pt x="164" y="217"/>
                    <a:pt x="164" y="217"/>
                    <a:pt x="164" y="217"/>
                  </a:cubicBezTo>
                  <a:cubicBezTo>
                    <a:pt x="164" y="217"/>
                    <a:pt x="164" y="217"/>
                    <a:pt x="164" y="217"/>
                  </a:cubicBezTo>
                  <a:cubicBezTo>
                    <a:pt x="164" y="217"/>
                    <a:pt x="164" y="217"/>
                    <a:pt x="164" y="217"/>
                  </a:cubicBezTo>
                  <a:cubicBezTo>
                    <a:pt x="165" y="217"/>
                    <a:pt x="165" y="217"/>
                    <a:pt x="165" y="216"/>
                  </a:cubicBezTo>
                  <a:cubicBezTo>
                    <a:pt x="165" y="216"/>
                    <a:pt x="165" y="216"/>
                    <a:pt x="165" y="216"/>
                  </a:cubicBezTo>
                  <a:cubicBezTo>
                    <a:pt x="165" y="216"/>
                    <a:pt x="165" y="216"/>
                    <a:pt x="165" y="216"/>
                  </a:cubicBezTo>
                  <a:cubicBezTo>
                    <a:pt x="167" y="217"/>
                    <a:pt x="169" y="216"/>
                    <a:pt x="170" y="215"/>
                  </a:cubicBezTo>
                  <a:cubicBezTo>
                    <a:pt x="191" y="195"/>
                    <a:pt x="191" y="195"/>
                    <a:pt x="191" y="195"/>
                  </a:cubicBezTo>
                  <a:cubicBezTo>
                    <a:pt x="191" y="194"/>
                    <a:pt x="192" y="193"/>
                    <a:pt x="192" y="192"/>
                  </a:cubicBezTo>
                  <a:cubicBezTo>
                    <a:pt x="192" y="192"/>
                    <a:pt x="192" y="192"/>
                    <a:pt x="192" y="192"/>
                  </a:cubicBezTo>
                  <a:cubicBezTo>
                    <a:pt x="192" y="184"/>
                    <a:pt x="192" y="184"/>
                    <a:pt x="192" y="184"/>
                  </a:cubicBezTo>
                  <a:close/>
                </a:path>
              </a:pathLst>
            </a:custGeom>
            <a:solidFill>
              <a:schemeClr val="bg1"/>
            </a:solidFill>
            <a:ln w="17463"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364" name="Freeform 1089"/>
            <p:cNvSpPr>
              <a:spLocks/>
            </p:cNvSpPr>
            <p:nvPr/>
          </p:nvSpPr>
          <p:spPr bwMode="auto">
            <a:xfrm>
              <a:off x="3903641" y="3490325"/>
              <a:ext cx="92045" cy="118690"/>
            </a:xfrm>
            <a:custGeom>
              <a:avLst/>
              <a:gdLst/>
              <a:ahLst/>
              <a:cxnLst>
                <a:cxn ang="0">
                  <a:pos x="0" y="76"/>
                </a:cxn>
                <a:cxn ang="0">
                  <a:pos x="0" y="59"/>
                </a:cxn>
                <a:cxn ang="0">
                  <a:pos x="59" y="0"/>
                </a:cxn>
                <a:cxn ang="0">
                  <a:pos x="59" y="17"/>
                </a:cxn>
                <a:cxn ang="0">
                  <a:pos x="0" y="76"/>
                </a:cxn>
              </a:cxnLst>
              <a:rect l="0" t="0" r="r" b="b"/>
              <a:pathLst>
                <a:path w="59" h="76">
                  <a:moveTo>
                    <a:pt x="0" y="76"/>
                  </a:moveTo>
                  <a:lnTo>
                    <a:pt x="0" y="59"/>
                  </a:lnTo>
                  <a:lnTo>
                    <a:pt x="59" y="0"/>
                  </a:lnTo>
                  <a:lnTo>
                    <a:pt x="59" y="17"/>
                  </a:lnTo>
                  <a:lnTo>
                    <a:pt x="0" y="76"/>
                  </a:lnTo>
                  <a:close/>
                </a:path>
              </a:pathLst>
            </a:custGeom>
            <a:solidFill>
              <a:schemeClr val="bg1"/>
            </a:solidFill>
            <a:ln w="17463"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365" name="Freeform 1090"/>
            <p:cNvSpPr>
              <a:spLocks/>
            </p:cNvSpPr>
            <p:nvPr/>
          </p:nvSpPr>
          <p:spPr bwMode="auto">
            <a:xfrm>
              <a:off x="3711751" y="3412239"/>
              <a:ext cx="63964" cy="85895"/>
            </a:xfrm>
            <a:custGeom>
              <a:avLst/>
              <a:gdLst/>
              <a:ahLst/>
              <a:cxnLst>
                <a:cxn ang="0">
                  <a:pos x="17" y="17"/>
                </a:cxn>
                <a:cxn ang="0">
                  <a:pos x="10" y="3"/>
                </a:cxn>
                <a:cxn ang="0">
                  <a:pos x="4" y="0"/>
                </a:cxn>
                <a:cxn ang="0">
                  <a:pos x="4" y="0"/>
                </a:cxn>
                <a:cxn ang="0">
                  <a:pos x="4" y="1"/>
                </a:cxn>
                <a:cxn ang="0">
                  <a:pos x="0" y="4"/>
                </a:cxn>
                <a:cxn ang="0">
                  <a:pos x="12" y="23"/>
                </a:cxn>
                <a:cxn ang="0">
                  <a:pos x="16" y="19"/>
                </a:cxn>
                <a:cxn ang="0">
                  <a:pos x="17" y="17"/>
                </a:cxn>
              </a:cxnLst>
              <a:rect l="0" t="0" r="r" b="b"/>
              <a:pathLst>
                <a:path w="17" h="23">
                  <a:moveTo>
                    <a:pt x="17" y="17"/>
                  </a:moveTo>
                  <a:cubicBezTo>
                    <a:pt x="17" y="13"/>
                    <a:pt x="14" y="7"/>
                    <a:pt x="10" y="3"/>
                  </a:cubicBezTo>
                  <a:cubicBezTo>
                    <a:pt x="8" y="0"/>
                    <a:pt x="6" y="0"/>
                    <a:pt x="4" y="0"/>
                  </a:cubicBezTo>
                  <a:cubicBezTo>
                    <a:pt x="4" y="0"/>
                    <a:pt x="4" y="0"/>
                    <a:pt x="4" y="0"/>
                  </a:cubicBezTo>
                  <a:cubicBezTo>
                    <a:pt x="4" y="0"/>
                    <a:pt x="4" y="1"/>
                    <a:pt x="4" y="1"/>
                  </a:cubicBezTo>
                  <a:cubicBezTo>
                    <a:pt x="0" y="4"/>
                    <a:pt x="0" y="4"/>
                    <a:pt x="0" y="4"/>
                  </a:cubicBezTo>
                  <a:cubicBezTo>
                    <a:pt x="12" y="23"/>
                    <a:pt x="12" y="23"/>
                    <a:pt x="12" y="23"/>
                  </a:cubicBezTo>
                  <a:cubicBezTo>
                    <a:pt x="16" y="19"/>
                    <a:pt x="16" y="19"/>
                    <a:pt x="16" y="19"/>
                  </a:cubicBezTo>
                  <a:cubicBezTo>
                    <a:pt x="17" y="19"/>
                    <a:pt x="17" y="18"/>
                    <a:pt x="17" y="17"/>
                  </a:cubicBezTo>
                  <a:close/>
                </a:path>
              </a:pathLst>
            </a:custGeom>
            <a:solidFill>
              <a:schemeClr val="bg1"/>
            </a:solidFill>
            <a:ln w="17463"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366" name="Freeform 1091"/>
            <p:cNvSpPr>
              <a:spLocks/>
            </p:cNvSpPr>
            <p:nvPr/>
          </p:nvSpPr>
          <p:spPr bwMode="auto">
            <a:xfrm>
              <a:off x="3708631" y="3423171"/>
              <a:ext cx="51483" cy="81209"/>
            </a:xfrm>
            <a:custGeom>
              <a:avLst/>
              <a:gdLst/>
              <a:ahLst/>
              <a:cxnLst>
                <a:cxn ang="0">
                  <a:pos x="14" y="18"/>
                </a:cxn>
                <a:cxn ang="0">
                  <a:pos x="7" y="18"/>
                </a:cxn>
                <a:cxn ang="0">
                  <a:pos x="0" y="4"/>
                </a:cxn>
                <a:cxn ang="0">
                  <a:pos x="7" y="4"/>
                </a:cxn>
                <a:cxn ang="0">
                  <a:pos x="14" y="18"/>
                </a:cxn>
              </a:cxnLst>
              <a:rect l="0" t="0" r="r" b="b"/>
              <a:pathLst>
                <a:path w="14" h="22">
                  <a:moveTo>
                    <a:pt x="14" y="18"/>
                  </a:moveTo>
                  <a:cubicBezTo>
                    <a:pt x="14" y="22"/>
                    <a:pt x="11" y="22"/>
                    <a:pt x="7" y="18"/>
                  </a:cubicBezTo>
                  <a:cubicBezTo>
                    <a:pt x="3" y="14"/>
                    <a:pt x="0" y="8"/>
                    <a:pt x="0" y="4"/>
                  </a:cubicBezTo>
                  <a:cubicBezTo>
                    <a:pt x="0" y="0"/>
                    <a:pt x="3" y="0"/>
                    <a:pt x="7" y="4"/>
                  </a:cubicBezTo>
                  <a:cubicBezTo>
                    <a:pt x="11" y="8"/>
                    <a:pt x="14" y="14"/>
                    <a:pt x="14" y="18"/>
                  </a:cubicBezTo>
                  <a:close/>
                </a:path>
              </a:pathLst>
            </a:custGeom>
            <a:solidFill>
              <a:schemeClr val="bg1"/>
            </a:solidFill>
            <a:ln w="17463"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367" name="Freeform 1092"/>
            <p:cNvSpPr>
              <a:spLocks/>
            </p:cNvSpPr>
            <p:nvPr/>
          </p:nvSpPr>
          <p:spPr bwMode="auto">
            <a:xfrm>
              <a:off x="3722672" y="3446597"/>
              <a:ext cx="26522" cy="35920"/>
            </a:xfrm>
            <a:custGeom>
              <a:avLst/>
              <a:gdLst/>
              <a:ahLst/>
              <a:cxnLst>
                <a:cxn ang="0">
                  <a:pos x="7" y="9"/>
                </a:cxn>
                <a:cxn ang="0">
                  <a:pos x="3" y="8"/>
                </a:cxn>
                <a:cxn ang="0">
                  <a:pos x="0" y="2"/>
                </a:cxn>
                <a:cxn ang="0">
                  <a:pos x="3" y="2"/>
                </a:cxn>
                <a:cxn ang="0">
                  <a:pos x="7" y="9"/>
                </a:cxn>
              </a:cxnLst>
              <a:rect l="0" t="0" r="r" b="b"/>
              <a:pathLst>
                <a:path w="7" h="10">
                  <a:moveTo>
                    <a:pt x="7" y="9"/>
                  </a:moveTo>
                  <a:cubicBezTo>
                    <a:pt x="7" y="10"/>
                    <a:pt x="5" y="10"/>
                    <a:pt x="3" y="8"/>
                  </a:cubicBezTo>
                  <a:cubicBezTo>
                    <a:pt x="1" y="7"/>
                    <a:pt x="0" y="3"/>
                    <a:pt x="0" y="2"/>
                  </a:cubicBezTo>
                  <a:cubicBezTo>
                    <a:pt x="0" y="0"/>
                    <a:pt x="1" y="0"/>
                    <a:pt x="3" y="2"/>
                  </a:cubicBezTo>
                  <a:cubicBezTo>
                    <a:pt x="5" y="3"/>
                    <a:pt x="7" y="7"/>
                    <a:pt x="7" y="9"/>
                  </a:cubicBezTo>
                  <a:close/>
                </a:path>
              </a:pathLst>
            </a:custGeom>
            <a:noFill/>
            <a:ln w="17463"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368" name="Freeform 1093"/>
            <p:cNvSpPr>
              <a:spLocks/>
            </p:cNvSpPr>
            <p:nvPr/>
          </p:nvSpPr>
          <p:spPr bwMode="auto">
            <a:xfrm>
              <a:off x="3778835" y="3479392"/>
              <a:ext cx="65523" cy="89018"/>
            </a:xfrm>
            <a:custGeom>
              <a:avLst/>
              <a:gdLst/>
              <a:ahLst/>
              <a:cxnLst>
                <a:cxn ang="0">
                  <a:pos x="18" y="17"/>
                </a:cxn>
                <a:cxn ang="0">
                  <a:pos x="11" y="3"/>
                </a:cxn>
                <a:cxn ang="0">
                  <a:pos x="5" y="1"/>
                </a:cxn>
                <a:cxn ang="0">
                  <a:pos x="5" y="1"/>
                </a:cxn>
                <a:cxn ang="0">
                  <a:pos x="4" y="1"/>
                </a:cxn>
                <a:cxn ang="0">
                  <a:pos x="0" y="5"/>
                </a:cxn>
                <a:cxn ang="0">
                  <a:pos x="13" y="24"/>
                </a:cxn>
                <a:cxn ang="0">
                  <a:pos x="17" y="19"/>
                </a:cxn>
                <a:cxn ang="0">
                  <a:pos x="18" y="17"/>
                </a:cxn>
              </a:cxnLst>
              <a:rect l="0" t="0" r="r" b="b"/>
              <a:pathLst>
                <a:path w="18" h="24">
                  <a:moveTo>
                    <a:pt x="18" y="17"/>
                  </a:moveTo>
                  <a:cubicBezTo>
                    <a:pt x="18" y="13"/>
                    <a:pt x="14" y="7"/>
                    <a:pt x="11" y="3"/>
                  </a:cubicBezTo>
                  <a:cubicBezTo>
                    <a:pt x="8" y="1"/>
                    <a:pt x="6" y="0"/>
                    <a:pt x="5" y="1"/>
                  </a:cubicBezTo>
                  <a:cubicBezTo>
                    <a:pt x="5" y="1"/>
                    <a:pt x="5" y="1"/>
                    <a:pt x="5" y="1"/>
                  </a:cubicBezTo>
                  <a:cubicBezTo>
                    <a:pt x="5" y="1"/>
                    <a:pt x="4" y="1"/>
                    <a:pt x="4" y="1"/>
                  </a:cubicBezTo>
                  <a:cubicBezTo>
                    <a:pt x="0" y="5"/>
                    <a:pt x="0" y="5"/>
                    <a:pt x="0" y="5"/>
                  </a:cubicBezTo>
                  <a:cubicBezTo>
                    <a:pt x="13" y="24"/>
                    <a:pt x="13" y="24"/>
                    <a:pt x="13" y="24"/>
                  </a:cubicBezTo>
                  <a:cubicBezTo>
                    <a:pt x="17" y="19"/>
                    <a:pt x="17" y="19"/>
                    <a:pt x="17" y="19"/>
                  </a:cubicBezTo>
                  <a:cubicBezTo>
                    <a:pt x="17" y="19"/>
                    <a:pt x="18" y="18"/>
                    <a:pt x="18" y="17"/>
                  </a:cubicBezTo>
                  <a:close/>
                </a:path>
              </a:pathLst>
            </a:custGeom>
            <a:solidFill>
              <a:schemeClr val="bg1"/>
            </a:solidFill>
            <a:ln w="17463"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369" name="Freeform 1094"/>
            <p:cNvSpPr>
              <a:spLocks/>
            </p:cNvSpPr>
            <p:nvPr/>
          </p:nvSpPr>
          <p:spPr bwMode="auto">
            <a:xfrm>
              <a:off x="3778835" y="3493448"/>
              <a:ext cx="48363" cy="78086"/>
            </a:xfrm>
            <a:custGeom>
              <a:avLst/>
              <a:gdLst/>
              <a:ahLst/>
              <a:cxnLst>
                <a:cxn ang="0">
                  <a:pos x="13" y="17"/>
                </a:cxn>
                <a:cxn ang="0">
                  <a:pos x="6" y="17"/>
                </a:cxn>
                <a:cxn ang="0">
                  <a:pos x="0" y="3"/>
                </a:cxn>
                <a:cxn ang="0">
                  <a:pos x="6" y="3"/>
                </a:cxn>
                <a:cxn ang="0">
                  <a:pos x="13" y="17"/>
                </a:cxn>
              </a:cxnLst>
              <a:rect l="0" t="0" r="r" b="b"/>
              <a:pathLst>
                <a:path w="13" h="21">
                  <a:moveTo>
                    <a:pt x="13" y="17"/>
                  </a:moveTo>
                  <a:cubicBezTo>
                    <a:pt x="13" y="21"/>
                    <a:pt x="10" y="21"/>
                    <a:pt x="6" y="17"/>
                  </a:cubicBezTo>
                  <a:cubicBezTo>
                    <a:pt x="3" y="13"/>
                    <a:pt x="0" y="7"/>
                    <a:pt x="0" y="3"/>
                  </a:cubicBezTo>
                  <a:cubicBezTo>
                    <a:pt x="0" y="0"/>
                    <a:pt x="3" y="0"/>
                    <a:pt x="6" y="3"/>
                  </a:cubicBezTo>
                  <a:cubicBezTo>
                    <a:pt x="10" y="7"/>
                    <a:pt x="13" y="14"/>
                    <a:pt x="13" y="17"/>
                  </a:cubicBezTo>
                  <a:close/>
                </a:path>
              </a:pathLst>
            </a:custGeom>
            <a:solidFill>
              <a:schemeClr val="bg1"/>
            </a:solidFill>
            <a:ln w="17463"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370" name="Freeform 1095"/>
            <p:cNvSpPr>
              <a:spLocks/>
            </p:cNvSpPr>
            <p:nvPr/>
          </p:nvSpPr>
          <p:spPr bwMode="auto">
            <a:xfrm>
              <a:off x="3789755" y="3512189"/>
              <a:ext cx="26522" cy="40605"/>
            </a:xfrm>
            <a:custGeom>
              <a:avLst/>
              <a:gdLst/>
              <a:ahLst/>
              <a:cxnLst>
                <a:cxn ang="0">
                  <a:pos x="7" y="9"/>
                </a:cxn>
                <a:cxn ang="0">
                  <a:pos x="3" y="9"/>
                </a:cxn>
                <a:cxn ang="0">
                  <a:pos x="0" y="2"/>
                </a:cxn>
                <a:cxn ang="0">
                  <a:pos x="3" y="2"/>
                </a:cxn>
                <a:cxn ang="0">
                  <a:pos x="7" y="9"/>
                </a:cxn>
              </a:cxnLst>
              <a:rect l="0" t="0" r="r" b="b"/>
              <a:pathLst>
                <a:path w="7" h="11">
                  <a:moveTo>
                    <a:pt x="7" y="9"/>
                  </a:moveTo>
                  <a:cubicBezTo>
                    <a:pt x="7" y="11"/>
                    <a:pt x="5" y="11"/>
                    <a:pt x="3" y="9"/>
                  </a:cubicBezTo>
                  <a:cubicBezTo>
                    <a:pt x="2" y="7"/>
                    <a:pt x="0" y="4"/>
                    <a:pt x="0" y="2"/>
                  </a:cubicBezTo>
                  <a:cubicBezTo>
                    <a:pt x="0" y="0"/>
                    <a:pt x="2" y="0"/>
                    <a:pt x="3" y="2"/>
                  </a:cubicBezTo>
                  <a:cubicBezTo>
                    <a:pt x="5" y="4"/>
                    <a:pt x="7" y="7"/>
                    <a:pt x="7" y="9"/>
                  </a:cubicBezTo>
                  <a:close/>
                </a:path>
              </a:pathLst>
            </a:custGeom>
            <a:noFill/>
            <a:ln w="17463"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371" name="Freeform 1096"/>
            <p:cNvSpPr>
              <a:spLocks/>
            </p:cNvSpPr>
            <p:nvPr/>
          </p:nvSpPr>
          <p:spPr bwMode="auto">
            <a:xfrm>
              <a:off x="3643108" y="3343524"/>
              <a:ext cx="62403" cy="84333"/>
            </a:xfrm>
            <a:custGeom>
              <a:avLst/>
              <a:gdLst/>
              <a:ahLst/>
              <a:cxnLst>
                <a:cxn ang="0">
                  <a:pos x="17" y="17"/>
                </a:cxn>
                <a:cxn ang="0">
                  <a:pos x="10" y="3"/>
                </a:cxn>
                <a:cxn ang="0">
                  <a:pos x="4" y="0"/>
                </a:cxn>
                <a:cxn ang="0">
                  <a:pos x="4" y="0"/>
                </a:cxn>
                <a:cxn ang="0">
                  <a:pos x="4" y="1"/>
                </a:cxn>
                <a:cxn ang="0">
                  <a:pos x="0" y="5"/>
                </a:cxn>
                <a:cxn ang="0">
                  <a:pos x="12" y="23"/>
                </a:cxn>
                <a:cxn ang="0">
                  <a:pos x="17" y="19"/>
                </a:cxn>
                <a:cxn ang="0">
                  <a:pos x="17" y="17"/>
                </a:cxn>
              </a:cxnLst>
              <a:rect l="0" t="0" r="r" b="b"/>
              <a:pathLst>
                <a:path w="17" h="23">
                  <a:moveTo>
                    <a:pt x="17" y="17"/>
                  </a:moveTo>
                  <a:cubicBezTo>
                    <a:pt x="17" y="13"/>
                    <a:pt x="14" y="7"/>
                    <a:pt x="10" y="3"/>
                  </a:cubicBezTo>
                  <a:cubicBezTo>
                    <a:pt x="8" y="0"/>
                    <a:pt x="6" y="0"/>
                    <a:pt x="4" y="0"/>
                  </a:cubicBezTo>
                  <a:cubicBezTo>
                    <a:pt x="4" y="0"/>
                    <a:pt x="4" y="0"/>
                    <a:pt x="4" y="0"/>
                  </a:cubicBezTo>
                  <a:cubicBezTo>
                    <a:pt x="4" y="0"/>
                    <a:pt x="4" y="1"/>
                    <a:pt x="4" y="1"/>
                  </a:cubicBezTo>
                  <a:cubicBezTo>
                    <a:pt x="0" y="5"/>
                    <a:pt x="0" y="5"/>
                    <a:pt x="0" y="5"/>
                  </a:cubicBezTo>
                  <a:cubicBezTo>
                    <a:pt x="12" y="23"/>
                    <a:pt x="12" y="23"/>
                    <a:pt x="12" y="23"/>
                  </a:cubicBezTo>
                  <a:cubicBezTo>
                    <a:pt x="17" y="19"/>
                    <a:pt x="17" y="19"/>
                    <a:pt x="17" y="19"/>
                  </a:cubicBezTo>
                  <a:cubicBezTo>
                    <a:pt x="17" y="19"/>
                    <a:pt x="17" y="18"/>
                    <a:pt x="17" y="17"/>
                  </a:cubicBezTo>
                  <a:close/>
                </a:path>
              </a:pathLst>
            </a:custGeom>
            <a:solidFill>
              <a:schemeClr val="bg1"/>
            </a:solidFill>
            <a:ln w="17463"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372" name="Freeform 1097"/>
            <p:cNvSpPr>
              <a:spLocks/>
            </p:cNvSpPr>
            <p:nvPr/>
          </p:nvSpPr>
          <p:spPr bwMode="auto">
            <a:xfrm>
              <a:off x="3638428" y="3354455"/>
              <a:ext cx="51483" cy="81209"/>
            </a:xfrm>
            <a:custGeom>
              <a:avLst/>
              <a:gdLst/>
              <a:ahLst/>
              <a:cxnLst>
                <a:cxn ang="0">
                  <a:pos x="14" y="18"/>
                </a:cxn>
                <a:cxn ang="0">
                  <a:pos x="7" y="18"/>
                </a:cxn>
                <a:cxn ang="0">
                  <a:pos x="0" y="4"/>
                </a:cxn>
                <a:cxn ang="0">
                  <a:pos x="7" y="4"/>
                </a:cxn>
                <a:cxn ang="0">
                  <a:pos x="14" y="18"/>
                </a:cxn>
              </a:cxnLst>
              <a:rect l="0" t="0" r="r" b="b"/>
              <a:pathLst>
                <a:path w="14" h="22">
                  <a:moveTo>
                    <a:pt x="14" y="18"/>
                  </a:moveTo>
                  <a:cubicBezTo>
                    <a:pt x="14" y="22"/>
                    <a:pt x="11" y="22"/>
                    <a:pt x="7" y="18"/>
                  </a:cubicBezTo>
                  <a:cubicBezTo>
                    <a:pt x="3" y="14"/>
                    <a:pt x="0" y="8"/>
                    <a:pt x="0" y="4"/>
                  </a:cubicBezTo>
                  <a:cubicBezTo>
                    <a:pt x="0" y="0"/>
                    <a:pt x="3" y="0"/>
                    <a:pt x="7" y="4"/>
                  </a:cubicBezTo>
                  <a:cubicBezTo>
                    <a:pt x="11" y="8"/>
                    <a:pt x="14" y="14"/>
                    <a:pt x="14" y="18"/>
                  </a:cubicBezTo>
                  <a:close/>
                </a:path>
              </a:pathLst>
            </a:custGeom>
            <a:solidFill>
              <a:schemeClr val="bg1"/>
            </a:solidFill>
            <a:ln w="17463"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373" name="Freeform 1098"/>
            <p:cNvSpPr>
              <a:spLocks/>
            </p:cNvSpPr>
            <p:nvPr/>
          </p:nvSpPr>
          <p:spPr bwMode="auto">
            <a:xfrm>
              <a:off x="3654029" y="3376319"/>
              <a:ext cx="24961" cy="35920"/>
            </a:xfrm>
            <a:custGeom>
              <a:avLst/>
              <a:gdLst/>
              <a:ahLst/>
              <a:cxnLst>
                <a:cxn ang="0">
                  <a:pos x="7" y="9"/>
                </a:cxn>
                <a:cxn ang="0">
                  <a:pos x="3" y="9"/>
                </a:cxn>
                <a:cxn ang="0">
                  <a:pos x="0" y="2"/>
                </a:cxn>
                <a:cxn ang="0">
                  <a:pos x="3" y="2"/>
                </a:cxn>
                <a:cxn ang="0">
                  <a:pos x="7" y="9"/>
                </a:cxn>
              </a:cxnLst>
              <a:rect l="0" t="0" r="r" b="b"/>
              <a:pathLst>
                <a:path w="7" h="10">
                  <a:moveTo>
                    <a:pt x="7" y="9"/>
                  </a:moveTo>
                  <a:cubicBezTo>
                    <a:pt x="7" y="10"/>
                    <a:pt x="5" y="10"/>
                    <a:pt x="3" y="9"/>
                  </a:cubicBezTo>
                  <a:cubicBezTo>
                    <a:pt x="1" y="7"/>
                    <a:pt x="0" y="3"/>
                    <a:pt x="0" y="2"/>
                  </a:cubicBezTo>
                  <a:cubicBezTo>
                    <a:pt x="0" y="0"/>
                    <a:pt x="1" y="0"/>
                    <a:pt x="3" y="2"/>
                  </a:cubicBezTo>
                  <a:cubicBezTo>
                    <a:pt x="5" y="3"/>
                    <a:pt x="7" y="7"/>
                    <a:pt x="7" y="9"/>
                  </a:cubicBezTo>
                  <a:close/>
                </a:path>
              </a:pathLst>
            </a:custGeom>
            <a:noFill/>
            <a:ln w="17463"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374" name="Freeform 1099"/>
            <p:cNvSpPr>
              <a:spLocks/>
            </p:cNvSpPr>
            <p:nvPr/>
          </p:nvSpPr>
          <p:spPr bwMode="auto">
            <a:xfrm>
              <a:off x="3619707" y="3206093"/>
              <a:ext cx="380658" cy="376374"/>
            </a:xfrm>
            <a:custGeom>
              <a:avLst/>
              <a:gdLst/>
              <a:ahLst/>
              <a:cxnLst>
                <a:cxn ang="0">
                  <a:pos x="244" y="182"/>
                </a:cxn>
                <a:cxn ang="0">
                  <a:pos x="182" y="241"/>
                </a:cxn>
                <a:cxn ang="0">
                  <a:pos x="0" y="59"/>
                </a:cxn>
                <a:cxn ang="0">
                  <a:pos x="62" y="0"/>
                </a:cxn>
                <a:cxn ang="0">
                  <a:pos x="244" y="182"/>
                </a:cxn>
              </a:cxnLst>
              <a:rect l="0" t="0" r="r" b="b"/>
              <a:pathLst>
                <a:path w="244" h="241">
                  <a:moveTo>
                    <a:pt x="244" y="182"/>
                  </a:moveTo>
                  <a:lnTo>
                    <a:pt x="182" y="241"/>
                  </a:lnTo>
                  <a:lnTo>
                    <a:pt x="0" y="59"/>
                  </a:lnTo>
                  <a:lnTo>
                    <a:pt x="62" y="0"/>
                  </a:lnTo>
                  <a:lnTo>
                    <a:pt x="244" y="182"/>
                  </a:lnTo>
                  <a:close/>
                </a:path>
              </a:pathLst>
            </a:custGeom>
            <a:solidFill>
              <a:schemeClr val="bg1"/>
            </a:solidFill>
            <a:ln w="17463"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375" name="Freeform 1100"/>
            <p:cNvSpPr>
              <a:spLocks/>
            </p:cNvSpPr>
            <p:nvPr/>
          </p:nvSpPr>
          <p:spPr bwMode="auto">
            <a:xfrm>
              <a:off x="3619707" y="3298233"/>
              <a:ext cx="283933" cy="310782"/>
            </a:xfrm>
            <a:custGeom>
              <a:avLst/>
              <a:gdLst/>
              <a:ahLst/>
              <a:cxnLst>
                <a:cxn ang="0">
                  <a:pos x="51" y="54"/>
                </a:cxn>
                <a:cxn ang="0">
                  <a:pos x="43" y="51"/>
                </a:cxn>
                <a:cxn ang="0">
                  <a:pos x="39" y="47"/>
                </a:cxn>
                <a:cxn ang="0">
                  <a:pos x="32" y="35"/>
                </a:cxn>
                <a:cxn ang="0">
                  <a:pos x="29" y="32"/>
                </a:cxn>
                <a:cxn ang="0">
                  <a:pos x="25" y="32"/>
                </a:cxn>
                <a:cxn ang="0">
                  <a:pos x="21" y="28"/>
                </a:cxn>
                <a:cxn ang="0">
                  <a:pos x="14" y="16"/>
                </a:cxn>
                <a:cxn ang="0">
                  <a:pos x="6" y="14"/>
                </a:cxn>
                <a:cxn ang="0">
                  <a:pos x="5" y="12"/>
                </a:cxn>
                <a:cxn ang="0">
                  <a:pos x="5" y="8"/>
                </a:cxn>
                <a:cxn ang="0">
                  <a:pos x="0" y="3"/>
                </a:cxn>
                <a:cxn ang="0">
                  <a:pos x="0" y="0"/>
                </a:cxn>
                <a:cxn ang="0">
                  <a:pos x="77" y="77"/>
                </a:cxn>
                <a:cxn ang="0">
                  <a:pos x="77" y="84"/>
                </a:cxn>
                <a:cxn ang="0">
                  <a:pos x="58" y="65"/>
                </a:cxn>
                <a:cxn ang="0">
                  <a:pos x="51" y="54"/>
                </a:cxn>
              </a:cxnLst>
              <a:rect l="0" t="0" r="r" b="b"/>
              <a:pathLst>
                <a:path w="77" h="84">
                  <a:moveTo>
                    <a:pt x="51" y="54"/>
                  </a:moveTo>
                  <a:cubicBezTo>
                    <a:pt x="47" y="50"/>
                    <a:pt x="45" y="49"/>
                    <a:pt x="43" y="51"/>
                  </a:cubicBezTo>
                  <a:cubicBezTo>
                    <a:pt x="39" y="47"/>
                    <a:pt x="39" y="47"/>
                    <a:pt x="39" y="47"/>
                  </a:cubicBezTo>
                  <a:cubicBezTo>
                    <a:pt x="38" y="43"/>
                    <a:pt x="35" y="38"/>
                    <a:pt x="32" y="35"/>
                  </a:cubicBezTo>
                  <a:cubicBezTo>
                    <a:pt x="31" y="34"/>
                    <a:pt x="30" y="33"/>
                    <a:pt x="29" y="32"/>
                  </a:cubicBezTo>
                  <a:cubicBezTo>
                    <a:pt x="27" y="31"/>
                    <a:pt x="26" y="31"/>
                    <a:pt x="25" y="32"/>
                  </a:cubicBezTo>
                  <a:cubicBezTo>
                    <a:pt x="21" y="28"/>
                    <a:pt x="21" y="28"/>
                    <a:pt x="21" y="28"/>
                  </a:cubicBezTo>
                  <a:cubicBezTo>
                    <a:pt x="19" y="24"/>
                    <a:pt x="17" y="20"/>
                    <a:pt x="14" y="16"/>
                  </a:cubicBezTo>
                  <a:cubicBezTo>
                    <a:pt x="10" y="13"/>
                    <a:pt x="8" y="12"/>
                    <a:pt x="6" y="14"/>
                  </a:cubicBezTo>
                  <a:cubicBezTo>
                    <a:pt x="5" y="12"/>
                    <a:pt x="5" y="12"/>
                    <a:pt x="5" y="12"/>
                  </a:cubicBezTo>
                  <a:cubicBezTo>
                    <a:pt x="5" y="8"/>
                    <a:pt x="5" y="8"/>
                    <a:pt x="5" y="8"/>
                  </a:cubicBezTo>
                  <a:cubicBezTo>
                    <a:pt x="0" y="3"/>
                    <a:pt x="0" y="3"/>
                    <a:pt x="0" y="3"/>
                  </a:cubicBezTo>
                  <a:cubicBezTo>
                    <a:pt x="0" y="0"/>
                    <a:pt x="0" y="0"/>
                    <a:pt x="0" y="0"/>
                  </a:cubicBezTo>
                  <a:cubicBezTo>
                    <a:pt x="77" y="77"/>
                    <a:pt x="77" y="77"/>
                    <a:pt x="77" y="77"/>
                  </a:cubicBezTo>
                  <a:cubicBezTo>
                    <a:pt x="77" y="84"/>
                    <a:pt x="77" y="84"/>
                    <a:pt x="77" y="84"/>
                  </a:cubicBezTo>
                  <a:cubicBezTo>
                    <a:pt x="58" y="65"/>
                    <a:pt x="58" y="65"/>
                    <a:pt x="58" y="65"/>
                  </a:cubicBezTo>
                  <a:cubicBezTo>
                    <a:pt x="56" y="61"/>
                    <a:pt x="54" y="57"/>
                    <a:pt x="51" y="54"/>
                  </a:cubicBezTo>
                  <a:close/>
                </a:path>
              </a:pathLst>
            </a:custGeom>
            <a:solidFill>
              <a:schemeClr val="bg1"/>
            </a:solidFill>
            <a:ln w="17463"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376" name="Freeform 1101"/>
            <p:cNvSpPr>
              <a:spLocks/>
            </p:cNvSpPr>
            <p:nvPr/>
          </p:nvSpPr>
          <p:spPr bwMode="auto">
            <a:xfrm>
              <a:off x="4143892" y="3840149"/>
              <a:ext cx="62403" cy="89018"/>
            </a:xfrm>
            <a:custGeom>
              <a:avLst/>
              <a:gdLst/>
              <a:ahLst/>
              <a:cxnLst>
                <a:cxn ang="0">
                  <a:pos x="17" y="17"/>
                </a:cxn>
                <a:cxn ang="0">
                  <a:pos x="10" y="3"/>
                </a:cxn>
                <a:cxn ang="0">
                  <a:pos x="4" y="1"/>
                </a:cxn>
                <a:cxn ang="0">
                  <a:pos x="4" y="1"/>
                </a:cxn>
                <a:cxn ang="0">
                  <a:pos x="3" y="1"/>
                </a:cxn>
                <a:cxn ang="0">
                  <a:pos x="0" y="5"/>
                </a:cxn>
                <a:cxn ang="0">
                  <a:pos x="12" y="24"/>
                </a:cxn>
                <a:cxn ang="0">
                  <a:pos x="16" y="20"/>
                </a:cxn>
                <a:cxn ang="0">
                  <a:pos x="17" y="17"/>
                </a:cxn>
              </a:cxnLst>
              <a:rect l="0" t="0" r="r" b="b"/>
              <a:pathLst>
                <a:path w="17" h="24">
                  <a:moveTo>
                    <a:pt x="17" y="17"/>
                  </a:moveTo>
                  <a:cubicBezTo>
                    <a:pt x="17" y="13"/>
                    <a:pt x="14" y="7"/>
                    <a:pt x="10" y="3"/>
                  </a:cubicBezTo>
                  <a:cubicBezTo>
                    <a:pt x="7" y="1"/>
                    <a:pt x="5" y="0"/>
                    <a:pt x="4" y="1"/>
                  </a:cubicBezTo>
                  <a:cubicBezTo>
                    <a:pt x="4" y="1"/>
                    <a:pt x="4" y="1"/>
                    <a:pt x="4" y="1"/>
                  </a:cubicBezTo>
                  <a:cubicBezTo>
                    <a:pt x="4" y="1"/>
                    <a:pt x="3" y="1"/>
                    <a:pt x="3" y="1"/>
                  </a:cubicBezTo>
                  <a:cubicBezTo>
                    <a:pt x="0" y="5"/>
                    <a:pt x="0" y="5"/>
                    <a:pt x="0" y="5"/>
                  </a:cubicBezTo>
                  <a:cubicBezTo>
                    <a:pt x="12" y="24"/>
                    <a:pt x="12" y="24"/>
                    <a:pt x="12" y="24"/>
                  </a:cubicBezTo>
                  <a:cubicBezTo>
                    <a:pt x="16" y="20"/>
                    <a:pt x="16" y="20"/>
                    <a:pt x="16" y="20"/>
                  </a:cubicBezTo>
                  <a:cubicBezTo>
                    <a:pt x="16" y="19"/>
                    <a:pt x="17" y="18"/>
                    <a:pt x="17" y="17"/>
                  </a:cubicBezTo>
                  <a:close/>
                </a:path>
              </a:pathLst>
            </a:custGeom>
            <a:solidFill>
              <a:schemeClr val="bg1"/>
            </a:solidFill>
            <a:ln w="17463"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377" name="Freeform 1102"/>
            <p:cNvSpPr>
              <a:spLocks/>
            </p:cNvSpPr>
            <p:nvPr/>
          </p:nvSpPr>
          <p:spPr bwMode="auto">
            <a:xfrm>
              <a:off x="4139211" y="3855766"/>
              <a:ext cx="48363" cy="76525"/>
            </a:xfrm>
            <a:custGeom>
              <a:avLst/>
              <a:gdLst/>
              <a:ahLst/>
              <a:cxnLst>
                <a:cxn ang="0">
                  <a:pos x="13" y="17"/>
                </a:cxn>
                <a:cxn ang="0">
                  <a:pos x="7" y="17"/>
                </a:cxn>
                <a:cxn ang="0">
                  <a:pos x="0" y="4"/>
                </a:cxn>
                <a:cxn ang="0">
                  <a:pos x="7" y="4"/>
                </a:cxn>
                <a:cxn ang="0">
                  <a:pos x="13" y="17"/>
                </a:cxn>
              </a:cxnLst>
              <a:rect l="0" t="0" r="r" b="b"/>
              <a:pathLst>
                <a:path w="13" h="21">
                  <a:moveTo>
                    <a:pt x="13" y="17"/>
                  </a:moveTo>
                  <a:cubicBezTo>
                    <a:pt x="13" y="21"/>
                    <a:pt x="10" y="21"/>
                    <a:pt x="7" y="17"/>
                  </a:cubicBezTo>
                  <a:cubicBezTo>
                    <a:pt x="3" y="14"/>
                    <a:pt x="0" y="7"/>
                    <a:pt x="0" y="4"/>
                  </a:cubicBezTo>
                  <a:cubicBezTo>
                    <a:pt x="0" y="0"/>
                    <a:pt x="3" y="0"/>
                    <a:pt x="7" y="4"/>
                  </a:cubicBezTo>
                  <a:cubicBezTo>
                    <a:pt x="10" y="7"/>
                    <a:pt x="13" y="14"/>
                    <a:pt x="13" y="17"/>
                  </a:cubicBezTo>
                  <a:close/>
                </a:path>
              </a:pathLst>
            </a:custGeom>
            <a:solidFill>
              <a:schemeClr val="bg1"/>
            </a:solidFill>
            <a:ln w="17463"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378" name="Freeform 1103"/>
            <p:cNvSpPr>
              <a:spLocks/>
            </p:cNvSpPr>
            <p:nvPr/>
          </p:nvSpPr>
          <p:spPr bwMode="auto">
            <a:xfrm>
              <a:off x="4151692" y="3874507"/>
              <a:ext cx="24961" cy="40605"/>
            </a:xfrm>
            <a:custGeom>
              <a:avLst/>
              <a:gdLst/>
              <a:ahLst/>
              <a:cxnLst>
                <a:cxn ang="0">
                  <a:pos x="7" y="9"/>
                </a:cxn>
                <a:cxn ang="0">
                  <a:pos x="4" y="9"/>
                </a:cxn>
                <a:cxn ang="0">
                  <a:pos x="0" y="2"/>
                </a:cxn>
                <a:cxn ang="0">
                  <a:pos x="4" y="2"/>
                </a:cxn>
                <a:cxn ang="0">
                  <a:pos x="7" y="9"/>
                </a:cxn>
              </a:cxnLst>
              <a:rect l="0" t="0" r="r" b="b"/>
              <a:pathLst>
                <a:path w="7" h="11">
                  <a:moveTo>
                    <a:pt x="7" y="9"/>
                  </a:moveTo>
                  <a:cubicBezTo>
                    <a:pt x="7" y="11"/>
                    <a:pt x="5" y="11"/>
                    <a:pt x="4" y="9"/>
                  </a:cubicBezTo>
                  <a:cubicBezTo>
                    <a:pt x="2" y="7"/>
                    <a:pt x="0" y="4"/>
                    <a:pt x="0" y="2"/>
                  </a:cubicBezTo>
                  <a:cubicBezTo>
                    <a:pt x="0" y="0"/>
                    <a:pt x="2" y="0"/>
                    <a:pt x="4" y="2"/>
                  </a:cubicBezTo>
                  <a:cubicBezTo>
                    <a:pt x="5" y="4"/>
                    <a:pt x="7" y="7"/>
                    <a:pt x="7" y="9"/>
                  </a:cubicBezTo>
                  <a:close/>
                </a:path>
              </a:pathLst>
            </a:custGeom>
            <a:noFill/>
            <a:ln w="17463"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379" name="Freeform 1104"/>
            <p:cNvSpPr>
              <a:spLocks/>
            </p:cNvSpPr>
            <p:nvPr/>
          </p:nvSpPr>
          <p:spPr bwMode="auto">
            <a:xfrm>
              <a:off x="4006606" y="3704280"/>
              <a:ext cx="63964" cy="89018"/>
            </a:xfrm>
            <a:custGeom>
              <a:avLst/>
              <a:gdLst/>
              <a:ahLst/>
              <a:cxnLst>
                <a:cxn ang="0">
                  <a:pos x="17" y="17"/>
                </a:cxn>
                <a:cxn ang="0">
                  <a:pos x="10" y="4"/>
                </a:cxn>
                <a:cxn ang="0">
                  <a:pos x="4" y="1"/>
                </a:cxn>
                <a:cxn ang="0">
                  <a:pos x="4" y="1"/>
                </a:cxn>
                <a:cxn ang="0">
                  <a:pos x="3" y="1"/>
                </a:cxn>
                <a:cxn ang="0">
                  <a:pos x="0" y="5"/>
                </a:cxn>
                <a:cxn ang="0">
                  <a:pos x="12" y="24"/>
                </a:cxn>
                <a:cxn ang="0">
                  <a:pos x="16" y="20"/>
                </a:cxn>
                <a:cxn ang="0">
                  <a:pos x="17" y="17"/>
                </a:cxn>
              </a:cxnLst>
              <a:rect l="0" t="0" r="r" b="b"/>
              <a:pathLst>
                <a:path w="17" h="24">
                  <a:moveTo>
                    <a:pt x="17" y="17"/>
                  </a:moveTo>
                  <a:cubicBezTo>
                    <a:pt x="17" y="14"/>
                    <a:pt x="14" y="7"/>
                    <a:pt x="10" y="4"/>
                  </a:cubicBezTo>
                  <a:cubicBezTo>
                    <a:pt x="7" y="1"/>
                    <a:pt x="5" y="0"/>
                    <a:pt x="4" y="1"/>
                  </a:cubicBezTo>
                  <a:cubicBezTo>
                    <a:pt x="4" y="1"/>
                    <a:pt x="4" y="1"/>
                    <a:pt x="4" y="1"/>
                  </a:cubicBezTo>
                  <a:cubicBezTo>
                    <a:pt x="4" y="1"/>
                    <a:pt x="3" y="1"/>
                    <a:pt x="3" y="1"/>
                  </a:cubicBezTo>
                  <a:cubicBezTo>
                    <a:pt x="0" y="5"/>
                    <a:pt x="0" y="5"/>
                    <a:pt x="0" y="5"/>
                  </a:cubicBezTo>
                  <a:cubicBezTo>
                    <a:pt x="12" y="24"/>
                    <a:pt x="12" y="24"/>
                    <a:pt x="12" y="24"/>
                  </a:cubicBezTo>
                  <a:cubicBezTo>
                    <a:pt x="16" y="20"/>
                    <a:pt x="16" y="20"/>
                    <a:pt x="16" y="20"/>
                  </a:cubicBezTo>
                  <a:cubicBezTo>
                    <a:pt x="17" y="19"/>
                    <a:pt x="17" y="19"/>
                    <a:pt x="17" y="17"/>
                  </a:cubicBezTo>
                  <a:close/>
                </a:path>
              </a:pathLst>
            </a:custGeom>
            <a:solidFill>
              <a:schemeClr val="bg1"/>
            </a:solidFill>
            <a:ln w="17463"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380" name="Freeform 1105"/>
            <p:cNvSpPr>
              <a:spLocks/>
            </p:cNvSpPr>
            <p:nvPr/>
          </p:nvSpPr>
          <p:spPr bwMode="auto">
            <a:xfrm>
              <a:off x="4003485" y="3718335"/>
              <a:ext cx="51483" cy="78086"/>
            </a:xfrm>
            <a:custGeom>
              <a:avLst/>
              <a:gdLst/>
              <a:ahLst/>
              <a:cxnLst>
                <a:cxn ang="0">
                  <a:pos x="14" y="18"/>
                </a:cxn>
                <a:cxn ang="0">
                  <a:pos x="7" y="18"/>
                </a:cxn>
                <a:cxn ang="0">
                  <a:pos x="0" y="4"/>
                </a:cxn>
                <a:cxn ang="0">
                  <a:pos x="7" y="4"/>
                </a:cxn>
                <a:cxn ang="0">
                  <a:pos x="14" y="18"/>
                </a:cxn>
              </a:cxnLst>
              <a:rect l="0" t="0" r="r" b="b"/>
              <a:pathLst>
                <a:path w="14" h="21">
                  <a:moveTo>
                    <a:pt x="14" y="18"/>
                  </a:moveTo>
                  <a:cubicBezTo>
                    <a:pt x="14" y="21"/>
                    <a:pt x="11" y="21"/>
                    <a:pt x="7" y="18"/>
                  </a:cubicBezTo>
                  <a:cubicBezTo>
                    <a:pt x="3" y="14"/>
                    <a:pt x="0" y="8"/>
                    <a:pt x="0" y="4"/>
                  </a:cubicBezTo>
                  <a:cubicBezTo>
                    <a:pt x="0" y="0"/>
                    <a:pt x="3" y="0"/>
                    <a:pt x="7" y="4"/>
                  </a:cubicBezTo>
                  <a:cubicBezTo>
                    <a:pt x="11" y="8"/>
                    <a:pt x="14" y="14"/>
                    <a:pt x="14" y="18"/>
                  </a:cubicBezTo>
                  <a:close/>
                </a:path>
              </a:pathLst>
            </a:custGeom>
            <a:solidFill>
              <a:schemeClr val="bg1"/>
            </a:solidFill>
            <a:ln w="17463"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381" name="Freeform 1106"/>
            <p:cNvSpPr>
              <a:spLocks/>
            </p:cNvSpPr>
            <p:nvPr/>
          </p:nvSpPr>
          <p:spPr bwMode="auto">
            <a:xfrm>
              <a:off x="4014406" y="3737076"/>
              <a:ext cx="26522" cy="40605"/>
            </a:xfrm>
            <a:custGeom>
              <a:avLst/>
              <a:gdLst/>
              <a:ahLst/>
              <a:cxnLst>
                <a:cxn ang="0">
                  <a:pos x="7" y="9"/>
                </a:cxn>
                <a:cxn ang="0">
                  <a:pos x="4" y="9"/>
                </a:cxn>
                <a:cxn ang="0">
                  <a:pos x="0" y="2"/>
                </a:cxn>
                <a:cxn ang="0">
                  <a:pos x="4" y="2"/>
                </a:cxn>
                <a:cxn ang="0">
                  <a:pos x="7" y="9"/>
                </a:cxn>
              </a:cxnLst>
              <a:rect l="0" t="0" r="r" b="b"/>
              <a:pathLst>
                <a:path w="7" h="11">
                  <a:moveTo>
                    <a:pt x="7" y="9"/>
                  </a:moveTo>
                  <a:cubicBezTo>
                    <a:pt x="7" y="11"/>
                    <a:pt x="6" y="11"/>
                    <a:pt x="4" y="9"/>
                  </a:cubicBezTo>
                  <a:cubicBezTo>
                    <a:pt x="2" y="7"/>
                    <a:pt x="0" y="4"/>
                    <a:pt x="0" y="2"/>
                  </a:cubicBezTo>
                  <a:cubicBezTo>
                    <a:pt x="0" y="0"/>
                    <a:pt x="2" y="0"/>
                    <a:pt x="4" y="2"/>
                  </a:cubicBezTo>
                  <a:cubicBezTo>
                    <a:pt x="6" y="4"/>
                    <a:pt x="7" y="7"/>
                    <a:pt x="7" y="9"/>
                  </a:cubicBezTo>
                  <a:close/>
                </a:path>
              </a:pathLst>
            </a:custGeom>
            <a:noFill/>
            <a:ln w="17463"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382" name="Freeform 1107"/>
            <p:cNvSpPr>
              <a:spLocks/>
            </p:cNvSpPr>
            <p:nvPr/>
          </p:nvSpPr>
          <p:spPr bwMode="auto">
            <a:xfrm>
              <a:off x="3989444" y="3666798"/>
              <a:ext cx="246492" cy="259245"/>
            </a:xfrm>
            <a:custGeom>
              <a:avLst/>
              <a:gdLst/>
              <a:ahLst/>
              <a:cxnLst>
                <a:cxn ang="0">
                  <a:pos x="55" y="56"/>
                </a:cxn>
                <a:cxn ang="0">
                  <a:pos x="46" y="47"/>
                </a:cxn>
                <a:cxn ang="0">
                  <a:pos x="42" y="49"/>
                </a:cxn>
                <a:cxn ang="0">
                  <a:pos x="19" y="27"/>
                </a:cxn>
                <a:cxn ang="0">
                  <a:pos x="12" y="15"/>
                </a:cxn>
                <a:cxn ang="0">
                  <a:pos x="5" y="12"/>
                </a:cxn>
                <a:cxn ang="0">
                  <a:pos x="0" y="7"/>
                </a:cxn>
                <a:cxn ang="0">
                  <a:pos x="0" y="0"/>
                </a:cxn>
                <a:cxn ang="0">
                  <a:pos x="44" y="44"/>
                </a:cxn>
                <a:cxn ang="0">
                  <a:pos x="44" y="33"/>
                </a:cxn>
                <a:cxn ang="0">
                  <a:pos x="45" y="17"/>
                </a:cxn>
                <a:cxn ang="0">
                  <a:pos x="48" y="12"/>
                </a:cxn>
                <a:cxn ang="0">
                  <a:pos x="63" y="28"/>
                </a:cxn>
                <a:cxn ang="0">
                  <a:pos x="67" y="49"/>
                </a:cxn>
                <a:cxn ang="0">
                  <a:pos x="64" y="66"/>
                </a:cxn>
                <a:cxn ang="0">
                  <a:pos x="61" y="68"/>
                </a:cxn>
                <a:cxn ang="0">
                  <a:pos x="56" y="64"/>
                </a:cxn>
                <a:cxn ang="0">
                  <a:pos x="55" y="56"/>
                </a:cxn>
              </a:cxnLst>
              <a:rect l="0" t="0" r="r" b="b"/>
              <a:pathLst>
                <a:path w="67" h="70">
                  <a:moveTo>
                    <a:pt x="55" y="56"/>
                  </a:moveTo>
                  <a:cubicBezTo>
                    <a:pt x="46" y="47"/>
                    <a:pt x="46" y="47"/>
                    <a:pt x="46" y="47"/>
                  </a:cubicBezTo>
                  <a:cubicBezTo>
                    <a:pt x="42" y="49"/>
                    <a:pt x="42" y="49"/>
                    <a:pt x="42" y="49"/>
                  </a:cubicBezTo>
                  <a:cubicBezTo>
                    <a:pt x="19" y="27"/>
                    <a:pt x="19" y="27"/>
                    <a:pt x="19" y="27"/>
                  </a:cubicBezTo>
                  <a:cubicBezTo>
                    <a:pt x="18" y="23"/>
                    <a:pt x="15" y="18"/>
                    <a:pt x="12" y="15"/>
                  </a:cubicBezTo>
                  <a:cubicBezTo>
                    <a:pt x="9" y="12"/>
                    <a:pt x="6" y="11"/>
                    <a:pt x="5" y="12"/>
                  </a:cubicBezTo>
                  <a:cubicBezTo>
                    <a:pt x="0" y="7"/>
                    <a:pt x="0" y="7"/>
                    <a:pt x="0" y="7"/>
                  </a:cubicBezTo>
                  <a:cubicBezTo>
                    <a:pt x="0" y="0"/>
                    <a:pt x="0" y="0"/>
                    <a:pt x="0" y="0"/>
                  </a:cubicBezTo>
                  <a:cubicBezTo>
                    <a:pt x="44" y="44"/>
                    <a:pt x="44" y="44"/>
                    <a:pt x="44" y="44"/>
                  </a:cubicBezTo>
                  <a:cubicBezTo>
                    <a:pt x="44" y="33"/>
                    <a:pt x="44" y="33"/>
                    <a:pt x="44" y="33"/>
                  </a:cubicBezTo>
                  <a:cubicBezTo>
                    <a:pt x="45" y="17"/>
                    <a:pt x="45" y="17"/>
                    <a:pt x="45" y="17"/>
                  </a:cubicBezTo>
                  <a:cubicBezTo>
                    <a:pt x="45" y="15"/>
                    <a:pt x="46" y="14"/>
                    <a:pt x="48" y="12"/>
                  </a:cubicBezTo>
                  <a:cubicBezTo>
                    <a:pt x="63" y="28"/>
                    <a:pt x="63" y="28"/>
                    <a:pt x="63" y="28"/>
                  </a:cubicBezTo>
                  <a:cubicBezTo>
                    <a:pt x="67" y="49"/>
                    <a:pt x="67" y="49"/>
                    <a:pt x="67" y="49"/>
                  </a:cubicBezTo>
                  <a:cubicBezTo>
                    <a:pt x="64" y="66"/>
                    <a:pt x="64" y="66"/>
                    <a:pt x="64" y="66"/>
                  </a:cubicBezTo>
                  <a:cubicBezTo>
                    <a:pt x="64" y="68"/>
                    <a:pt x="63" y="70"/>
                    <a:pt x="61" y="68"/>
                  </a:cubicBezTo>
                  <a:cubicBezTo>
                    <a:pt x="56" y="64"/>
                    <a:pt x="56" y="64"/>
                    <a:pt x="56" y="64"/>
                  </a:cubicBezTo>
                  <a:lnTo>
                    <a:pt x="55" y="56"/>
                  </a:lnTo>
                  <a:close/>
                </a:path>
              </a:pathLst>
            </a:custGeom>
            <a:solidFill>
              <a:schemeClr val="bg1"/>
            </a:solidFill>
            <a:ln w="17463"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383" name="Freeform 1108"/>
            <p:cNvSpPr>
              <a:spLocks/>
            </p:cNvSpPr>
            <p:nvPr/>
          </p:nvSpPr>
          <p:spPr bwMode="auto">
            <a:xfrm>
              <a:off x="4154812" y="3623070"/>
              <a:ext cx="162248" cy="295165"/>
            </a:xfrm>
            <a:custGeom>
              <a:avLst/>
              <a:gdLst/>
              <a:ahLst/>
              <a:cxnLst>
                <a:cxn ang="0">
                  <a:pos x="19" y="66"/>
                </a:cxn>
                <a:cxn ang="0">
                  <a:pos x="19" y="80"/>
                </a:cxn>
                <a:cxn ang="0">
                  <a:pos x="44" y="54"/>
                </a:cxn>
                <a:cxn ang="0">
                  <a:pos x="44" y="35"/>
                </a:cxn>
                <a:cxn ang="0">
                  <a:pos x="40" y="14"/>
                </a:cxn>
                <a:cxn ang="0">
                  <a:pos x="29" y="2"/>
                </a:cxn>
                <a:cxn ang="0">
                  <a:pos x="23" y="3"/>
                </a:cxn>
                <a:cxn ang="0">
                  <a:pos x="3" y="23"/>
                </a:cxn>
                <a:cxn ang="0">
                  <a:pos x="3" y="28"/>
                </a:cxn>
                <a:cxn ang="0">
                  <a:pos x="15" y="39"/>
                </a:cxn>
                <a:cxn ang="0">
                  <a:pos x="18" y="58"/>
                </a:cxn>
                <a:cxn ang="0">
                  <a:pos x="19" y="66"/>
                </a:cxn>
              </a:cxnLst>
              <a:rect l="0" t="0" r="r" b="b"/>
              <a:pathLst>
                <a:path w="44" h="80">
                  <a:moveTo>
                    <a:pt x="19" y="66"/>
                  </a:moveTo>
                  <a:cubicBezTo>
                    <a:pt x="19" y="80"/>
                    <a:pt x="19" y="80"/>
                    <a:pt x="19" y="80"/>
                  </a:cubicBezTo>
                  <a:cubicBezTo>
                    <a:pt x="44" y="54"/>
                    <a:pt x="44" y="54"/>
                    <a:pt x="44" y="54"/>
                  </a:cubicBezTo>
                  <a:cubicBezTo>
                    <a:pt x="44" y="35"/>
                    <a:pt x="44" y="35"/>
                    <a:pt x="44" y="35"/>
                  </a:cubicBezTo>
                  <a:cubicBezTo>
                    <a:pt x="41" y="14"/>
                    <a:pt x="42" y="15"/>
                    <a:pt x="40" y="14"/>
                  </a:cubicBezTo>
                  <a:cubicBezTo>
                    <a:pt x="29" y="2"/>
                    <a:pt x="29" y="2"/>
                    <a:pt x="29" y="2"/>
                  </a:cubicBezTo>
                  <a:cubicBezTo>
                    <a:pt x="26" y="0"/>
                    <a:pt x="25" y="1"/>
                    <a:pt x="23" y="3"/>
                  </a:cubicBezTo>
                  <a:cubicBezTo>
                    <a:pt x="3" y="23"/>
                    <a:pt x="3" y="23"/>
                    <a:pt x="3" y="23"/>
                  </a:cubicBezTo>
                  <a:cubicBezTo>
                    <a:pt x="0" y="26"/>
                    <a:pt x="2" y="27"/>
                    <a:pt x="3" y="28"/>
                  </a:cubicBezTo>
                  <a:cubicBezTo>
                    <a:pt x="15" y="39"/>
                    <a:pt x="15" y="39"/>
                    <a:pt x="15" y="39"/>
                  </a:cubicBezTo>
                  <a:cubicBezTo>
                    <a:pt x="16" y="41"/>
                    <a:pt x="16" y="40"/>
                    <a:pt x="18" y="58"/>
                  </a:cubicBezTo>
                  <a:cubicBezTo>
                    <a:pt x="18" y="58"/>
                    <a:pt x="19" y="63"/>
                    <a:pt x="19" y="66"/>
                  </a:cubicBezTo>
                  <a:close/>
                </a:path>
              </a:pathLst>
            </a:custGeom>
            <a:solidFill>
              <a:schemeClr val="bg1"/>
            </a:solidFill>
            <a:ln w="17463"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384" name="Freeform 1109"/>
            <p:cNvSpPr>
              <a:spLocks/>
            </p:cNvSpPr>
            <p:nvPr/>
          </p:nvSpPr>
          <p:spPr bwMode="auto">
            <a:xfrm>
              <a:off x="4209415" y="3799545"/>
              <a:ext cx="110766" cy="121814"/>
            </a:xfrm>
            <a:custGeom>
              <a:avLst/>
              <a:gdLst/>
              <a:ahLst/>
              <a:cxnLst>
                <a:cxn ang="0">
                  <a:pos x="2" y="24"/>
                </a:cxn>
                <a:cxn ang="0">
                  <a:pos x="8" y="24"/>
                </a:cxn>
                <a:cxn ang="0">
                  <a:pos x="29" y="3"/>
                </a:cxn>
                <a:cxn ang="0">
                  <a:pos x="29" y="2"/>
                </a:cxn>
                <a:cxn ang="0">
                  <a:pos x="30" y="0"/>
                </a:cxn>
                <a:cxn ang="0">
                  <a:pos x="30" y="0"/>
                </a:cxn>
                <a:cxn ang="0">
                  <a:pos x="30" y="8"/>
                </a:cxn>
                <a:cxn ang="0">
                  <a:pos x="30" y="8"/>
                </a:cxn>
                <a:cxn ang="0">
                  <a:pos x="29" y="11"/>
                </a:cxn>
                <a:cxn ang="0">
                  <a:pos x="8" y="31"/>
                </a:cxn>
                <a:cxn ang="0">
                  <a:pos x="2" y="31"/>
                </a:cxn>
                <a:cxn ang="0">
                  <a:pos x="0" y="29"/>
                </a:cxn>
                <a:cxn ang="0">
                  <a:pos x="0" y="22"/>
                </a:cxn>
                <a:cxn ang="0">
                  <a:pos x="2" y="24"/>
                </a:cxn>
              </a:cxnLst>
              <a:rect l="0" t="0" r="r" b="b"/>
              <a:pathLst>
                <a:path w="30" h="33">
                  <a:moveTo>
                    <a:pt x="2" y="24"/>
                  </a:moveTo>
                  <a:cubicBezTo>
                    <a:pt x="4" y="26"/>
                    <a:pt x="6" y="26"/>
                    <a:pt x="8" y="24"/>
                  </a:cubicBezTo>
                  <a:cubicBezTo>
                    <a:pt x="8" y="24"/>
                    <a:pt x="29" y="3"/>
                    <a:pt x="29" y="3"/>
                  </a:cubicBezTo>
                  <a:cubicBezTo>
                    <a:pt x="29" y="3"/>
                    <a:pt x="29" y="3"/>
                    <a:pt x="29" y="2"/>
                  </a:cubicBezTo>
                  <a:cubicBezTo>
                    <a:pt x="30" y="1"/>
                    <a:pt x="30" y="1"/>
                    <a:pt x="30" y="0"/>
                  </a:cubicBezTo>
                  <a:cubicBezTo>
                    <a:pt x="30" y="0"/>
                    <a:pt x="30" y="0"/>
                    <a:pt x="30" y="0"/>
                  </a:cubicBezTo>
                  <a:cubicBezTo>
                    <a:pt x="30" y="8"/>
                    <a:pt x="30" y="8"/>
                    <a:pt x="30" y="8"/>
                  </a:cubicBezTo>
                  <a:cubicBezTo>
                    <a:pt x="30" y="8"/>
                    <a:pt x="30" y="8"/>
                    <a:pt x="30" y="8"/>
                  </a:cubicBezTo>
                  <a:cubicBezTo>
                    <a:pt x="30" y="9"/>
                    <a:pt x="29" y="10"/>
                    <a:pt x="29" y="11"/>
                  </a:cubicBezTo>
                  <a:cubicBezTo>
                    <a:pt x="8" y="31"/>
                    <a:pt x="8" y="31"/>
                    <a:pt x="8" y="31"/>
                  </a:cubicBezTo>
                  <a:cubicBezTo>
                    <a:pt x="6" y="33"/>
                    <a:pt x="4" y="33"/>
                    <a:pt x="2" y="31"/>
                  </a:cubicBezTo>
                  <a:cubicBezTo>
                    <a:pt x="0" y="29"/>
                    <a:pt x="0" y="29"/>
                    <a:pt x="0" y="29"/>
                  </a:cubicBezTo>
                  <a:cubicBezTo>
                    <a:pt x="0" y="22"/>
                    <a:pt x="0" y="22"/>
                    <a:pt x="0" y="22"/>
                  </a:cubicBezTo>
                  <a:lnTo>
                    <a:pt x="2" y="24"/>
                  </a:lnTo>
                  <a:close/>
                </a:path>
              </a:pathLst>
            </a:custGeom>
            <a:solidFill>
              <a:schemeClr val="bg1"/>
            </a:solidFill>
            <a:ln w="17463"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385" name="Freeform 1110"/>
            <p:cNvSpPr>
              <a:spLocks/>
            </p:cNvSpPr>
            <p:nvPr/>
          </p:nvSpPr>
          <p:spPr bwMode="auto">
            <a:xfrm>
              <a:off x="3989444" y="3574658"/>
              <a:ext cx="254293" cy="259245"/>
            </a:xfrm>
            <a:custGeom>
              <a:avLst/>
              <a:gdLst/>
              <a:ahLst/>
              <a:cxnLst>
                <a:cxn ang="0">
                  <a:pos x="106" y="166"/>
                </a:cxn>
                <a:cxn ang="0">
                  <a:pos x="0" y="59"/>
                </a:cxn>
                <a:cxn ang="0">
                  <a:pos x="59" y="0"/>
                </a:cxn>
                <a:cxn ang="0">
                  <a:pos x="163" y="107"/>
                </a:cxn>
                <a:cxn ang="0">
                  <a:pos x="106" y="166"/>
                </a:cxn>
              </a:cxnLst>
              <a:rect l="0" t="0" r="r" b="b"/>
              <a:pathLst>
                <a:path w="163" h="166">
                  <a:moveTo>
                    <a:pt x="106" y="166"/>
                  </a:moveTo>
                  <a:lnTo>
                    <a:pt x="0" y="59"/>
                  </a:lnTo>
                  <a:lnTo>
                    <a:pt x="59" y="0"/>
                  </a:lnTo>
                  <a:lnTo>
                    <a:pt x="163" y="107"/>
                  </a:lnTo>
                  <a:lnTo>
                    <a:pt x="106" y="166"/>
                  </a:lnTo>
                  <a:close/>
                </a:path>
              </a:pathLst>
            </a:custGeom>
            <a:solidFill>
              <a:schemeClr val="bg1"/>
            </a:solidFill>
            <a:ln w="17463"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386" name="Freeform 1111"/>
            <p:cNvSpPr>
              <a:spLocks/>
            </p:cNvSpPr>
            <p:nvPr/>
          </p:nvSpPr>
          <p:spPr bwMode="auto">
            <a:xfrm>
              <a:off x="3613467" y="3129568"/>
              <a:ext cx="614669" cy="648113"/>
            </a:xfrm>
            <a:custGeom>
              <a:avLst/>
              <a:gdLst/>
              <a:ahLst/>
              <a:cxnLst>
                <a:cxn ang="0">
                  <a:pos x="0" y="37"/>
                </a:cxn>
                <a:cxn ang="0">
                  <a:pos x="17" y="8"/>
                </a:cxn>
                <a:cxn ang="0">
                  <a:pos x="31" y="2"/>
                </a:cxn>
                <a:cxn ang="0">
                  <a:pos x="31" y="2"/>
                </a:cxn>
                <a:cxn ang="0">
                  <a:pos x="32" y="3"/>
                </a:cxn>
                <a:cxn ang="0">
                  <a:pos x="165" y="133"/>
                </a:cxn>
                <a:cxn ang="0">
                  <a:pos x="166" y="135"/>
                </a:cxn>
                <a:cxn ang="0">
                  <a:pos x="167" y="137"/>
                </a:cxn>
                <a:cxn ang="0">
                  <a:pos x="135" y="176"/>
                </a:cxn>
                <a:cxn ang="0">
                  <a:pos x="2" y="42"/>
                </a:cxn>
                <a:cxn ang="0">
                  <a:pos x="0" y="37"/>
                </a:cxn>
              </a:cxnLst>
              <a:rect l="0" t="0" r="r" b="b"/>
              <a:pathLst>
                <a:path w="167" h="176">
                  <a:moveTo>
                    <a:pt x="0" y="37"/>
                  </a:moveTo>
                  <a:cubicBezTo>
                    <a:pt x="0" y="28"/>
                    <a:pt x="8" y="18"/>
                    <a:pt x="17" y="8"/>
                  </a:cubicBezTo>
                  <a:cubicBezTo>
                    <a:pt x="23" y="2"/>
                    <a:pt x="28" y="0"/>
                    <a:pt x="31" y="2"/>
                  </a:cubicBezTo>
                  <a:cubicBezTo>
                    <a:pt x="31" y="2"/>
                    <a:pt x="31" y="2"/>
                    <a:pt x="31" y="2"/>
                  </a:cubicBezTo>
                  <a:cubicBezTo>
                    <a:pt x="31" y="2"/>
                    <a:pt x="32" y="3"/>
                    <a:pt x="32" y="3"/>
                  </a:cubicBezTo>
                  <a:cubicBezTo>
                    <a:pt x="165" y="133"/>
                    <a:pt x="165" y="133"/>
                    <a:pt x="165" y="133"/>
                  </a:cubicBezTo>
                  <a:cubicBezTo>
                    <a:pt x="166" y="135"/>
                    <a:pt x="166" y="135"/>
                    <a:pt x="166" y="135"/>
                  </a:cubicBezTo>
                  <a:cubicBezTo>
                    <a:pt x="167" y="137"/>
                    <a:pt x="167" y="137"/>
                    <a:pt x="167" y="137"/>
                  </a:cubicBezTo>
                  <a:cubicBezTo>
                    <a:pt x="135" y="176"/>
                    <a:pt x="135" y="176"/>
                    <a:pt x="135" y="176"/>
                  </a:cubicBezTo>
                  <a:cubicBezTo>
                    <a:pt x="2" y="42"/>
                    <a:pt x="2" y="42"/>
                    <a:pt x="2" y="42"/>
                  </a:cubicBezTo>
                  <a:cubicBezTo>
                    <a:pt x="1" y="41"/>
                    <a:pt x="0" y="39"/>
                    <a:pt x="0" y="37"/>
                  </a:cubicBezTo>
                </a:path>
              </a:pathLst>
            </a:custGeom>
            <a:solidFill>
              <a:schemeClr val="bg1"/>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387" name="Freeform 1112"/>
            <p:cNvSpPr>
              <a:spLocks/>
            </p:cNvSpPr>
            <p:nvPr/>
          </p:nvSpPr>
          <p:spPr bwMode="auto">
            <a:xfrm>
              <a:off x="3613467" y="3129568"/>
              <a:ext cx="614669" cy="648113"/>
            </a:xfrm>
            <a:custGeom>
              <a:avLst/>
              <a:gdLst/>
              <a:ahLst/>
              <a:cxnLst>
                <a:cxn ang="0">
                  <a:pos x="0" y="37"/>
                </a:cxn>
                <a:cxn ang="0">
                  <a:pos x="17" y="8"/>
                </a:cxn>
                <a:cxn ang="0">
                  <a:pos x="31" y="2"/>
                </a:cxn>
                <a:cxn ang="0">
                  <a:pos x="31" y="2"/>
                </a:cxn>
                <a:cxn ang="0">
                  <a:pos x="32" y="3"/>
                </a:cxn>
                <a:cxn ang="0">
                  <a:pos x="165" y="133"/>
                </a:cxn>
                <a:cxn ang="0">
                  <a:pos x="166" y="135"/>
                </a:cxn>
                <a:cxn ang="0">
                  <a:pos x="167" y="137"/>
                </a:cxn>
                <a:cxn ang="0">
                  <a:pos x="135" y="176"/>
                </a:cxn>
                <a:cxn ang="0">
                  <a:pos x="2" y="42"/>
                </a:cxn>
                <a:cxn ang="0">
                  <a:pos x="0" y="37"/>
                </a:cxn>
              </a:cxnLst>
              <a:rect l="0" t="0" r="r" b="b"/>
              <a:pathLst>
                <a:path w="167" h="176">
                  <a:moveTo>
                    <a:pt x="0" y="37"/>
                  </a:moveTo>
                  <a:cubicBezTo>
                    <a:pt x="0" y="28"/>
                    <a:pt x="8" y="18"/>
                    <a:pt x="17" y="8"/>
                  </a:cubicBezTo>
                  <a:cubicBezTo>
                    <a:pt x="23" y="2"/>
                    <a:pt x="28" y="0"/>
                    <a:pt x="31" y="2"/>
                  </a:cubicBezTo>
                  <a:cubicBezTo>
                    <a:pt x="31" y="2"/>
                    <a:pt x="31" y="2"/>
                    <a:pt x="31" y="2"/>
                  </a:cubicBezTo>
                  <a:cubicBezTo>
                    <a:pt x="31" y="2"/>
                    <a:pt x="32" y="3"/>
                    <a:pt x="32" y="3"/>
                  </a:cubicBezTo>
                  <a:cubicBezTo>
                    <a:pt x="165" y="133"/>
                    <a:pt x="165" y="133"/>
                    <a:pt x="165" y="133"/>
                  </a:cubicBezTo>
                  <a:cubicBezTo>
                    <a:pt x="166" y="135"/>
                    <a:pt x="166" y="135"/>
                    <a:pt x="166" y="135"/>
                  </a:cubicBezTo>
                  <a:cubicBezTo>
                    <a:pt x="167" y="137"/>
                    <a:pt x="167" y="137"/>
                    <a:pt x="167" y="137"/>
                  </a:cubicBezTo>
                  <a:cubicBezTo>
                    <a:pt x="135" y="176"/>
                    <a:pt x="135" y="176"/>
                    <a:pt x="135" y="176"/>
                  </a:cubicBezTo>
                  <a:cubicBezTo>
                    <a:pt x="2" y="42"/>
                    <a:pt x="2" y="42"/>
                    <a:pt x="2" y="42"/>
                  </a:cubicBezTo>
                  <a:cubicBezTo>
                    <a:pt x="1" y="41"/>
                    <a:pt x="0" y="39"/>
                    <a:pt x="0" y="37"/>
                  </a:cubicBez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388" name="Freeform 1113"/>
            <p:cNvSpPr>
              <a:spLocks/>
            </p:cNvSpPr>
            <p:nvPr/>
          </p:nvSpPr>
          <p:spPr bwMode="auto">
            <a:xfrm>
              <a:off x="4106450" y="3612139"/>
              <a:ext cx="121686" cy="184282"/>
            </a:xfrm>
            <a:custGeom>
              <a:avLst/>
              <a:gdLst/>
              <a:ahLst/>
              <a:cxnLst>
                <a:cxn ang="0">
                  <a:pos x="13" y="14"/>
                </a:cxn>
                <a:cxn ang="0">
                  <a:pos x="13" y="12"/>
                </a:cxn>
                <a:cxn ang="0">
                  <a:pos x="24" y="0"/>
                </a:cxn>
                <a:cxn ang="0">
                  <a:pos x="24" y="5"/>
                </a:cxn>
                <a:cxn ang="0">
                  <a:pos x="33" y="8"/>
                </a:cxn>
                <a:cxn ang="0">
                  <a:pos x="16" y="39"/>
                </a:cxn>
                <a:cxn ang="0">
                  <a:pos x="0" y="41"/>
                </a:cxn>
                <a:cxn ang="0">
                  <a:pos x="13" y="14"/>
                </a:cxn>
              </a:cxnLst>
              <a:rect l="0" t="0" r="r" b="b"/>
              <a:pathLst>
                <a:path w="33" h="50">
                  <a:moveTo>
                    <a:pt x="13" y="14"/>
                  </a:moveTo>
                  <a:cubicBezTo>
                    <a:pt x="13" y="12"/>
                    <a:pt x="13" y="12"/>
                    <a:pt x="13" y="12"/>
                  </a:cubicBezTo>
                  <a:cubicBezTo>
                    <a:pt x="24" y="0"/>
                    <a:pt x="24" y="0"/>
                    <a:pt x="24" y="0"/>
                  </a:cubicBezTo>
                  <a:cubicBezTo>
                    <a:pt x="24" y="5"/>
                    <a:pt x="24" y="5"/>
                    <a:pt x="24" y="5"/>
                  </a:cubicBezTo>
                  <a:cubicBezTo>
                    <a:pt x="33" y="4"/>
                    <a:pt x="33" y="9"/>
                    <a:pt x="33" y="8"/>
                  </a:cubicBezTo>
                  <a:cubicBezTo>
                    <a:pt x="33" y="17"/>
                    <a:pt x="25" y="30"/>
                    <a:pt x="16" y="39"/>
                  </a:cubicBezTo>
                  <a:cubicBezTo>
                    <a:pt x="7" y="48"/>
                    <a:pt x="0" y="50"/>
                    <a:pt x="0" y="41"/>
                  </a:cubicBezTo>
                  <a:cubicBezTo>
                    <a:pt x="0" y="35"/>
                    <a:pt x="6" y="19"/>
                    <a:pt x="13" y="14"/>
                  </a:cubicBezTo>
                  <a:close/>
                </a:path>
              </a:pathLst>
            </a:custGeom>
            <a:solidFill>
              <a:schemeClr val="bg1"/>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389" name="Freeform 1114"/>
            <p:cNvSpPr>
              <a:spLocks/>
            </p:cNvSpPr>
            <p:nvPr/>
          </p:nvSpPr>
          <p:spPr bwMode="auto">
            <a:xfrm>
              <a:off x="3660269" y="3121760"/>
              <a:ext cx="535106" cy="534107"/>
            </a:xfrm>
            <a:custGeom>
              <a:avLst/>
              <a:gdLst/>
              <a:ahLst/>
              <a:cxnLst>
                <a:cxn ang="0">
                  <a:pos x="343" y="314"/>
                </a:cxn>
                <a:cxn ang="0">
                  <a:pos x="317" y="342"/>
                </a:cxn>
                <a:cxn ang="0">
                  <a:pos x="0" y="26"/>
                </a:cxn>
                <a:cxn ang="0">
                  <a:pos x="29" y="0"/>
                </a:cxn>
                <a:cxn ang="0">
                  <a:pos x="343" y="314"/>
                </a:cxn>
              </a:cxnLst>
              <a:rect l="0" t="0" r="r" b="b"/>
              <a:pathLst>
                <a:path w="343" h="342">
                  <a:moveTo>
                    <a:pt x="343" y="314"/>
                  </a:moveTo>
                  <a:lnTo>
                    <a:pt x="317" y="342"/>
                  </a:lnTo>
                  <a:lnTo>
                    <a:pt x="0" y="26"/>
                  </a:lnTo>
                  <a:lnTo>
                    <a:pt x="29" y="0"/>
                  </a:lnTo>
                  <a:lnTo>
                    <a:pt x="343" y="314"/>
                  </a:lnTo>
                  <a:close/>
                </a:path>
              </a:pathLst>
            </a:custGeom>
            <a:solidFill>
              <a:schemeClr val="bg1"/>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390" name="Freeform 1115"/>
            <p:cNvSpPr>
              <a:spLocks/>
            </p:cNvSpPr>
            <p:nvPr/>
          </p:nvSpPr>
          <p:spPr bwMode="auto">
            <a:xfrm>
              <a:off x="3660269" y="3162365"/>
              <a:ext cx="494544" cy="504435"/>
            </a:xfrm>
            <a:custGeom>
              <a:avLst/>
              <a:gdLst/>
              <a:ahLst/>
              <a:cxnLst>
                <a:cxn ang="0">
                  <a:pos x="317" y="316"/>
                </a:cxn>
                <a:cxn ang="0">
                  <a:pos x="0" y="0"/>
                </a:cxn>
                <a:cxn ang="0">
                  <a:pos x="0" y="7"/>
                </a:cxn>
                <a:cxn ang="0">
                  <a:pos x="317" y="323"/>
                </a:cxn>
                <a:cxn ang="0">
                  <a:pos x="317" y="316"/>
                </a:cxn>
              </a:cxnLst>
              <a:rect l="0" t="0" r="r" b="b"/>
              <a:pathLst>
                <a:path w="317" h="323">
                  <a:moveTo>
                    <a:pt x="317" y="316"/>
                  </a:moveTo>
                  <a:lnTo>
                    <a:pt x="0" y="0"/>
                  </a:lnTo>
                  <a:lnTo>
                    <a:pt x="0" y="7"/>
                  </a:lnTo>
                  <a:lnTo>
                    <a:pt x="317" y="323"/>
                  </a:lnTo>
                  <a:lnTo>
                    <a:pt x="317" y="316"/>
                  </a:lnTo>
                  <a:close/>
                </a:path>
              </a:pathLst>
            </a:custGeom>
            <a:solidFill>
              <a:schemeClr val="bg1"/>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391" name="Freeform 1116"/>
            <p:cNvSpPr>
              <a:spLocks/>
            </p:cNvSpPr>
            <p:nvPr/>
          </p:nvSpPr>
          <p:spPr bwMode="auto">
            <a:xfrm>
              <a:off x="3711751" y="3168611"/>
              <a:ext cx="23402" cy="23426"/>
            </a:xfrm>
            <a:custGeom>
              <a:avLst/>
              <a:gdLst/>
              <a:ahLst/>
              <a:cxnLst>
                <a:cxn ang="0">
                  <a:pos x="1" y="1"/>
                </a:cxn>
                <a:cxn ang="0">
                  <a:pos x="1" y="5"/>
                </a:cxn>
                <a:cxn ang="0">
                  <a:pos x="5" y="5"/>
                </a:cxn>
                <a:cxn ang="0">
                  <a:pos x="5" y="1"/>
                </a:cxn>
                <a:cxn ang="0">
                  <a:pos x="1" y="1"/>
                </a:cxn>
              </a:cxnLst>
              <a:rect l="0" t="0" r="r" b="b"/>
              <a:pathLst>
                <a:path w="6" h="6">
                  <a:moveTo>
                    <a:pt x="1" y="1"/>
                  </a:moveTo>
                  <a:cubicBezTo>
                    <a:pt x="0" y="2"/>
                    <a:pt x="0" y="4"/>
                    <a:pt x="1" y="5"/>
                  </a:cubicBezTo>
                  <a:cubicBezTo>
                    <a:pt x="2" y="6"/>
                    <a:pt x="4" y="6"/>
                    <a:pt x="5" y="5"/>
                  </a:cubicBezTo>
                  <a:cubicBezTo>
                    <a:pt x="6" y="4"/>
                    <a:pt x="6" y="2"/>
                    <a:pt x="5" y="1"/>
                  </a:cubicBezTo>
                  <a:cubicBezTo>
                    <a:pt x="4" y="0"/>
                    <a:pt x="2" y="0"/>
                    <a:pt x="1" y="1"/>
                  </a:cubicBezTo>
                  <a:close/>
                </a:path>
              </a:pathLst>
            </a:custGeom>
            <a:solidFill>
              <a:schemeClr val="bg1"/>
            </a:solidFill>
            <a:ln w="17463"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392" name="Freeform 1117"/>
            <p:cNvSpPr>
              <a:spLocks/>
            </p:cNvSpPr>
            <p:nvPr/>
          </p:nvSpPr>
          <p:spPr bwMode="auto">
            <a:xfrm>
              <a:off x="3903641" y="3574658"/>
              <a:ext cx="18721" cy="34358"/>
            </a:xfrm>
            <a:custGeom>
              <a:avLst/>
              <a:gdLst/>
              <a:ahLst/>
              <a:cxnLst>
                <a:cxn ang="0">
                  <a:pos x="0" y="22"/>
                </a:cxn>
                <a:cxn ang="0">
                  <a:pos x="0" y="5"/>
                </a:cxn>
                <a:cxn ang="0">
                  <a:pos x="5" y="0"/>
                </a:cxn>
                <a:cxn ang="0">
                  <a:pos x="12" y="10"/>
                </a:cxn>
                <a:cxn ang="0">
                  <a:pos x="0" y="22"/>
                </a:cxn>
              </a:cxnLst>
              <a:rect l="0" t="0" r="r" b="b"/>
              <a:pathLst>
                <a:path w="12" h="22">
                  <a:moveTo>
                    <a:pt x="0" y="22"/>
                  </a:moveTo>
                  <a:lnTo>
                    <a:pt x="0" y="5"/>
                  </a:lnTo>
                  <a:lnTo>
                    <a:pt x="5" y="0"/>
                  </a:lnTo>
                  <a:lnTo>
                    <a:pt x="12" y="10"/>
                  </a:lnTo>
                  <a:lnTo>
                    <a:pt x="0" y="22"/>
                  </a:lnTo>
                  <a:close/>
                </a:path>
              </a:pathLst>
            </a:custGeom>
            <a:solidFill>
              <a:schemeClr val="bg1"/>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393" name="Freeform 1118"/>
            <p:cNvSpPr>
              <a:spLocks/>
            </p:cNvSpPr>
            <p:nvPr/>
          </p:nvSpPr>
          <p:spPr bwMode="auto">
            <a:xfrm>
              <a:off x="3711751" y="3412239"/>
              <a:ext cx="63964" cy="85895"/>
            </a:xfrm>
            <a:custGeom>
              <a:avLst/>
              <a:gdLst/>
              <a:ahLst/>
              <a:cxnLst>
                <a:cxn ang="0">
                  <a:pos x="17" y="17"/>
                </a:cxn>
                <a:cxn ang="0">
                  <a:pos x="10" y="3"/>
                </a:cxn>
                <a:cxn ang="0">
                  <a:pos x="4" y="0"/>
                </a:cxn>
                <a:cxn ang="0">
                  <a:pos x="4" y="0"/>
                </a:cxn>
                <a:cxn ang="0">
                  <a:pos x="4" y="1"/>
                </a:cxn>
                <a:cxn ang="0">
                  <a:pos x="0" y="4"/>
                </a:cxn>
                <a:cxn ang="0">
                  <a:pos x="12" y="23"/>
                </a:cxn>
                <a:cxn ang="0">
                  <a:pos x="16" y="19"/>
                </a:cxn>
                <a:cxn ang="0">
                  <a:pos x="17" y="17"/>
                </a:cxn>
              </a:cxnLst>
              <a:rect l="0" t="0" r="r" b="b"/>
              <a:pathLst>
                <a:path w="17" h="23">
                  <a:moveTo>
                    <a:pt x="17" y="17"/>
                  </a:moveTo>
                  <a:cubicBezTo>
                    <a:pt x="17" y="13"/>
                    <a:pt x="14" y="7"/>
                    <a:pt x="10" y="3"/>
                  </a:cubicBezTo>
                  <a:cubicBezTo>
                    <a:pt x="8" y="0"/>
                    <a:pt x="6" y="0"/>
                    <a:pt x="4" y="0"/>
                  </a:cubicBezTo>
                  <a:cubicBezTo>
                    <a:pt x="4" y="0"/>
                    <a:pt x="4" y="0"/>
                    <a:pt x="4" y="0"/>
                  </a:cubicBezTo>
                  <a:cubicBezTo>
                    <a:pt x="4" y="0"/>
                    <a:pt x="4" y="1"/>
                    <a:pt x="4" y="1"/>
                  </a:cubicBezTo>
                  <a:cubicBezTo>
                    <a:pt x="0" y="4"/>
                    <a:pt x="0" y="4"/>
                    <a:pt x="0" y="4"/>
                  </a:cubicBezTo>
                  <a:cubicBezTo>
                    <a:pt x="12" y="23"/>
                    <a:pt x="12" y="23"/>
                    <a:pt x="12" y="23"/>
                  </a:cubicBezTo>
                  <a:cubicBezTo>
                    <a:pt x="16" y="19"/>
                    <a:pt x="16" y="19"/>
                    <a:pt x="16" y="19"/>
                  </a:cubicBezTo>
                  <a:cubicBezTo>
                    <a:pt x="17" y="19"/>
                    <a:pt x="17" y="18"/>
                    <a:pt x="17" y="17"/>
                  </a:cubicBezTo>
                  <a:close/>
                </a:path>
              </a:pathLst>
            </a:custGeom>
            <a:solidFill>
              <a:schemeClr val="bg1"/>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394" name="Freeform 1119"/>
            <p:cNvSpPr>
              <a:spLocks/>
            </p:cNvSpPr>
            <p:nvPr/>
          </p:nvSpPr>
          <p:spPr bwMode="auto">
            <a:xfrm>
              <a:off x="3708631" y="3423171"/>
              <a:ext cx="51483" cy="81209"/>
            </a:xfrm>
            <a:custGeom>
              <a:avLst/>
              <a:gdLst/>
              <a:ahLst/>
              <a:cxnLst>
                <a:cxn ang="0">
                  <a:pos x="14" y="18"/>
                </a:cxn>
                <a:cxn ang="0">
                  <a:pos x="7" y="18"/>
                </a:cxn>
                <a:cxn ang="0">
                  <a:pos x="0" y="4"/>
                </a:cxn>
                <a:cxn ang="0">
                  <a:pos x="7" y="4"/>
                </a:cxn>
                <a:cxn ang="0">
                  <a:pos x="14" y="18"/>
                </a:cxn>
              </a:cxnLst>
              <a:rect l="0" t="0" r="r" b="b"/>
              <a:pathLst>
                <a:path w="14" h="22">
                  <a:moveTo>
                    <a:pt x="14" y="18"/>
                  </a:moveTo>
                  <a:cubicBezTo>
                    <a:pt x="14" y="22"/>
                    <a:pt x="11" y="22"/>
                    <a:pt x="7" y="18"/>
                  </a:cubicBezTo>
                  <a:cubicBezTo>
                    <a:pt x="3" y="14"/>
                    <a:pt x="0" y="8"/>
                    <a:pt x="0" y="4"/>
                  </a:cubicBezTo>
                  <a:cubicBezTo>
                    <a:pt x="0" y="0"/>
                    <a:pt x="3" y="0"/>
                    <a:pt x="7" y="4"/>
                  </a:cubicBezTo>
                  <a:cubicBezTo>
                    <a:pt x="11" y="8"/>
                    <a:pt x="14" y="14"/>
                    <a:pt x="14" y="18"/>
                  </a:cubicBezTo>
                  <a:close/>
                </a:path>
              </a:pathLst>
            </a:custGeom>
            <a:solidFill>
              <a:schemeClr val="bg1"/>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395" name="Freeform 1120"/>
            <p:cNvSpPr>
              <a:spLocks/>
            </p:cNvSpPr>
            <p:nvPr/>
          </p:nvSpPr>
          <p:spPr bwMode="auto">
            <a:xfrm>
              <a:off x="3722672" y="3446597"/>
              <a:ext cx="26522" cy="35920"/>
            </a:xfrm>
            <a:custGeom>
              <a:avLst/>
              <a:gdLst/>
              <a:ahLst/>
              <a:cxnLst>
                <a:cxn ang="0">
                  <a:pos x="7" y="9"/>
                </a:cxn>
                <a:cxn ang="0">
                  <a:pos x="3" y="8"/>
                </a:cxn>
                <a:cxn ang="0">
                  <a:pos x="0" y="2"/>
                </a:cxn>
                <a:cxn ang="0">
                  <a:pos x="3" y="2"/>
                </a:cxn>
                <a:cxn ang="0">
                  <a:pos x="7" y="9"/>
                </a:cxn>
              </a:cxnLst>
              <a:rect l="0" t="0" r="r" b="b"/>
              <a:pathLst>
                <a:path w="7" h="10">
                  <a:moveTo>
                    <a:pt x="7" y="9"/>
                  </a:moveTo>
                  <a:cubicBezTo>
                    <a:pt x="7" y="10"/>
                    <a:pt x="5" y="10"/>
                    <a:pt x="3" y="8"/>
                  </a:cubicBezTo>
                  <a:cubicBezTo>
                    <a:pt x="1" y="7"/>
                    <a:pt x="0" y="3"/>
                    <a:pt x="0" y="2"/>
                  </a:cubicBezTo>
                  <a:cubicBezTo>
                    <a:pt x="0" y="0"/>
                    <a:pt x="1" y="0"/>
                    <a:pt x="3" y="2"/>
                  </a:cubicBezTo>
                  <a:cubicBezTo>
                    <a:pt x="5" y="3"/>
                    <a:pt x="7" y="7"/>
                    <a:pt x="7" y="9"/>
                  </a:cubicBezTo>
                  <a:close/>
                </a:path>
              </a:pathLst>
            </a:custGeom>
            <a:no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396" name="Freeform 1121"/>
            <p:cNvSpPr>
              <a:spLocks/>
            </p:cNvSpPr>
            <p:nvPr/>
          </p:nvSpPr>
          <p:spPr bwMode="auto">
            <a:xfrm>
              <a:off x="3778835" y="3479392"/>
              <a:ext cx="65523" cy="89018"/>
            </a:xfrm>
            <a:custGeom>
              <a:avLst/>
              <a:gdLst/>
              <a:ahLst/>
              <a:cxnLst>
                <a:cxn ang="0">
                  <a:pos x="18" y="17"/>
                </a:cxn>
                <a:cxn ang="0">
                  <a:pos x="11" y="3"/>
                </a:cxn>
                <a:cxn ang="0">
                  <a:pos x="5" y="1"/>
                </a:cxn>
                <a:cxn ang="0">
                  <a:pos x="5" y="1"/>
                </a:cxn>
                <a:cxn ang="0">
                  <a:pos x="4" y="1"/>
                </a:cxn>
                <a:cxn ang="0">
                  <a:pos x="0" y="5"/>
                </a:cxn>
                <a:cxn ang="0">
                  <a:pos x="13" y="24"/>
                </a:cxn>
                <a:cxn ang="0">
                  <a:pos x="17" y="19"/>
                </a:cxn>
                <a:cxn ang="0">
                  <a:pos x="18" y="17"/>
                </a:cxn>
              </a:cxnLst>
              <a:rect l="0" t="0" r="r" b="b"/>
              <a:pathLst>
                <a:path w="18" h="24">
                  <a:moveTo>
                    <a:pt x="18" y="17"/>
                  </a:moveTo>
                  <a:cubicBezTo>
                    <a:pt x="18" y="13"/>
                    <a:pt x="14" y="7"/>
                    <a:pt x="11" y="3"/>
                  </a:cubicBezTo>
                  <a:cubicBezTo>
                    <a:pt x="8" y="1"/>
                    <a:pt x="6" y="0"/>
                    <a:pt x="5" y="1"/>
                  </a:cubicBezTo>
                  <a:cubicBezTo>
                    <a:pt x="5" y="1"/>
                    <a:pt x="5" y="1"/>
                    <a:pt x="5" y="1"/>
                  </a:cubicBezTo>
                  <a:cubicBezTo>
                    <a:pt x="5" y="1"/>
                    <a:pt x="4" y="1"/>
                    <a:pt x="4" y="1"/>
                  </a:cubicBezTo>
                  <a:cubicBezTo>
                    <a:pt x="0" y="5"/>
                    <a:pt x="0" y="5"/>
                    <a:pt x="0" y="5"/>
                  </a:cubicBezTo>
                  <a:cubicBezTo>
                    <a:pt x="13" y="24"/>
                    <a:pt x="13" y="24"/>
                    <a:pt x="13" y="24"/>
                  </a:cubicBezTo>
                  <a:cubicBezTo>
                    <a:pt x="17" y="19"/>
                    <a:pt x="17" y="19"/>
                    <a:pt x="17" y="19"/>
                  </a:cubicBezTo>
                  <a:cubicBezTo>
                    <a:pt x="17" y="19"/>
                    <a:pt x="18" y="18"/>
                    <a:pt x="18" y="17"/>
                  </a:cubicBezTo>
                  <a:close/>
                </a:path>
              </a:pathLst>
            </a:custGeom>
            <a:solidFill>
              <a:schemeClr val="bg1"/>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397" name="Freeform 1122"/>
            <p:cNvSpPr>
              <a:spLocks/>
            </p:cNvSpPr>
            <p:nvPr/>
          </p:nvSpPr>
          <p:spPr bwMode="auto">
            <a:xfrm>
              <a:off x="3778835" y="3493448"/>
              <a:ext cx="48363" cy="78086"/>
            </a:xfrm>
            <a:custGeom>
              <a:avLst/>
              <a:gdLst/>
              <a:ahLst/>
              <a:cxnLst>
                <a:cxn ang="0">
                  <a:pos x="13" y="17"/>
                </a:cxn>
                <a:cxn ang="0">
                  <a:pos x="6" y="17"/>
                </a:cxn>
                <a:cxn ang="0">
                  <a:pos x="0" y="3"/>
                </a:cxn>
                <a:cxn ang="0">
                  <a:pos x="6" y="3"/>
                </a:cxn>
                <a:cxn ang="0">
                  <a:pos x="13" y="17"/>
                </a:cxn>
              </a:cxnLst>
              <a:rect l="0" t="0" r="r" b="b"/>
              <a:pathLst>
                <a:path w="13" h="21">
                  <a:moveTo>
                    <a:pt x="13" y="17"/>
                  </a:moveTo>
                  <a:cubicBezTo>
                    <a:pt x="13" y="21"/>
                    <a:pt x="10" y="21"/>
                    <a:pt x="6" y="17"/>
                  </a:cubicBezTo>
                  <a:cubicBezTo>
                    <a:pt x="3" y="13"/>
                    <a:pt x="0" y="7"/>
                    <a:pt x="0" y="3"/>
                  </a:cubicBezTo>
                  <a:cubicBezTo>
                    <a:pt x="0" y="0"/>
                    <a:pt x="3" y="0"/>
                    <a:pt x="6" y="3"/>
                  </a:cubicBezTo>
                  <a:cubicBezTo>
                    <a:pt x="10" y="7"/>
                    <a:pt x="13" y="14"/>
                    <a:pt x="13" y="17"/>
                  </a:cubicBezTo>
                  <a:close/>
                </a:path>
              </a:pathLst>
            </a:custGeom>
            <a:solidFill>
              <a:schemeClr val="bg1"/>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399" name="Freeform 1123"/>
            <p:cNvSpPr>
              <a:spLocks/>
            </p:cNvSpPr>
            <p:nvPr/>
          </p:nvSpPr>
          <p:spPr bwMode="auto">
            <a:xfrm>
              <a:off x="3789755" y="3512189"/>
              <a:ext cx="26522" cy="40605"/>
            </a:xfrm>
            <a:custGeom>
              <a:avLst/>
              <a:gdLst/>
              <a:ahLst/>
              <a:cxnLst>
                <a:cxn ang="0">
                  <a:pos x="7" y="9"/>
                </a:cxn>
                <a:cxn ang="0">
                  <a:pos x="3" y="9"/>
                </a:cxn>
                <a:cxn ang="0">
                  <a:pos x="0" y="2"/>
                </a:cxn>
                <a:cxn ang="0">
                  <a:pos x="3" y="2"/>
                </a:cxn>
                <a:cxn ang="0">
                  <a:pos x="7" y="9"/>
                </a:cxn>
              </a:cxnLst>
              <a:rect l="0" t="0" r="r" b="b"/>
              <a:pathLst>
                <a:path w="7" h="11">
                  <a:moveTo>
                    <a:pt x="7" y="9"/>
                  </a:moveTo>
                  <a:cubicBezTo>
                    <a:pt x="7" y="11"/>
                    <a:pt x="5" y="11"/>
                    <a:pt x="3" y="9"/>
                  </a:cubicBezTo>
                  <a:cubicBezTo>
                    <a:pt x="2" y="7"/>
                    <a:pt x="0" y="4"/>
                    <a:pt x="0" y="2"/>
                  </a:cubicBezTo>
                  <a:cubicBezTo>
                    <a:pt x="0" y="0"/>
                    <a:pt x="2" y="0"/>
                    <a:pt x="3" y="2"/>
                  </a:cubicBezTo>
                  <a:cubicBezTo>
                    <a:pt x="5" y="4"/>
                    <a:pt x="7" y="7"/>
                    <a:pt x="7" y="9"/>
                  </a:cubicBezTo>
                  <a:close/>
                </a:path>
              </a:pathLst>
            </a:custGeom>
            <a:no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404" name="Freeform 1124"/>
            <p:cNvSpPr>
              <a:spLocks/>
            </p:cNvSpPr>
            <p:nvPr/>
          </p:nvSpPr>
          <p:spPr bwMode="auto">
            <a:xfrm>
              <a:off x="3643108" y="3343524"/>
              <a:ext cx="62403" cy="84333"/>
            </a:xfrm>
            <a:custGeom>
              <a:avLst/>
              <a:gdLst/>
              <a:ahLst/>
              <a:cxnLst>
                <a:cxn ang="0">
                  <a:pos x="17" y="17"/>
                </a:cxn>
                <a:cxn ang="0">
                  <a:pos x="10" y="3"/>
                </a:cxn>
                <a:cxn ang="0">
                  <a:pos x="4" y="0"/>
                </a:cxn>
                <a:cxn ang="0">
                  <a:pos x="4" y="0"/>
                </a:cxn>
                <a:cxn ang="0">
                  <a:pos x="4" y="1"/>
                </a:cxn>
                <a:cxn ang="0">
                  <a:pos x="0" y="5"/>
                </a:cxn>
                <a:cxn ang="0">
                  <a:pos x="12" y="23"/>
                </a:cxn>
                <a:cxn ang="0">
                  <a:pos x="17" y="19"/>
                </a:cxn>
                <a:cxn ang="0">
                  <a:pos x="17" y="17"/>
                </a:cxn>
              </a:cxnLst>
              <a:rect l="0" t="0" r="r" b="b"/>
              <a:pathLst>
                <a:path w="17" h="23">
                  <a:moveTo>
                    <a:pt x="17" y="17"/>
                  </a:moveTo>
                  <a:cubicBezTo>
                    <a:pt x="17" y="13"/>
                    <a:pt x="14" y="7"/>
                    <a:pt x="10" y="3"/>
                  </a:cubicBezTo>
                  <a:cubicBezTo>
                    <a:pt x="8" y="0"/>
                    <a:pt x="6" y="0"/>
                    <a:pt x="4" y="0"/>
                  </a:cubicBezTo>
                  <a:cubicBezTo>
                    <a:pt x="4" y="0"/>
                    <a:pt x="4" y="0"/>
                    <a:pt x="4" y="0"/>
                  </a:cubicBezTo>
                  <a:cubicBezTo>
                    <a:pt x="4" y="0"/>
                    <a:pt x="4" y="1"/>
                    <a:pt x="4" y="1"/>
                  </a:cubicBezTo>
                  <a:cubicBezTo>
                    <a:pt x="0" y="5"/>
                    <a:pt x="0" y="5"/>
                    <a:pt x="0" y="5"/>
                  </a:cubicBezTo>
                  <a:cubicBezTo>
                    <a:pt x="12" y="23"/>
                    <a:pt x="12" y="23"/>
                    <a:pt x="12" y="23"/>
                  </a:cubicBezTo>
                  <a:cubicBezTo>
                    <a:pt x="17" y="19"/>
                    <a:pt x="17" y="19"/>
                    <a:pt x="17" y="19"/>
                  </a:cubicBezTo>
                  <a:cubicBezTo>
                    <a:pt x="17" y="19"/>
                    <a:pt x="17" y="18"/>
                    <a:pt x="17" y="17"/>
                  </a:cubicBezTo>
                  <a:close/>
                </a:path>
              </a:pathLst>
            </a:custGeom>
            <a:solidFill>
              <a:schemeClr val="bg1"/>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405" name="Freeform 1125"/>
            <p:cNvSpPr>
              <a:spLocks/>
            </p:cNvSpPr>
            <p:nvPr/>
          </p:nvSpPr>
          <p:spPr bwMode="auto">
            <a:xfrm>
              <a:off x="3638428" y="3354455"/>
              <a:ext cx="51483" cy="81209"/>
            </a:xfrm>
            <a:custGeom>
              <a:avLst/>
              <a:gdLst/>
              <a:ahLst/>
              <a:cxnLst>
                <a:cxn ang="0">
                  <a:pos x="14" y="18"/>
                </a:cxn>
                <a:cxn ang="0">
                  <a:pos x="7" y="18"/>
                </a:cxn>
                <a:cxn ang="0">
                  <a:pos x="0" y="4"/>
                </a:cxn>
                <a:cxn ang="0">
                  <a:pos x="7" y="4"/>
                </a:cxn>
                <a:cxn ang="0">
                  <a:pos x="14" y="18"/>
                </a:cxn>
              </a:cxnLst>
              <a:rect l="0" t="0" r="r" b="b"/>
              <a:pathLst>
                <a:path w="14" h="22">
                  <a:moveTo>
                    <a:pt x="14" y="18"/>
                  </a:moveTo>
                  <a:cubicBezTo>
                    <a:pt x="14" y="22"/>
                    <a:pt x="11" y="22"/>
                    <a:pt x="7" y="18"/>
                  </a:cubicBezTo>
                  <a:cubicBezTo>
                    <a:pt x="3" y="14"/>
                    <a:pt x="0" y="8"/>
                    <a:pt x="0" y="4"/>
                  </a:cubicBezTo>
                  <a:cubicBezTo>
                    <a:pt x="0" y="0"/>
                    <a:pt x="3" y="0"/>
                    <a:pt x="7" y="4"/>
                  </a:cubicBezTo>
                  <a:cubicBezTo>
                    <a:pt x="11" y="8"/>
                    <a:pt x="14" y="14"/>
                    <a:pt x="14" y="18"/>
                  </a:cubicBezTo>
                  <a:close/>
                </a:path>
              </a:pathLst>
            </a:custGeom>
            <a:solidFill>
              <a:schemeClr val="bg1"/>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406" name="Freeform 1126"/>
            <p:cNvSpPr>
              <a:spLocks/>
            </p:cNvSpPr>
            <p:nvPr/>
          </p:nvSpPr>
          <p:spPr bwMode="auto">
            <a:xfrm>
              <a:off x="3654029" y="3376319"/>
              <a:ext cx="24961" cy="35920"/>
            </a:xfrm>
            <a:custGeom>
              <a:avLst/>
              <a:gdLst/>
              <a:ahLst/>
              <a:cxnLst>
                <a:cxn ang="0">
                  <a:pos x="7" y="9"/>
                </a:cxn>
                <a:cxn ang="0">
                  <a:pos x="3" y="9"/>
                </a:cxn>
                <a:cxn ang="0">
                  <a:pos x="0" y="2"/>
                </a:cxn>
                <a:cxn ang="0">
                  <a:pos x="3" y="2"/>
                </a:cxn>
                <a:cxn ang="0">
                  <a:pos x="7" y="9"/>
                </a:cxn>
              </a:cxnLst>
              <a:rect l="0" t="0" r="r" b="b"/>
              <a:pathLst>
                <a:path w="7" h="10">
                  <a:moveTo>
                    <a:pt x="7" y="9"/>
                  </a:moveTo>
                  <a:cubicBezTo>
                    <a:pt x="7" y="10"/>
                    <a:pt x="5" y="10"/>
                    <a:pt x="3" y="9"/>
                  </a:cubicBezTo>
                  <a:cubicBezTo>
                    <a:pt x="1" y="7"/>
                    <a:pt x="0" y="3"/>
                    <a:pt x="0" y="2"/>
                  </a:cubicBezTo>
                  <a:cubicBezTo>
                    <a:pt x="0" y="0"/>
                    <a:pt x="1" y="0"/>
                    <a:pt x="3" y="2"/>
                  </a:cubicBezTo>
                  <a:cubicBezTo>
                    <a:pt x="5" y="3"/>
                    <a:pt x="7" y="7"/>
                    <a:pt x="7" y="9"/>
                  </a:cubicBezTo>
                  <a:close/>
                </a:path>
              </a:pathLst>
            </a:custGeom>
            <a:no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468" name="Freeform 1127"/>
            <p:cNvSpPr>
              <a:spLocks/>
            </p:cNvSpPr>
            <p:nvPr/>
          </p:nvSpPr>
          <p:spPr bwMode="auto">
            <a:xfrm>
              <a:off x="3619707" y="3290425"/>
              <a:ext cx="291734" cy="292041"/>
            </a:xfrm>
            <a:custGeom>
              <a:avLst/>
              <a:gdLst/>
              <a:ahLst/>
              <a:cxnLst>
                <a:cxn ang="0">
                  <a:pos x="187" y="182"/>
                </a:cxn>
                <a:cxn ang="0">
                  <a:pos x="182" y="187"/>
                </a:cxn>
                <a:cxn ang="0">
                  <a:pos x="0" y="5"/>
                </a:cxn>
                <a:cxn ang="0">
                  <a:pos x="5" y="0"/>
                </a:cxn>
                <a:cxn ang="0">
                  <a:pos x="187" y="182"/>
                </a:cxn>
              </a:cxnLst>
              <a:rect l="0" t="0" r="r" b="b"/>
              <a:pathLst>
                <a:path w="187" h="187">
                  <a:moveTo>
                    <a:pt x="187" y="182"/>
                  </a:moveTo>
                  <a:lnTo>
                    <a:pt x="182" y="187"/>
                  </a:lnTo>
                  <a:lnTo>
                    <a:pt x="0" y="5"/>
                  </a:lnTo>
                  <a:lnTo>
                    <a:pt x="5" y="0"/>
                  </a:lnTo>
                  <a:lnTo>
                    <a:pt x="187" y="182"/>
                  </a:lnTo>
                  <a:close/>
                </a:path>
              </a:pathLst>
            </a:custGeom>
            <a:solidFill>
              <a:schemeClr val="bg1"/>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469" name="Freeform 1128"/>
            <p:cNvSpPr>
              <a:spLocks/>
            </p:cNvSpPr>
            <p:nvPr/>
          </p:nvSpPr>
          <p:spPr bwMode="auto">
            <a:xfrm>
              <a:off x="3619707" y="3298233"/>
              <a:ext cx="283933" cy="310782"/>
            </a:xfrm>
            <a:custGeom>
              <a:avLst/>
              <a:gdLst/>
              <a:ahLst/>
              <a:cxnLst>
                <a:cxn ang="0">
                  <a:pos x="51" y="54"/>
                </a:cxn>
                <a:cxn ang="0">
                  <a:pos x="43" y="51"/>
                </a:cxn>
                <a:cxn ang="0">
                  <a:pos x="39" y="47"/>
                </a:cxn>
                <a:cxn ang="0">
                  <a:pos x="32" y="35"/>
                </a:cxn>
                <a:cxn ang="0">
                  <a:pos x="29" y="32"/>
                </a:cxn>
                <a:cxn ang="0">
                  <a:pos x="25" y="32"/>
                </a:cxn>
                <a:cxn ang="0">
                  <a:pos x="21" y="28"/>
                </a:cxn>
                <a:cxn ang="0">
                  <a:pos x="14" y="16"/>
                </a:cxn>
                <a:cxn ang="0">
                  <a:pos x="6" y="14"/>
                </a:cxn>
                <a:cxn ang="0">
                  <a:pos x="5" y="12"/>
                </a:cxn>
                <a:cxn ang="0">
                  <a:pos x="5" y="8"/>
                </a:cxn>
                <a:cxn ang="0">
                  <a:pos x="0" y="3"/>
                </a:cxn>
                <a:cxn ang="0">
                  <a:pos x="0" y="0"/>
                </a:cxn>
                <a:cxn ang="0">
                  <a:pos x="77" y="77"/>
                </a:cxn>
                <a:cxn ang="0">
                  <a:pos x="77" y="84"/>
                </a:cxn>
                <a:cxn ang="0">
                  <a:pos x="58" y="65"/>
                </a:cxn>
                <a:cxn ang="0">
                  <a:pos x="51" y="54"/>
                </a:cxn>
              </a:cxnLst>
              <a:rect l="0" t="0" r="r" b="b"/>
              <a:pathLst>
                <a:path w="77" h="84">
                  <a:moveTo>
                    <a:pt x="51" y="54"/>
                  </a:moveTo>
                  <a:cubicBezTo>
                    <a:pt x="47" y="50"/>
                    <a:pt x="45" y="49"/>
                    <a:pt x="43" y="51"/>
                  </a:cubicBezTo>
                  <a:cubicBezTo>
                    <a:pt x="39" y="47"/>
                    <a:pt x="39" y="47"/>
                    <a:pt x="39" y="47"/>
                  </a:cubicBezTo>
                  <a:cubicBezTo>
                    <a:pt x="38" y="43"/>
                    <a:pt x="35" y="38"/>
                    <a:pt x="32" y="35"/>
                  </a:cubicBezTo>
                  <a:cubicBezTo>
                    <a:pt x="31" y="34"/>
                    <a:pt x="30" y="33"/>
                    <a:pt x="29" y="32"/>
                  </a:cubicBezTo>
                  <a:cubicBezTo>
                    <a:pt x="27" y="31"/>
                    <a:pt x="26" y="31"/>
                    <a:pt x="25" y="32"/>
                  </a:cubicBezTo>
                  <a:cubicBezTo>
                    <a:pt x="21" y="28"/>
                    <a:pt x="21" y="28"/>
                    <a:pt x="21" y="28"/>
                  </a:cubicBezTo>
                  <a:cubicBezTo>
                    <a:pt x="19" y="24"/>
                    <a:pt x="17" y="20"/>
                    <a:pt x="14" y="16"/>
                  </a:cubicBezTo>
                  <a:cubicBezTo>
                    <a:pt x="10" y="13"/>
                    <a:pt x="8" y="12"/>
                    <a:pt x="6" y="14"/>
                  </a:cubicBezTo>
                  <a:cubicBezTo>
                    <a:pt x="5" y="12"/>
                    <a:pt x="5" y="12"/>
                    <a:pt x="5" y="12"/>
                  </a:cubicBezTo>
                  <a:cubicBezTo>
                    <a:pt x="5" y="8"/>
                    <a:pt x="5" y="8"/>
                    <a:pt x="5" y="8"/>
                  </a:cubicBezTo>
                  <a:cubicBezTo>
                    <a:pt x="0" y="3"/>
                    <a:pt x="0" y="3"/>
                    <a:pt x="0" y="3"/>
                  </a:cubicBezTo>
                  <a:cubicBezTo>
                    <a:pt x="0" y="0"/>
                    <a:pt x="0" y="0"/>
                    <a:pt x="0" y="0"/>
                  </a:cubicBezTo>
                  <a:cubicBezTo>
                    <a:pt x="77" y="77"/>
                    <a:pt x="77" y="77"/>
                    <a:pt x="77" y="77"/>
                  </a:cubicBezTo>
                  <a:cubicBezTo>
                    <a:pt x="77" y="84"/>
                    <a:pt x="77" y="84"/>
                    <a:pt x="77" y="84"/>
                  </a:cubicBezTo>
                  <a:cubicBezTo>
                    <a:pt x="58" y="65"/>
                    <a:pt x="58" y="65"/>
                    <a:pt x="58" y="65"/>
                  </a:cubicBezTo>
                  <a:cubicBezTo>
                    <a:pt x="56" y="61"/>
                    <a:pt x="54" y="57"/>
                    <a:pt x="51" y="54"/>
                  </a:cubicBezTo>
                  <a:close/>
                </a:path>
              </a:pathLst>
            </a:custGeom>
            <a:solidFill>
              <a:schemeClr val="bg1"/>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470" name="Freeform 1129"/>
            <p:cNvSpPr>
              <a:spLocks/>
            </p:cNvSpPr>
            <p:nvPr/>
          </p:nvSpPr>
          <p:spPr bwMode="auto">
            <a:xfrm>
              <a:off x="4143892" y="3840149"/>
              <a:ext cx="62403" cy="89018"/>
            </a:xfrm>
            <a:custGeom>
              <a:avLst/>
              <a:gdLst/>
              <a:ahLst/>
              <a:cxnLst>
                <a:cxn ang="0">
                  <a:pos x="17" y="17"/>
                </a:cxn>
                <a:cxn ang="0">
                  <a:pos x="10" y="3"/>
                </a:cxn>
                <a:cxn ang="0">
                  <a:pos x="4" y="1"/>
                </a:cxn>
                <a:cxn ang="0">
                  <a:pos x="4" y="1"/>
                </a:cxn>
                <a:cxn ang="0">
                  <a:pos x="3" y="1"/>
                </a:cxn>
                <a:cxn ang="0">
                  <a:pos x="0" y="5"/>
                </a:cxn>
                <a:cxn ang="0">
                  <a:pos x="12" y="24"/>
                </a:cxn>
                <a:cxn ang="0">
                  <a:pos x="16" y="20"/>
                </a:cxn>
                <a:cxn ang="0">
                  <a:pos x="17" y="17"/>
                </a:cxn>
              </a:cxnLst>
              <a:rect l="0" t="0" r="r" b="b"/>
              <a:pathLst>
                <a:path w="17" h="24">
                  <a:moveTo>
                    <a:pt x="17" y="17"/>
                  </a:moveTo>
                  <a:cubicBezTo>
                    <a:pt x="17" y="13"/>
                    <a:pt x="14" y="7"/>
                    <a:pt x="10" y="3"/>
                  </a:cubicBezTo>
                  <a:cubicBezTo>
                    <a:pt x="7" y="1"/>
                    <a:pt x="5" y="0"/>
                    <a:pt x="4" y="1"/>
                  </a:cubicBezTo>
                  <a:cubicBezTo>
                    <a:pt x="4" y="1"/>
                    <a:pt x="4" y="1"/>
                    <a:pt x="4" y="1"/>
                  </a:cubicBezTo>
                  <a:cubicBezTo>
                    <a:pt x="4" y="1"/>
                    <a:pt x="3" y="1"/>
                    <a:pt x="3" y="1"/>
                  </a:cubicBezTo>
                  <a:cubicBezTo>
                    <a:pt x="0" y="5"/>
                    <a:pt x="0" y="5"/>
                    <a:pt x="0" y="5"/>
                  </a:cubicBezTo>
                  <a:cubicBezTo>
                    <a:pt x="12" y="24"/>
                    <a:pt x="12" y="24"/>
                    <a:pt x="12" y="24"/>
                  </a:cubicBezTo>
                  <a:cubicBezTo>
                    <a:pt x="16" y="20"/>
                    <a:pt x="16" y="20"/>
                    <a:pt x="16" y="20"/>
                  </a:cubicBezTo>
                  <a:cubicBezTo>
                    <a:pt x="16" y="19"/>
                    <a:pt x="17" y="18"/>
                    <a:pt x="17" y="17"/>
                  </a:cubicBezTo>
                  <a:close/>
                </a:path>
              </a:pathLst>
            </a:custGeom>
            <a:solidFill>
              <a:schemeClr val="bg1"/>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471" name="Freeform 1130"/>
            <p:cNvSpPr>
              <a:spLocks/>
            </p:cNvSpPr>
            <p:nvPr/>
          </p:nvSpPr>
          <p:spPr bwMode="auto">
            <a:xfrm>
              <a:off x="4139211" y="3855766"/>
              <a:ext cx="48363" cy="76525"/>
            </a:xfrm>
            <a:custGeom>
              <a:avLst/>
              <a:gdLst/>
              <a:ahLst/>
              <a:cxnLst>
                <a:cxn ang="0">
                  <a:pos x="13" y="17"/>
                </a:cxn>
                <a:cxn ang="0">
                  <a:pos x="7" y="17"/>
                </a:cxn>
                <a:cxn ang="0">
                  <a:pos x="0" y="4"/>
                </a:cxn>
                <a:cxn ang="0">
                  <a:pos x="7" y="4"/>
                </a:cxn>
                <a:cxn ang="0">
                  <a:pos x="13" y="17"/>
                </a:cxn>
              </a:cxnLst>
              <a:rect l="0" t="0" r="r" b="b"/>
              <a:pathLst>
                <a:path w="13" h="21">
                  <a:moveTo>
                    <a:pt x="13" y="17"/>
                  </a:moveTo>
                  <a:cubicBezTo>
                    <a:pt x="13" y="21"/>
                    <a:pt x="10" y="21"/>
                    <a:pt x="7" y="17"/>
                  </a:cubicBezTo>
                  <a:cubicBezTo>
                    <a:pt x="3" y="14"/>
                    <a:pt x="0" y="7"/>
                    <a:pt x="0" y="4"/>
                  </a:cubicBezTo>
                  <a:cubicBezTo>
                    <a:pt x="0" y="0"/>
                    <a:pt x="3" y="0"/>
                    <a:pt x="7" y="4"/>
                  </a:cubicBezTo>
                  <a:cubicBezTo>
                    <a:pt x="10" y="7"/>
                    <a:pt x="13" y="14"/>
                    <a:pt x="13" y="17"/>
                  </a:cubicBezTo>
                  <a:close/>
                </a:path>
              </a:pathLst>
            </a:custGeom>
            <a:solidFill>
              <a:schemeClr val="bg1"/>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472" name="Freeform 1131"/>
            <p:cNvSpPr>
              <a:spLocks/>
            </p:cNvSpPr>
            <p:nvPr/>
          </p:nvSpPr>
          <p:spPr bwMode="auto">
            <a:xfrm>
              <a:off x="4151692" y="3874507"/>
              <a:ext cx="24961" cy="40605"/>
            </a:xfrm>
            <a:custGeom>
              <a:avLst/>
              <a:gdLst/>
              <a:ahLst/>
              <a:cxnLst>
                <a:cxn ang="0">
                  <a:pos x="7" y="9"/>
                </a:cxn>
                <a:cxn ang="0">
                  <a:pos x="4" y="9"/>
                </a:cxn>
                <a:cxn ang="0">
                  <a:pos x="0" y="2"/>
                </a:cxn>
                <a:cxn ang="0">
                  <a:pos x="4" y="2"/>
                </a:cxn>
                <a:cxn ang="0">
                  <a:pos x="7" y="9"/>
                </a:cxn>
              </a:cxnLst>
              <a:rect l="0" t="0" r="r" b="b"/>
              <a:pathLst>
                <a:path w="7" h="11">
                  <a:moveTo>
                    <a:pt x="7" y="9"/>
                  </a:moveTo>
                  <a:cubicBezTo>
                    <a:pt x="7" y="11"/>
                    <a:pt x="5" y="11"/>
                    <a:pt x="4" y="9"/>
                  </a:cubicBezTo>
                  <a:cubicBezTo>
                    <a:pt x="2" y="7"/>
                    <a:pt x="0" y="4"/>
                    <a:pt x="0" y="2"/>
                  </a:cubicBezTo>
                  <a:cubicBezTo>
                    <a:pt x="0" y="0"/>
                    <a:pt x="2" y="0"/>
                    <a:pt x="4" y="2"/>
                  </a:cubicBezTo>
                  <a:cubicBezTo>
                    <a:pt x="5" y="4"/>
                    <a:pt x="7" y="7"/>
                    <a:pt x="7" y="9"/>
                  </a:cubicBezTo>
                  <a:close/>
                </a:path>
              </a:pathLst>
            </a:custGeom>
            <a:no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473" name="Freeform 1132"/>
            <p:cNvSpPr>
              <a:spLocks/>
            </p:cNvSpPr>
            <p:nvPr/>
          </p:nvSpPr>
          <p:spPr bwMode="auto">
            <a:xfrm>
              <a:off x="4006606" y="3704280"/>
              <a:ext cx="63964" cy="89018"/>
            </a:xfrm>
            <a:custGeom>
              <a:avLst/>
              <a:gdLst/>
              <a:ahLst/>
              <a:cxnLst>
                <a:cxn ang="0">
                  <a:pos x="17" y="17"/>
                </a:cxn>
                <a:cxn ang="0">
                  <a:pos x="10" y="4"/>
                </a:cxn>
                <a:cxn ang="0">
                  <a:pos x="4" y="1"/>
                </a:cxn>
                <a:cxn ang="0">
                  <a:pos x="4" y="1"/>
                </a:cxn>
                <a:cxn ang="0">
                  <a:pos x="3" y="1"/>
                </a:cxn>
                <a:cxn ang="0">
                  <a:pos x="0" y="5"/>
                </a:cxn>
                <a:cxn ang="0">
                  <a:pos x="12" y="24"/>
                </a:cxn>
                <a:cxn ang="0">
                  <a:pos x="16" y="20"/>
                </a:cxn>
                <a:cxn ang="0">
                  <a:pos x="17" y="17"/>
                </a:cxn>
              </a:cxnLst>
              <a:rect l="0" t="0" r="r" b="b"/>
              <a:pathLst>
                <a:path w="17" h="24">
                  <a:moveTo>
                    <a:pt x="17" y="17"/>
                  </a:moveTo>
                  <a:cubicBezTo>
                    <a:pt x="17" y="14"/>
                    <a:pt x="14" y="7"/>
                    <a:pt x="10" y="4"/>
                  </a:cubicBezTo>
                  <a:cubicBezTo>
                    <a:pt x="7" y="1"/>
                    <a:pt x="5" y="0"/>
                    <a:pt x="4" y="1"/>
                  </a:cubicBezTo>
                  <a:cubicBezTo>
                    <a:pt x="4" y="1"/>
                    <a:pt x="4" y="1"/>
                    <a:pt x="4" y="1"/>
                  </a:cubicBezTo>
                  <a:cubicBezTo>
                    <a:pt x="4" y="1"/>
                    <a:pt x="3" y="1"/>
                    <a:pt x="3" y="1"/>
                  </a:cubicBezTo>
                  <a:cubicBezTo>
                    <a:pt x="0" y="5"/>
                    <a:pt x="0" y="5"/>
                    <a:pt x="0" y="5"/>
                  </a:cubicBezTo>
                  <a:cubicBezTo>
                    <a:pt x="12" y="24"/>
                    <a:pt x="12" y="24"/>
                    <a:pt x="12" y="24"/>
                  </a:cubicBezTo>
                  <a:cubicBezTo>
                    <a:pt x="16" y="20"/>
                    <a:pt x="16" y="20"/>
                    <a:pt x="16" y="20"/>
                  </a:cubicBezTo>
                  <a:cubicBezTo>
                    <a:pt x="17" y="19"/>
                    <a:pt x="17" y="19"/>
                    <a:pt x="17" y="17"/>
                  </a:cubicBezTo>
                  <a:close/>
                </a:path>
              </a:pathLst>
            </a:custGeom>
            <a:solidFill>
              <a:schemeClr val="bg1"/>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474" name="Freeform 1133"/>
            <p:cNvSpPr>
              <a:spLocks/>
            </p:cNvSpPr>
            <p:nvPr/>
          </p:nvSpPr>
          <p:spPr bwMode="auto">
            <a:xfrm>
              <a:off x="4003485" y="3718335"/>
              <a:ext cx="51483" cy="78086"/>
            </a:xfrm>
            <a:custGeom>
              <a:avLst/>
              <a:gdLst/>
              <a:ahLst/>
              <a:cxnLst>
                <a:cxn ang="0">
                  <a:pos x="14" y="18"/>
                </a:cxn>
                <a:cxn ang="0">
                  <a:pos x="7" y="18"/>
                </a:cxn>
                <a:cxn ang="0">
                  <a:pos x="0" y="4"/>
                </a:cxn>
                <a:cxn ang="0">
                  <a:pos x="7" y="4"/>
                </a:cxn>
                <a:cxn ang="0">
                  <a:pos x="14" y="18"/>
                </a:cxn>
              </a:cxnLst>
              <a:rect l="0" t="0" r="r" b="b"/>
              <a:pathLst>
                <a:path w="14" h="21">
                  <a:moveTo>
                    <a:pt x="14" y="18"/>
                  </a:moveTo>
                  <a:cubicBezTo>
                    <a:pt x="14" y="21"/>
                    <a:pt x="11" y="21"/>
                    <a:pt x="7" y="18"/>
                  </a:cubicBezTo>
                  <a:cubicBezTo>
                    <a:pt x="3" y="14"/>
                    <a:pt x="0" y="8"/>
                    <a:pt x="0" y="4"/>
                  </a:cubicBezTo>
                  <a:cubicBezTo>
                    <a:pt x="0" y="0"/>
                    <a:pt x="3" y="0"/>
                    <a:pt x="7" y="4"/>
                  </a:cubicBezTo>
                  <a:cubicBezTo>
                    <a:pt x="11" y="8"/>
                    <a:pt x="14" y="14"/>
                    <a:pt x="14" y="18"/>
                  </a:cubicBezTo>
                  <a:close/>
                </a:path>
              </a:pathLst>
            </a:custGeom>
            <a:solidFill>
              <a:schemeClr val="bg1"/>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475" name="Freeform 1134"/>
            <p:cNvSpPr>
              <a:spLocks/>
            </p:cNvSpPr>
            <p:nvPr/>
          </p:nvSpPr>
          <p:spPr bwMode="auto">
            <a:xfrm>
              <a:off x="4014406" y="3737076"/>
              <a:ext cx="26522" cy="40605"/>
            </a:xfrm>
            <a:custGeom>
              <a:avLst/>
              <a:gdLst/>
              <a:ahLst/>
              <a:cxnLst>
                <a:cxn ang="0">
                  <a:pos x="7" y="9"/>
                </a:cxn>
                <a:cxn ang="0">
                  <a:pos x="4" y="9"/>
                </a:cxn>
                <a:cxn ang="0">
                  <a:pos x="0" y="2"/>
                </a:cxn>
                <a:cxn ang="0">
                  <a:pos x="4" y="2"/>
                </a:cxn>
                <a:cxn ang="0">
                  <a:pos x="7" y="9"/>
                </a:cxn>
              </a:cxnLst>
              <a:rect l="0" t="0" r="r" b="b"/>
              <a:pathLst>
                <a:path w="7" h="11">
                  <a:moveTo>
                    <a:pt x="7" y="9"/>
                  </a:moveTo>
                  <a:cubicBezTo>
                    <a:pt x="7" y="11"/>
                    <a:pt x="6" y="11"/>
                    <a:pt x="4" y="9"/>
                  </a:cubicBezTo>
                  <a:cubicBezTo>
                    <a:pt x="2" y="7"/>
                    <a:pt x="0" y="4"/>
                    <a:pt x="0" y="2"/>
                  </a:cubicBezTo>
                  <a:cubicBezTo>
                    <a:pt x="0" y="0"/>
                    <a:pt x="2" y="0"/>
                    <a:pt x="4" y="2"/>
                  </a:cubicBezTo>
                  <a:cubicBezTo>
                    <a:pt x="6" y="4"/>
                    <a:pt x="7" y="7"/>
                    <a:pt x="7" y="9"/>
                  </a:cubicBezTo>
                  <a:close/>
                </a:path>
              </a:pathLst>
            </a:custGeom>
            <a:no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476" name="Freeform 1135"/>
            <p:cNvSpPr>
              <a:spLocks/>
            </p:cNvSpPr>
            <p:nvPr/>
          </p:nvSpPr>
          <p:spPr bwMode="auto">
            <a:xfrm>
              <a:off x="3989444" y="3574658"/>
              <a:ext cx="254293" cy="259245"/>
            </a:xfrm>
            <a:custGeom>
              <a:avLst/>
              <a:gdLst/>
              <a:ahLst/>
              <a:cxnLst>
                <a:cxn ang="0">
                  <a:pos x="106" y="166"/>
                </a:cxn>
                <a:cxn ang="0">
                  <a:pos x="0" y="59"/>
                </a:cxn>
                <a:cxn ang="0">
                  <a:pos x="59" y="0"/>
                </a:cxn>
                <a:cxn ang="0">
                  <a:pos x="163" y="107"/>
                </a:cxn>
                <a:cxn ang="0">
                  <a:pos x="106" y="166"/>
                </a:cxn>
              </a:cxnLst>
              <a:rect l="0" t="0" r="r" b="b"/>
              <a:pathLst>
                <a:path w="163" h="166">
                  <a:moveTo>
                    <a:pt x="106" y="166"/>
                  </a:moveTo>
                  <a:lnTo>
                    <a:pt x="0" y="59"/>
                  </a:lnTo>
                  <a:lnTo>
                    <a:pt x="59" y="0"/>
                  </a:lnTo>
                  <a:lnTo>
                    <a:pt x="163" y="107"/>
                  </a:lnTo>
                  <a:lnTo>
                    <a:pt x="106" y="166"/>
                  </a:lnTo>
                  <a:close/>
                </a:path>
              </a:pathLst>
            </a:custGeom>
            <a:solidFill>
              <a:schemeClr val="bg1"/>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601" name="Freeform 1152"/>
            <p:cNvSpPr>
              <a:spLocks/>
            </p:cNvSpPr>
            <p:nvPr/>
          </p:nvSpPr>
          <p:spPr bwMode="auto">
            <a:xfrm>
              <a:off x="4106450" y="3612139"/>
              <a:ext cx="121686" cy="184282"/>
            </a:xfrm>
            <a:custGeom>
              <a:avLst/>
              <a:gdLst/>
              <a:ahLst/>
              <a:cxnLst>
                <a:cxn ang="0">
                  <a:pos x="13" y="14"/>
                </a:cxn>
                <a:cxn ang="0">
                  <a:pos x="13" y="12"/>
                </a:cxn>
                <a:cxn ang="0">
                  <a:pos x="24" y="0"/>
                </a:cxn>
                <a:cxn ang="0">
                  <a:pos x="24" y="5"/>
                </a:cxn>
                <a:cxn ang="0">
                  <a:pos x="33" y="8"/>
                </a:cxn>
                <a:cxn ang="0">
                  <a:pos x="16" y="39"/>
                </a:cxn>
                <a:cxn ang="0">
                  <a:pos x="0" y="41"/>
                </a:cxn>
                <a:cxn ang="0">
                  <a:pos x="13" y="14"/>
                </a:cxn>
              </a:cxnLst>
              <a:rect l="0" t="0" r="r" b="b"/>
              <a:pathLst>
                <a:path w="33" h="50">
                  <a:moveTo>
                    <a:pt x="13" y="14"/>
                  </a:moveTo>
                  <a:cubicBezTo>
                    <a:pt x="13" y="12"/>
                    <a:pt x="13" y="12"/>
                    <a:pt x="13" y="12"/>
                  </a:cubicBezTo>
                  <a:cubicBezTo>
                    <a:pt x="24" y="0"/>
                    <a:pt x="24" y="0"/>
                    <a:pt x="24" y="0"/>
                  </a:cubicBezTo>
                  <a:cubicBezTo>
                    <a:pt x="24" y="5"/>
                    <a:pt x="24" y="5"/>
                    <a:pt x="24" y="5"/>
                  </a:cubicBezTo>
                  <a:cubicBezTo>
                    <a:pt x="29" y="2"/>
                    <a:pt x="33" y="1"/>
                    <a:pt x="33" y="8"/>
                  </a:cubicBezTo>
                  <a:cubicBezTo>
                    <a:pt x="33" y="17"/>
                    <a:pt x="25" y="30"/>
                    <a:pt x="16" y="39"/>
                  </a:cubicBezTo>
                  <a:cubicBezTo>
                    <a:pt x="7" y="48"/>
                    <a:pt x="0" y="50"/>
                    <a:pt x="0" y="41"/>
                  </a:cubicBezTo>
                  <a:cubicBezTo>
                    <a:pt x="0" y="33"/>
                    <a:pt x="5" y="24"/>
                    <a:pt x="13" y="14"/>
                  </a:cubicBezTo>
                  <a:close/>
                </a:path>
              </a:pathLst>
            </a:custGeom>
            <a:solidFill>
              <a:schemeClr val="bg1"/>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608" name="Freeform 1153"/>
            <p:cNvSpPr>
              <a:spLocks/>
            </p:cNvSpPr>
            <p:nvPr/>
          </p:nvSpPr>
          <p:spPr bwMode="auto">
            <a:xfrm>
              <a:off x="3660269" y="3121760"/>
              <a:ext cx="535106" cy="534107"/>
            </a:xfrm>
            <a:custGeom>
              <a:avLst/>
              <a:gdLst/>
              <a:ahLst/>
              <a:cxnLst>
                <a:cxn ang="0">
                  <a:pos x="343" y="314"/>
                </a:cxn>
                <a:cxn ang="0">
                  <a:pos x="317" y="342"/>
                </a:cxn>
                <a:cxn ang="0">
                  <a:pos x="0" y="26"/>
                </a:cxn>
                <a:cxn ang="0">
                  <a:pos x="29" y="0"/>
                </a:cxn>
                <a:cxn ang="0">
                  <a:pos x="343" y="314"/>
                </a:cxn>
              </a:cxnLst>
              <a:rect l="0" t="0" r="r" b="b"/>
              <a:pathLst>
                <a:path w="343" h="342">
                  <a:moveTo>
                    <a:pt x="343" y="314"/>
                  </a:moveTo>
                  <a:lnTo>
                    <a:pt x="317" y="342"/>
                  </a:lnTo>
                  <a:lnTo>
                    <a:pt x="0" y="26"/>
                  </a:lnTo>
                  <a:lnTo>
                    <a:pt x="29" y="0"/>
                  </a:lnTo>
                  <a:lnTo>
                    <a:pt x="343" y="314"/>
                  </a:lnTo>
                  <a:close/>
                </a:path>
              </a:pathLst>
            </a:custGeom>
            <a:solidFill>
              <a:schemeClr val="bg1"/>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612" name="Freeform 1154"/>
            <p:cNvSpPr>
              <a:spLocks/>
            </p:cNvSpPr>
            <p:nvPr/>
          </p:nvSpPr>
          <p:spPr bwMode="auto">
            <a:xfrm>
              <a:off x="3660269" y="3162365"/>
              <a:ext cx="494544" cy="504435"/>
            </a:xfrm>
            <a:custGeom>
              <a:avLst/>
              <a:gdLst/>
              <a:ahLst/>
              <a:cxnLst>
                <a:cxn ang="0">
                  <a:pos x="317" y="316"/>
                </a:cxn>
                <a:cxn ang="0">
                  <a:pos x="0" y="0"/>
                </a:cxn>
                <a:cxn ang="0">
                  <a:pos x="0" y="7"/>
                </a:cxn>
                <a:cxn ang="0">
                  <a:pos x="317" y="323"/>
                </a:cxn>
                <a:cxn ang="0">
                  <a:pos x="317" y="316"/>
                </a:cxn>
              </a:cxnLst>
              <a:rect l="0" t="0" r="r" b="b"/>
              <a:pathLst>
                <a:path w="317" h="323">
                  <a:moveTo>
                    <a:pt x="317" y="316"/>
                  </a:moveTo>
                  <a:lnTo>
                    <a:pt x="0" y="0"/>
                  </a:lnTo>
                  <a:lnTo>
                    <a:pt x="0" y="7"/>
                  </a:lnTo>
                  <a:lnTo>
                    <a:pt x="317" y="323"/>
                  </a:lnTo>
                  <a:lnTo>
                    <a:pt x="317" y="316"/>
                  </a:lnTo>
                  <a:close/>
                </a:path>
              </a:pathLst>
            </a:custGeom>
            <a:solidFill>
              <a:schemeClr val="bg1"/>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613" name="Freeform 1155"/>
            <p:cNvSpPr>
              <a:spLocks/>
            </p:cNvSpPr>
            <p:nvPr/>
          </p:nvSpPr>
          <p:spPr bwMode="auto">
            <a:xfrm>
              <a:off x="3989444" y="3666798"/>
              <a:ext cx="246492" cy="259245"/>
            </a:xfrm>
            <a:custGeom>
              <a:avLst/>
              <a:gdLst/>
              <a:ahLst/>
              <a:cxnLst>
                <a:cxn ang="0">
                  <a:pos x="55" y="56"/>
                </a:cxn>
                <a:cxn ang="0">
                  <a:pos x="46" y="47"/>
                </a:cxn>
                <a:cxn ang="0">
                  <a:pos x="42" y="49"/>
                </a:cxn>
                <a:cxn ang="0">
                  <a:pos x="19" y="27"/>
                </a:cxn>
                <a:cxn ang="0">
                  <a:pos x="12" y="15"/>
                </a:cxn>
                <a:cxn ang="0">
                  <a:pos x="5" y="12"/>
                </a:cxn>
                <a:cxn ang="0">
                  <a:pos x="0" y="7"/>
                </a:cxn>
                <a:cxn ang="0">
                  <a:pos x="0" y="0"/>
                </a:cxn>
                <a:cxn ang="0">
                  <a:pos x="44" y="44"/>
                </a:cxn>
                <a:cxn ang="0">
                  <a:pos x="44" y="33"/>
                </a:cxn>
                <a:cxn ang="0">
                  <a:pos x="45" y="17"/>
                </a:cxn>
                <a:cxn ang="0">
                  <a:pos x="48" y="12"/>
                </a:cxn>
                <a:cxn ang="0">
                  <a:pos x="63" y="28"/>
                </a:cxn>
                <a:cxn ang="0">
                  <a:pos x="67" y="49"/>
                </a:cxn>
                <a:cxn ang="0">
                  <a:pos x="64" y="66"/>
                </a:cxn>
                <a:cxn ang="0">
                  <a:pos x="61" y="68"/>
                </a:cxn>
                <a:cxn ang="0">
                  <a:pos x="56" y="64"/>
                </a:cxn>
                <a:cxn ang="0">
                  <a:pos x="55" y="56"/>
                </a:cxn>
              </a:cxnLst>
              <a:rect l="0" t="0" r="r" b="b"/>
              <a:pathLst>
                <a:path w="67" h="70">
                  <a:moveTo>
                    <a:pt x="55" y="56"/>
                  </a:moveTo>
                  <a:cubicBezTo>
                    <a:pt x="46" y="47"/>
                    <a:pt x="46" y="47"/>
                    <a:pt x="46" y="47"/>
                  </a:cubicBezTo>
                  <a:cubicBezTo>
                    <a:pt x="42" y="49"/>
                    <a:pt x="42" y="49"/>
                    <a:pt x="42" y="49"/>
                  </a:cubicBezTo>
                  <a:cubicBezTo>
                    <a:pt x="19" y="27"/>
                    <a:pt x="19" y="27"/>
                    <a:pt x="19" y="27"/>
                  </a:cubicBezTo>
                  <a:cubicBezTo>
                    <a:pt x="18" y="23"/>
                    <a:pt x="15" y="18"/>
                    <a:pt x="12" y="15"/>
                  </a:cubicBezTo>
                  <a:cubicBezTo>
                    <a:pt x="9" y="12"/>
                    <a:pt x="6" y="11"/>
                    <a:pt x="5" y="12"/>
                  </a:cubicBezTo>
                  <a:cubicBezTo>
                    <a:pt x="0" y="7"/>
                    <a:pt x="0" y="7"/>
                    <a:pt x="0" y="7"/>
                  </a:cubicBezTo>
                  <a:cubicBezTo>
                    <a:pt x="0" y="0"/>
                    <a:pt x="0" y="0"/>
                    <a:pt x="0" y="0"/>
                  </a:cubicBezTo>
                  <a:cubicBezTo>
                    <a:pt x="44" y="44"/>
                    <a:pt x="44" y="44"/>
                    <a:pt x="44" y="44"/>
                  </a:cubicBezTo>
                  <a:cubicBezTo>
                    <a:pt x="44" y="33"/>
                    <a:pt x="44" y="33"/>
                    <a:pt x="44" y="33"/>
                  </a:cubicBezTo>
                  <a:cubicBezTo>
                    <a:pt x="45" y="17"/>
                    <a:pt x="45" y="17"/>
                    <a:pt x="45" y="17"/>
                  </a:cubicBezTo>
                  <a:cubicBezTo>
                    <a:pt x="45" y="15"/>
                    <a:pt x="46" y="14"/>
                    <a:pt x="48" y="12"/>
                  </a:cubicBezTo>
                  <a:cubicBezTo>
                    <a:pt x="63" y="28"/>
                    <a:pt x="63" y="28"/>
                    <a:pt x="63" y="28"/>
                  </a:cubicBezTo>
                  <a:cubicBezTo>
                    <a:pt x="67" y="49"/>
                    <a:pt x="67" y="49"/>
                    <a:pt x="67" y="49"/>
                  </a:cubicBezTo>
                  <a:cubicBezTo>
                    <a:pt x="64" y="66"/>
                    <a:pt x="64" y="66"/>
                    <a:pt x="64" y="66"/>
                  </a:cubicBezTo>
                  <a:cubicBezTo>
                    <a:pt x="64" y="68"/>
                    <a:pt x="63" y="70"/>
                    <a:pt x="61" y="68"/>
                  </a:cubicBezTo>
                  <a:cubicBezTo>
                    <a:pt x="56" y="64"/>
                    <a:pt x="56" y="64"/>
                    <a:pt x="56" y="64"/>
                  </a:cubicBezTo>
                  <a:lnTo>
                    <a:pt x="55" y="56"/>
                  </a:lnTo>
                  <a:close/>
                </a:path>
              </a:pathLst>
            </a:custGeom>
            <a:solidFill>
              <a:schemeClr val="bg1"/>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615" name="Freeform 1157"/>
            <p:cNvSpPr>
              <a:spLocks/>
            </p:cNvSpPr>
            <p:nvPr/>
          </p:nvSpPr>
          <p:spPr bwMode="auto">
            <a:xfrm>
              <a:off x="3989444" y="3666798"/>
              <a:ext cx="246492" cy="259245"/>
            </a:xfrm>
            <a:custGeom>
              <a:avLst/>
              <a:gdLst/>
              <a:ahLst/>
              <a:cxnLst>
                <a:cxn ang="0">
                  <a:pos x="55" y="56"/>
                </a:cxn>
                <a:cxn ang="0">
                  <a:pos x="46" y="47"/>
                </a:cxn>
                <a:cxn ang="0">
                  <a:pos x="42" y="49"/>
                </a:cxn>
                <a:cxn ang="0">
                  <a:pos x="19" y="27"/>
                </a:cxn>
                <a:cxn ang="0">
                  <a:pos x="12" y="15"/>
                </a:cxn>
                <a:cxn ang="0">
                  <a:pos x="5" y="12"/>
                </a:cxn>
                <a:cxn ang="0">
                  <a:pos x="0" y="7"/>
                </a:cxn>
                <a:cxn ang="0">
                  <a:pos x="0" y="0"/>
                </a:cxn>
                <a:cxn ang="0">
                  <a:pos x="44" y="44"/>
                </a:cxn>
                <a:cxn ang="0">
                  <a:pos x="44" y="33"/>
                </a:cxn>
                <a:cxn ang="0">
                  <a:pos x="45" y="17"/>
                </a:cxn>
                <a:cxn ang="0">
                  <a:pos x="48" y="12"/>
                </a:cxn>
                <a:cxn ang="0">
                  <a:pos x="63" y="28"/>
                </a:cxn>
                <a:cxn ang="0">
                  <a:pos x="67" y="49"/>
                </a:cxn>
                <a:cxn ang="0">
                  <a:pos x="64" y="66"/>
                </a:cxn>
                <a:cxn ang="0">
                  <a:pos x="61" y="68"/>
                </a:cxn>
                <a:cxn ang="0">
                  <a:pos x="56" y="64"/>
                </a:cxn>
                <a:cxn ang="0">
                  <a:pos x="55" y="56"/>
                </a:cxn>
              </a:cxnLst>
              <a:rect l="0" t="0" r="r" b="b"/>
              <a:pathLst>
                <a:path w="67" h="70">
                  <a:moveTo>
                    <a:pt x="55" y="56"/>
                  </a:moveTo>
                  <a:cubicBezTo>
                    <a:pt x="46" y="47"/>
                    <a:pt x="46" y="47"/>
                    <a:pt x="46" y="47"/>
                  </a:cubicBezTo>
                  <a:cubicBezTo>
                    <a:pt x="42" y="49"/>
                    <a:pt x="42" y="49"/>
                    <a:pt x="42" y="49"/>
                  </a:cubicBezTo>
                  <a:cubicBezTo>
                    <a:pt x="19" y="27"/>
                    <a:pt x="19" y="27"/>
                    <a:pt x="19" y="27"/>
                  </a:cubicBezTo>
                  <a:cubicBezTo>
                    <a:pt x="18" y="23"/>
                    <a:pt x="15" y="18"/>
                    <a:pt x="12" y="15"/>
                  </a:cubicBezTo>
                  <a:cubicBezTo>
                    <a:pt x="9" y="12"/>
                    <a:pt x="6" y="11"/>
                    <a:pt x="5" y="12"/>
                  </a:cubicBezTo>
                  <a:cubicBezTo>
                    <a:pt x="0" y="7"/>
                    <a:pt x="0" y="7"/>
                    <a:pt x="0" y="7"/>
                  </a:cubicBezTo>
                  <a:cubicBezTo>
                    <a:pt x="0" y="0"/>
                    <a:pt x="0" y="0"/>
                    <a:pt x="0" y="0"/>
                  </a:cubicBezTo>
                  <a:cubicBezTo>
                    <a:pt x="44" y="44"/>
                    <a:pt x="44" y="44"/>
                    <a:pt x="44" y="44"/>
                  </a:cubicBezTo>
                  <a:cubicBezTo>
                    <a:pt x="44" y="33"/>
                    <a:pt x="44" y="33"/>
                    <a:pt x="44" y="33"/>
                  </a:cubicBezTo>
                  <a:cubicBezTo>
                    <a:pt x="45" y="17"/>
                    <a:pt x="45" y="17"/>
                    <a:pt x="45" y="17"/>
                  </a:cubicBezTo>
                  <a:cubicBezTo>
                    <a:pt x="45" y="15"/>
                    <a:pt x="46" y="14"/>
                    <a:pt x="48" y="12"/>
                  </a:cubicBezTo>
                  <a:cubicBezTo>
                    <a:pt x="63" y="28"/>
                    <a:pt x="63" y="28"/>
                    <a:pt x="63" y="28"/>
                  </a:cubicBezTo>
                  <a:cubicBezTo>
                    <a:pt x="67" y="49"/>
                    <a:pt x="67" y="49"/>
                    <a:pt x="67" y="49"/>
                  </a:cubicBezTo>
                  <a:cubicBezTo>
                    <a:pt x="64" y="66"/>
                    <a:pt x="64" y="66"/>
                    <a:pt x="64" y="66"/>
                  </a:cubicBezTo>
                  <a:cubicBezTo>
                    <a:pt x="64" y="68"/>
                    <a:pt x="63" y="70"/>
                    <a:pt x="61" y="68"/>
                  </a:cubicBezTo>
                  <a:cubicBezTo>
                    <a:pt x="56" y="64"/>
                    <a:pt x="56" y="64"/>
                    <a:pt x="56" y="64"/>
                  </a:cubicBezTo>
                  <a:lnTo>
                    <a:pt x="55" y="56"/>
                  </a:lnTo>
                  <a:close/>
                </a:path>
              </a:pathLst>
            </a:custGeom>
            <a:no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616" name="Freeform 1158"/>
            <p:cNvSpPr>
              <a:spLocks/>
            </p:cNvSpPr>
            <p:nvPr/>
          </p:nvSpPr>
          <p:spPr bwMode="auto">
            <a:xfrm>
              <a:off x="4176653" y="3752693"/>
              <a:ext cx="32762" cy="70278"/>
            </a:xfrm>
            <a:custGeom>
              <a:avLst/>
              <a:gdLst/>
              <a:ahLst/>
              <a:cxnLst>
                <a:cxn ang="0">
                  <a:pos x="9" y="18"/>
                </a:cxn>
                <a:cxn ang="0">
                  <a:pos x="9" y="18"/>
                </a:cxn>
                <a:cxn ang="0">
                  <a:pos x="7" y="8"/>
                </a:cxn>
                <a:cxn ang="0">
                  <a:pos x="7" y="7"/>
                </a:cxn>
                <a:cxn ang="0">
                  <a:pos x="1" y="1"/>
                </a:cxn>
                <a:cxn ang="0">
                  <a:pos x="0" y="1"/>
                </a:cxn>
                <a:cxn ang="0">
                  <a:pos x="0" y="11"/>
                </a:cxn>
                <a:cxn ang="0">
                  <a:pos x="1" y="12"/>
                </a:cxn>
                <a:cxn ang="0">
                  <a:pos x="7" y="19"/>
                </a:cxn>
                <a:cxn ang="0">
                  <a:pos x="8" y="19"/>
                </a:cxn>
                <a:cxn ang="0">
                  <a:pos x="9" y="18"/>
                </a:cxn>
              </a:cxnLst>
              <a:rect l="0" t="0" r="r" b="b"/>
              <a:pathLst>
                <a:path w="9" h="19">
                  <a:moveTo>
                    <a:pt x="9" y="18"/>
                  </a:moveTo>
                  <a:cubicBezTo>
                    <a:pt x="9" y="18"/>
                    <a:pt x="9" y="18"/>
                    <a:pt x="9" y="18"/>
                  </a:cubicBezTo>
                  <a:cubicBezTo>
                    <a:pt x="9" y="16"/>
                    <a:pt x="8" y="10"/>
                    <a:pt x="7" y="8"/>
                  </a:cubicBezTo>
                  <a:cubicBezTo>
                    <a:pt x="7" y="8"/>
                    <a:pt x="7" y="7"/>
                    <a:pt x="7" y="7"/>
                  </a:cubicBezTo>
                  <a:cubicBezTo>
                    <a:pt x="1" y="1"/>
                    <a:pt x="1" y="1"/>
                    <a:pt x="1" y="1"/>
                  </a:cubicBezTo>
                  <a:cubicBezTo>
                    <a:pt x="0" y="0"/>
                    <a:pt x="0" y="0"/>
                    <a:pt x="0" y="1"/>
                  </a:cubicBezTo>
                  <a:cubicBezTo>
                    <a:pt x="0" y="1"/>
                    <a:pt x="0" y="10"/>
                    <a:pt x="0" y="11"/>
                  </a:cubicBezTo>
                  <a:cubicBezTo>
                    <a:pt x="0" y="12"/>
                    <a:pt x="0" y="12"/>
                    <a:pt x="1" y="12"/>
                  </a:cubicBezTo>
                  <a:cubicBezTo>
                    <a:pt x="1" y="13"/>
                    <a:pt x="6" y="18"/>
                    <a:pt x="7" y="19"/>
                  </a:cubicBezTo>
                  <a:cubicBezTo>
                    <a:pt x="7" y="19"/>
                    <a:pt x="8" y="19"/>
                    <a:pt x="8" y="19"/>
                  </a:cubicBezTo>
                  <a:lnTo>
                    <a:pt x="9" y="18"/>
                  </a:lnTo>
                  <a:close/>
                </a:path>
              </a:pathLst>
            </a:custGeom>
            <a:solidFill>
              <a:schemeClr val="bg1"/>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617" name="Freeform 1159"/>
            <p:cNvSpPr>
              <a:spLocks/>
            </p:cNvSpPr>
            <p:nvPr/>
          </p:nvSpPr>
          <p:spPr bwMode="auto">
            <a:xfrm>
              <a:off x="4117370" y="3574658"/>
              <a:ext cx="21841" cy="23426"/>
            </a:xfrm>
            <a:custGeom>
              <a:avLst/>
              <a:gdLst/>
              <a:ahLst/>
              <a:cxnLst>
                <a:cxn ang="0">
                  <a:pos x="1" y="1"/>
                </a:cxn>
                <a:cxn ang="0">
                  <a:pos x="1" y="5"/>
                </a:cxn>
                <a:cxn ang="0">
                  <a:pos x="5" y="5"/>
                </a:cxn>
                <a:cxn ang="0">
                  <a:pos x="5" y="1"/>
                </a:cxn>
                <a:cxn ang="0">
                  <a:pos x="1" y="1"/>
                </a:cxn>
              </a:cxnLst>
              <a:rect l="0" t="0" r="r" b="b"/>
              <a:pathLst>
                <a:path w="6" h="6">
                  <a:moveTo>
                    <a:pt x="1" y="1"/>
                  </a:moveTo>
                  <a:cubicBezTo>
                    <a:pt x="0" y="2"/>
                    <a:pt x="0" y="4"/>
                    <a:pt x="1" y="5"/>
                  </a:cubicBezTo>
                  <a:cubicBezTo>
                    <a:pt x="2" y="6"/>
                    <a:pt x="4" y="6"/>
                    <a:pt x="5" y="5"/>
                  </a:cubicBezTo>
                  <a:cubicBezTo>
                    <a:pt x="6" y="4"/>
                    <a:pt x="6" y="2"/>
                    <a:pt x="5" y="1"/>
                  </a:cubicBezTo>
                  <a:cubicBezTo>
                    <a:pt x="4" y="0"/>
                    <a:pt x="2" y="0"/>
                    <a:pt x="1" y="1"/>
                  </a:cubicBezTo>
                  <a:close/>
                </a:path>
              </a:pathLst>
            </a:custGeom>
            <a:solidFill>
              <a:schemeClr val="bg1"/>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618" name="Freeform 1160"/>
            <p:cNvSpPr>
              <a:spLocks/>
            </p:cNvSpPr>
            <p:nvPr/>
          </p:nvSpPr>
          <p:spPr bwMode="auto">
            <a:xfrm>
              <a:off x="4051847" y="3509066"/>
              <a:ext cx="21841" cy="21864"/>
            </a:xfrm>
            <a:custGeom>
              <a:avLst/>
              <a:gdLst/>
              <a:ahLst/>
              <a:cxnLst>
                <a:cxn ang="0">
                  <a:pos x="1" y="1"/>
                </a:cxn>
                <a:cxn ang="0">
                  <a:pos x="1" y="5"/>
                </a:cxn>
                <a:cxn ang="0">
                  <a:pos x="5" y="5"/>
                </a:cxn>
                <a:cxn ang="0">
                  <a:pos x="5" y="1"/>
                </a:cxn>
                <a:cxn ang="0">
                  <a:pos x="1" y="1"/>
                </a:cxn>
              </a:cxnLst>
              <a:rect l="0" t="0" r="r" b="b"/>
              <a:pathLst>
                <a:path w="6" h="6">
                  <a:moveTo>
                    <a:pt x="1" y="1"/>
                  </a:moveTo>
                  <a:cubicBezTo>
                    <a:pt x="0" y="2"/>
                    <a:pt x="0" y="4"/>
                    <a:pt x="1" y="5"/>
                  </a:cubicBezTo>
                  <a:cubicBezTo>
                    <a:pt x="2" y="6"/>
                    <a:pt x="4" y="6"/>
                    <a:pt x="5" y="5"/>
                  </a:cubicBezTo>
                  <a:cubicBezTo>
                    <a:pt x="6" y="4"/>
                    <a:pt x="6" y="2"/>
                    <a:pt x="5" y="1"/>
                  </a:cubicBezTo>
                  <a:cubicBezTo>
                    <a:pt x="4" y="0"/>
                    <a:pt x="2" y="0"/>
                    <a:pt x="1" y="1"/>
                  </a:cubicBezTo>
                  <a:close/>
                </a:path>
              </a:pathLst>
            </a:custGeom>
            <a:solidFill>
              <a:schemeClr val="bg1"/>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619" name="Freeform 1161"/>
            <p:cNvSpPr>
              <a:spLocks/>
            </p:cNvSpPr>
            <p:nvPr/>
          </p:nvSpPr>
          <p:spPr bwMode="auto">
            <a:xfrm>
              <a:off x="3984765" y="3441911"/>
              <a:ext cx="21841" cy="21864"/>
            </a:xfrm>
            <a:custGeom>
              <a:avLst/>
              <a:gdLst/>
              <a:ahLst/>
              <a:cxnLst>
                <a:cxn ang="0">
                  <a:pos x="1" y="1"/>
                </a:cxn>
                <a:cxn ang="0">
                  <a:pos x="1" y="4"/>
                </a:cxn>
                <a:cxn ang="0">
                  <a:pos x="5" y="4"/>
                </a:cxn>
                <a:cxn ang="0">
                  <a:pos x="5" y="1"/>
                </a:cxn>
                <a:cxn ang="0">
                  <a:pos x="1" y="1"/>
                </a:cxn>
              </a:cxnLst>
              <a:rect l="0" t="0" r="r" b="b"/>
              <a:pathLst>
                <a:path w="6" h="6">
                  <a:moveTo>
                    <a:pt x="1" y="1"/>
                  </a:moveTo>
                  <a:cubicBezTo>
                    <a:pt x="0" y="2"/>
                    <a:pt x="0" y="3"/>
                    <a:pt x="1" y="4"/>
                  </a:cubicBezTo>
                  <a:cubicBezTo>
                    <a:pt x="2" y="6"/>
                    <a:pt x="3" y="6"/>
                    <a:pt x="5" y="4"/>
                  </a:cubicBezTo>
                  <a:cubicBezTo>
                    <a:pt x="6" y="3"/>
                    <a:pt x="6" y="2"/>
                    <a:pt x="5" y="1"/>
                  </a:cubicBezTo>
                  <a:cubicBezTo>
                    <a:pt x="3" y="0"/>
                    <a:pt x="2" y="0"/>
                    <a:pt x="1" y="1"/>
                  </a:cubicBezTo>
                  <a:close/>
                </a:path>
              </a:pathLst>
            </a:custGeom>
            <a:solidFill>
              <a:schemeClr val="bg1"/>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620" name="Freeform 1162"/>
            <p:cNvSpPr>
              <a:spLocks/>
            </p:cNvSpPr>
            <p:nvPr/>
          </p:nvSpPr>
          <p:spPr bwMode="auto">
            <a:xfrm>
              <a:off x="3914561" y="3371635"/>
              <a:ext cx="23402" cy="23426"/>
            </a:xfrm>
            <a:custGeom>
              <a:avLst/>
              <a:gdLst/>
              <a:ahLst/>
              <a:cxnLst>
                <a:cxn ang="0">
                  <a:pos x="1" y="1"/>
                </a:cxn>
                <a:cxn ang="0">
                  <a:pos x="1" y="5"/>
                </a:cxn>
                <a:cxn ang="0">
                  <a:pos x="5" y="5"/>
                </a:cxn>
                <a:cxn ang="0">
                  <a:pos x="5" y="1"/>
                </a:cxn>
                <a:cxn ang="0">
                  <a:pos x="1" y="1"/>
                </a:cxn>
              </a:cxnLst>
              <a:rect l="0" t="0" r="r" b="b"/>
              <a:pathLst>
                <a:path w="6" h="6">
                  <a:moveTo>
                    <a:pt x="1" y="1"/>
                  </a:moveTo>
                  <a:cubicBezTo>
                    <a:pt x="0" y="2"/>
                    <a:pt x="0" y="4"/>
                    <a:pt x="1" y="5"/>
                  </a:cubicBezTo>
                  <a:cubicBezTo>
                    <a:pt x="2" y="6"/>
                    <a:pt x="4" y="6"/>
                    <a:pt x="5" y="5"/>
                  </a:cubicBezTo>
                  <a:cubicBezTo>
                    <a:pt x="6" y="4"/>
                    <a:pt x="6" y="2"/>
                    <a:pt x="5" y="1"/>
                  </a:cubicBezTo>
                  <a:cubicBezTo>
                    <a:pt x="4" y="0"/>
                    <a:pt x="2" y="0"/>
                    <a:pt x="1" y="1"/>
                  </a:cubicBezTo>
                  <a:close/>
                </a:path>
              </a:pathLst>
            </a:custGeom>
            <a:solidFill>
              <a:schemeClr val="bg1"/>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621" name="Freeform 1163"/>
            <p:cNvSpPr>
              <a:spLocks/>
            </p:cNvSpPr>
            <p:nvPr/>
          </p:nvSpPr>
          <p:spPr bwMode="auto">
            <a:xfrm>
              <a:off x="3849038" y="3306042"/>
              <a:ext cx="21841" cy="21864"/>
            </a:xfrm>
            <a:custGeom>
              <a:avLst/>
              <a:gdLst/>
              <a:ahLst/>
              <a:cxnLst>
                <a:cxn ang="0">
                  <a:pos x="1" y="1"/>
                </a:cxn>
                <a:cxn ang="0">
                  <a:pos x="1" y="5"/>
                </a:cxn>
                <a:cxn ang="0">
                  <a:pos x="5" y="5"/>
                </a:cxn>
                <a:cxn ang="0">
                  <a:pos x="5" y="1"/>
                </a:cxn>
                <a:cxn ang="0">
                  <a:pos x="1" y="1"/>
                </a:cxn>
              </a:cxnLst>
              <a:rect l="0" t="0" r="r" b="b"/>
              <a:pathLst>
                <a:path w="6" h="6">
                  <a:moveTo>
                    <a:pt x="1" y="1"/>
                  </a:moveTo>
                  <a:cubicBezTo>
                    <a:pt x="0" y="2"/>
                    <a:pt x="0" y="4"/>
                    <a:pt x="1" y="5"/>
                  </a:cubicBezTo>
                  <a:cubicBezTo>
                    <a:pt x="2" y="6"/>
                    <a:pt x="4" y="6"/>
                    <a:pt x="5" y="5"/>
                  </a:cubicBezTo>
                  <a:cubicBezTo>
                    <a:pt x="6" y="4"/>
                    <a:pt x="6" y="2"/>
                    <a:pt x="5" y="1"/>
                  </a:cubicBezTo>
                  <a:cubicBezTo>
                    <a:pt x="4" y="0"/>
                    <a:pt x="2" y="0"/>
                    <a:pt x="1" y="1"/>
                  </a:cubicBezTo>
                  <a:close/>
                </a:path>
              </a:pathLst>
            </a:custGeom>
            <a:solidFill>
              <a:schemeClr val="bg1"/>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622" name="Freeform 1164"/>
            <p:cNvSpPr>
              <a:spLocks/>
            </p:cNvSpPr>
            <p:nvPr/>
          </p:nvSpPr>
          <p:spPr bwMode="auto">
            <a:xfrm>
              <a:off x="3781955" y="3238888"/>
              <a:ext cx="21841" cy="23426"/>
            </a:xfrm>
            <a:custGeom>
              <a:avLst/>
              <a:gdLst/>
              <a:ahLst/>
              <a:cxnLst>
                <a:cxn ang="0">
                  <a:pos x="1" y="1"/>
                </a:cxn>
                <a:cxn ang="0">
                  <a:pos x="1" y="4"/>
                </a:cxn>
                <a:cxn ang="0">
                  <a:pos x="5" y="4"/>
                </a:cxn>
                <a:cxn ang="0">
                  <a:pos x="5" y="1"/>
                </a:cxn>
                <a:cxn ang="0">
                  <a:pos x="1" y="1"/>
                </a:cxn>
              </a:cxnLst>
              <a:rect l="0" t="0" r="r" b="b"/>
              <a:pathLst>
                <a:path w="6" h="6">
                  <a:moveTo>
                    <a:pt x="1" y="1"/>
                  </a:moveTo>
                  <a:cubicBezTo>
                    <a:pt x="0" y="2"/>
                    <a:pt x="0" y="3"/>
                    <a:pt x="1" y="4"/>
                  </a:cubicBezTo>
                  <a:cubicBezTo>
                    <a:pt x="2" y="6"/>
                    <a:pt x="3" y="6"/>
                    <a:pt x="5" y="4"/>
                  </a:cubicBezTo>
                  <a:cubicBezTo>
                    <a:pt x="6" y="3"/>
                    <a:pt x="6" y="2"/>
                    <a:pt x="5" y="1"/>
                  </a:cubicBezTo>
                  <a:cubicBezTo>
                    <a:pt x="3" y="0"/>
                    <a:pt x="2" y="0"/>
                    <a:pt x="1" y="1"/>
                  </a:cubicBezTo>
                  <a:close/>
                </a:path>
              </a:pathLst>
            </a:custGeom>
            <a:solidFill>
              <a:schemeClr val="bg1"/>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623" name="Freeform 1165"/>
            <p:cNvSpPr>
              <a:spLocks/>
            </p:cNvSpPr>
            <p:nvPr/>
          </p:nvSpPr>
          <p:spPr bwMode="auto">
            <a:xfrm>
              <a:off x="3711751" y="3168611"/>
              <a:ext cx="23402" cy="23426"/>
            </a:xfrm>
            <a:custGeom>
              <a:avLst/>
              <a:gdLst/>
              <a:ahLst/>
              <a:cxnLst>
                <a:cxn ang="0">
                  <a:pos x="1" y="1"/>
                </a:cxn>
                <a:cxn ang="0">
                  <a:pos x="1" y="5"/>
                </a:cxn>
                <a:cxn ang="0">
                  <a:pos x="5" y="5"/>
                </a:cxn>
                <a:cxn ang="0">
                  <a:pos x="5" y="1"/>
                </a:cxn>
                <a:cxn ang="0">
                  <a:pos x="1" y="1"/>
                </a:cxn>
              </a:cxnLst>
              <a:rect l="0" t="0" r="r" b="b"/>
              <a:pathLst>
                <a:path w="6" h="6">
                  <a:moveTo>
                    <a:pt x="1" y="1"/>
                  </a:moveTo>
                  <a:cubicBezTo>
                    <a:pt x="0" y="2"/>
                    <a:pt x="0" y="4"/>
                    <a:pt x="1" y="5"/>
                  </a:cubicBezTo>
                  <a:cubicBezTo>
                    <a:pt x="2" y="6"/>
                    <a:pt x="4" y="6"/>
                    <a:pt x="5" y="5"/>
                  </a:cubicBezTo>
                  <a:cubicBezTo>
                    <a:pt x="6" y="4"/>
                    <a:pt x="6" y="2"/>
                    <a:pt x="5" y="1"/>
                  </a:cubicBezTo>
                  <a:cubicBezTo>
                    <a:pt x="4" y="0"/>
                    <a:pt x="2" y="0"/>
                    <a:pt x="1" y="1"/>
                  </a:cubicBezTo>
                  <a:close/>
                </a:path>
              </a:pathLst>
            </a:custGeom>
            <a:solidFill>
              <a:schemeClr val="bg1"/>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624" name="Freeform 1166"/>
            <p:cNvSpPr>
              <a:spLocks/>
            </p:cNvSpPr>
            <p:nvPr/>
          </p:nvSpPr>
          <p:spPr bwMode="auto">
            <a:xfrm>
              <a:off x="4154812" y="3623070"/>
              <a:ext cx="162248" cy="295165"/>
            </a:xfrm>
            <a:custGeom>
              <a:avLst/>
              <a:gdLst/>
              <a:ahLst/>
              <a:cxnLst>
                <a:cxn ang="0">
                  <a:pos x="19" y="66"/>
                </a:cxn>
                <a:cxn ang="0">
                  <a:pos x="19" y="80"/>
                </a:cxn>
                <a:cxn ang="0">
                  <a:pos x="44" y="54"/>
                </a:cxn>
                <a:cxn ang="0">
                  <a:pos x="44" y="35"/>
                </a:cxn>
                <a:cxn ang="0">
                  <a:pos x="40" y="14"/>
                </a:cxn>
                <a:cxn ang="0">
                  <a:pos x="29" y="2"/>
                </a:cxn>
                <a:cxn ang="0">
                  <a:pos x="23" y="3"/>
                </a:cxn>
                <a:cxn ang="0">
                  <a:pos x="3" y="23"/>
                </a:cxn>
                <a:cxn ang="0">
                  <a:pos x="3" y="28"/>
                </a:cxn>
                <a:cxn ang="0">
                  <a:pos x="15" y="39"/>
                </a:cxn>
                <a:cxn ang="0">
                  <a:pos x="18" y="58"/>
                </a:cxn>
                <a:cxn ang="0">
                  <a:pos x="19" y="66"/>
                </a:cxn>
              </a:cxnLst>
              <a:rect l="0" t="0" r="r" b="b"/>
              <a:pathLst>
                <a:path w="44" h="80">
                  <a:moveTo>
                    <a:pt x="19" y="66"/>
                  </a:moveTo>
                  <a:cubicBezTo>
                    <a:pt x="19" y="80"/>
                    <a:pt x="19" y="80"/>
                    <a:pt x="19" y="80"/>
                  </a:cubicBezTo>
                  <a:cubicBezTo>
                    <a:pt x="44" y="54"/>
                    <a:pt x="44" y="54"/>
                    <a:pt x="44" y="54"/>
                  </a:cubicBezTo>
                  <a:cubicBezTo>
                    <a:pt x="44" y="35"/>
                    <a:pt x="44" y="35"/>
                    <a:pt x="44" y="35"/>
                  </a:cubicBezTo>
                  <a:cubicBezTo>
                    <a:pt x="41" y="14"/>
                    <a:pt x="42" y="15"/>
                    <a:pt x="40" y="14"/>
                  </a:cubicBezTo>
                  <a:cubicBezTo>
                    <a:pt x="29" y="2"/>
                    <a:pt x="29" y="2"/>
                    <a:pt x="29" y="2"/>
                  </a:cubicBezTo>
                  <a:cubicBezTo>
                    <a:pt x="26" y="0"/>
                    <a:pt x="25" y="1"/>
                    <a:pt x="23" y="3"/>
                  </a:cubicBezTo>
                  <a:cubicBezTo>
                    <a:pt x="3" y="23"/>
                    <a:pt x="3" y="23"/>
                    <a:pt x="3" y="23"/>
                  </a:cubicBezTo>
                  <a:cubicBezTo>
                    <a:pt x="0" y="26"/>
                    <a:pt x="2" y="27"/>
                    <a:pt x="3" y="28"/>
                  </a:cubicBezTo>
                  <a:cubicBezTo>
                    <a:pt x="15" y="39"/>
                    <a:pt x="15" y="39"/>
                    <a:pt x="15" y="39"/>
                  </a:cubicBezTo>
                  <a:cubicBezTo>
                    <a:pt x="16" y="41"/>
                    <a:pt x="16" y="40"/>
                    <a:pt x="18" y="58"/>
                  </a:cubicBezTo>
                  <a:cubicBezTo>
                    <a:pt x="18" y="58"/>
                    <a:pt x="19" y="63"/>
                    <a:pt x="19" y="66"/>
                  </a:cubicBezTo>
                  <a:close/>
                </a:path>
              </a:pathLst>
            </a:custGeom>
            <a:solidFill>
              <a:schemeClr val="bg1"/>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626" name="Freeform 1168"/>
            <p:cNvSpPr>
              <a:spLocks/>
            </p:cNvSpPr>
            <p:nvPr/>
          </p:nvSpPr>
          <p:spPr bwMode="auto">
            <a:xfrm>
              <a:off x="4154812" y="3623070"/>
              <a:ext cx="162248" cy="295165"/>
            </a:xfrm>
            <a:custGeom>
              <a:avLst/>
              <a:gdLst/>
              <a:ahLst/>
              <a:cxnLst>
                <a:cxn ang="0">
                  <a:pos x="19" y="66"/>
                </a:cxn>
                <a:cxn ang="0">
                  <a:pos x="19" y="80"/>
                </a:cxn>
                <a:cxn ang="0">
                  <a:pos x="44" y="54"/>
                </a:cxn>
                <a:cxn ang="0">
                  <a:pos x="44" y="35"/>
                </a:cxn>
                <a:cxn ang="0">
                  <a:pos x="40" y="14"/>
                </a:cxn>
                <a:cxn ang="0">
                  <a:pos x="29" y="2"/>
                </a:cxn>
                <a:cxn ang="0">
                  <a:pos x="23" y="3"/>
                </a:cxn>
                <a:cxn ang="0">
                  <a:pos x="3" y="23"/>
                </a:cxn>
                <a:cxn ang="0">
                  <a:pos x="3" y="28"/>
                </a:cxn>
                <a:cxn ang="0">
                  <a:pos x="15" y="39"/>
                </a:cxn>
                <a:cxn ang="0">
                  <a:pos x="18" y="58"/>
                </a:cxn>
                <a:cxn ang="0">
                  <a:pos x="19" y="66"/>
                </a:cxn>
              </a:cxnLst>
              <a:rect l="0" t="0" r="r" b="b"/>
              <a:pathLst>
                <a:path w="44" h="80">
                  <a:moveTo>
                    <a:pt x="19" y="66"/>
                  </a:moveTo>
                  <a:cubicBezTo>
                    <a:pt x="19" y="80"/>
                    <a:pt x="19" y="80"/>
                    <a:pt x="19" y="80"/>
                  </a:cubicBezTo>
                  <a:cubicBezTo>
                    <a:pt x="44" y="54"/>
                    <a:pt x="44" y="54"/>
                    <a:pt x="44" y="54"/>
                  </a:cubicBezTo>
                  <a:cubicBezTo>
                    <a:pt x="44" y="35"/>
                    <a:pt x="44" y="35"/>
                    <a:pt x="44" y="35"/>
                  </a:cubicBezTo>
                  <a:cubicBezTo>
                    <a:pt x="41" y="14"/>
                    <a:pt x="42" y="15"/>
                    <a:pt x="40" y="14"/>
                  </a:cubicBezTo>
                  <a:cubicBezTo>
                    <a:pt x="29" y="2"/>
                    <a:pt x="29" y="2"/>
                    <a:pt x="29" y="2"/>
                  </a:cubicBezTo>
                  <a:cubicBezTo>
                    <a:pt x="26" y="0"/>
                    <a:pt x="25" y="1"/>
                    <a:pt x="23" y="3"/>
                  </a:cubicBezTo>
                  <a:cubicBezTo>
                    <a:pt x="3" y="23"/>
                    <a:pt x="3" y="23"/>
                    <a:pt x="3" y="23"/>
                  </a:cubicBezTo>
                  <a:cubicBezTo>
                    <a:pt x="0" y="26"/>
                    <a:pt x="2" y="27"/>
                    <a:pt x="3" y="28"/>
                  </a:cubicBezTo>
                  <a:cubicBezTo>
                    <a:pt x="15" y="39"/>
                    <a:pt x="15" y="39"/>
                    <a:pt x="15" y="39"/>
                  </a:cubicBezTo>
                  <a:cubicBezTo>
                    <a:pt x="16" y="41"/>
                    <a:pt x="16" y="40"/>
                    <a:pt x="18" y="58"/>
                  </a:cubicBezTo>
                  <a:cubicBezTo>
                    <a:pt x="18" y="58"/>
                    <a:pt x="19" y="63"/>
                    <a:pt x="19" y="66"/>
                  </a:cubicBezTo>
                  <a:close/>
                </a:path>
              </a:pathLst>
            </a:custGeom>
            <a:no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631" name="Freeform 1169"/>
            <p:cNvSpPr>
              <a:spLocks/>
            </p:cNvSpPr>
            <p:nvPr/>
          </p:nvSpPr>
          <p:spPr bwMode="auto">
            <a:xfrm>
              <a:off x="4209415" y="3799545"/>
              <a:ext cx="110766" cy="121814"/>
            </a:xfrm>
            <a:custGeom>
              <a:avLst/>
              <a:gdLst/>
              <a:ahLst/>
              <a:cxnLst>
                <a:cxn ang="0">
                  <a:pos x="2" y="24"/>
                </a:cxn>
                <a:cxn ang="0">
                  <a:pos x="8" y="24"/>
                </a:cxn>
                <a:cxn ang="0">
                  <a:pos x="29" y="3"/>
                </a:cxn>
                <a:cxn ang="0">
                  <a:pos x="29" y="2"/>
                </a:cxn>
                <a:cxn ang="0">
                  <a:pos x="30" y="0"/>
                </a:cxn>
                <a:cxn ang="0">
                  <a:pos x="30" y="0"/>
                </a:cxn>
                <a:cxn ang="0">
                  <a:pos x="30" y="8"/>
                </a:cxn>
                <a:cxn ang="0">
                  <a:pos x="30" y="8"/>
                </a:cxn>
                <a:cxn ang="0">
                  <a:pos x="29" y="11"/>
                </a:cxn>
                <a:cxn ang="0">
                  <a:pos x="8" y="31"/>
                </a:cxn>
                <a:cxn ang="0">
                  <a:pos x="2" y="31"/>
                </a:cxn>
                <a:cxn ang="0">
                  <a:pos x="0" y="29"/>
                </a:cxn>
                <a:cxn ang="0">
                  <a:pos x="0" y="22"/>
                </a:cxn>
                <a:cxn ang="0">
                  <a:pos x="2" y="24"/>
                </a:cxn>
              </a:cxnLst>
              <a:rect l="0" t="0" r="r" b="b"/>
              <a:pathLst>
                <a:path w="30" h="33">
                  <a:moveTo>
                    <a:pt x="2" y="24"/>
                  </a:moveTo>
                  <a:cubicBezTo>
                    <a:pt x="4" y="26"/>
                    <a:pt x="6" y="26"/>
                    <a:pt x="8" y="24"/>
                  </a:cubicBezTo>
                  <a:cubicBezTo>
                    <a:pt x="8" y="24"/>
                    <a:pt x="29" y="3"/>
                    <a:pt x="29" y="3"/>
                  </a:cubicBezTo>
                  <a:cubicBezTo>
                    <a:pt x="29" y="3"/>
                    <a:pt x="29" y="3"/>
                    <a:pt x="29" y="2"/>
                  </a:cubicBezTo>
                  <a:cubicBezTo>
                    <a:pt x="30" y="1"/>
                    <a:pt x="30" y="1"/>
                    <a:pt x="30" y="0"/>
                  </a:cubicBezTo>
                  <a:cubicBezTo>
                    <a:pt x="30" y="0"/>
                    <a:pt x="30" y="0"/>
                    <a:pt x="30" y="0"/>
                  </a:cubicBezTo>
                  <a:cubicBezTo>
                    <a:pt x="30" y="8"/>
                    <a:pt x="30" y="8"/>
                    <a:pt x="30" y="8"/>
                  </a:cubicBezTo>
                  <a:cubicBezTo>
                    <a:pt x="30" y="8"/>
                    <a:pt x="30" y="8"/>
                    <a:pt x="30" y="8"/>
                  </a:cubicBezTo>
                  <a:cubicBezTo>
                    <a:pt x="30" y="9"/>
                    <a:pt x="29" y="10"/>
                    <a:pt x="29" y="11"/>
                  </a:cubicBezTo>
                  <a:cubicBezTo>
                    <a:pt x="8" y="31"/>
                    <a:pt x="8" y="31"/>
                    <a:pt x="8" y="31"/>
                  </a:cubicBezTo>
                  <a:cubicBezTo>
                    <a:pt x="6" y="33"/>
                    <a:pt x="4" y="33"/>
                    <a:pt x="2" y="31"/>
                  </a:cubicBezTo>
                  <a:cubicBezTo>
                    <a:pt x="0" y="29"/>
                    <a:pt x="0" y="29"/>
                    <a:pt x="0" y="29"/>
                  </a:cubicBezTo>
                  <a:cubicBezTo>
                    <a:pt x="0" y="22"/>
                    <a:pt x="0" y="22"/>
                    <a:pt x="0" y="22"/>
                  </a:cubicBezTo>
                  <a:lnTo>
                    <a:pt x="2" y="24"/>
                  </a:lnTo>
                  <a:close/>
                </a:path>
              </a:pathLst>
            </a:custGeom>
            <a:solidFill>
              <a:schemeClr val="bg1"/>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632" name="Freeform 1170"/>
            <p:cNvSpPr>
              <a:spLocks/>
            </p:cNvSpPr>
            <p:nvPr/>
          </p:nvSpPr>
          <p:spPr bwMode="auto">
            <a:xfrm>
              <a:off x="4225016" y="3701156"/>
              <a:ext cx="81124" cy="124937"/>
            </a:xfrm>
            <a:custGeom>
              <a:avLst/>
              <a:gdLst/>
              <a:ahLst/>
              <a:cxnLst>
                <a:cxn ang="0">
                  <a:pos x="2" y="33"/>
                </a:cxn>
                <a:cxn ang="0">
                  <a:pos x="4" y="33"/>
                </a:cxn>
                <a:cxn ang="0">
                  <a:pos x="21" y="16"/>
                </a:cxn>
                <a:cxn ang="0">
                  <a:pos x="22" y="12"/>
                </a:cxn>
                <a:cxn ang="0">
                  <a:pos x="21" y="1"/>
                </a:cxn>
                <a:cxn ang="0">
                  <a:pos x="19" y="1"/>
                </a:cxn>
                <a:cxn ang="0">
                  <a:pos x="2" y="18"/>
                </a:cxn>
                <a:cxn ang="0">
                  <a:pos x="0" y="22"/>
                </a:cxn>
                <a:cxn ang="0">
                  <a:pos x="2" y="33"/>
                </a:cxn>
              </a:cxnLst>
              <a:rect l="0" t="0" r="r" b="b"/>
              <a:pathLst>
                <a:path w="22" h="34">
                  <a:moveTo>
                    <a:pt x="2" y="33"/>
                  </a:moveTo>
                  <a:cubicBezTo>
                    <a:pt x="2" y="34"/>
                    <a:pt x="3" y="34"/>
                    <a:pt x="4" y="33"/>
                  </a:cubicBezTo>
                  <a:cubicBezTo>
                    <a:pt x="21" y="16"/>
                    <a:pt x="21" y="16"/>
                    <a:pt x="21" y="16"/>
                  </a:cubicBezTo>
                  <a:cubicBezTo>
                    <a:pt x="22" y="15"/>
                    <a:pt x="22" y="13"/>
                    <a:pt x="22" y="12"/>
                  </a:cubicBezTo>
                  <a:cubicBezTo>
                    <a:pt x="21" y="1"/>
                    <a:pt x="21" y="1"/>
                    <a:pt x="21" y="1"/>
                  </a:cubicBezTo>
                  <a:cubicBezTo>
                    <a:pt x="20" y="0"/>
                    <a:pt x="19" y="0"/>
                    <a:pt x="19" y="1"/>
                  </a:cubicBezTo>
                  <a:cubicBezTo>
                    <a:pt x="2" y="18"/>
                    <a:pt x="2" y="18"/>
                    <a:pt x="2" y="18"/>
                  </a:cubicBezTo>
                  <a:cubicBezTo>
                    <a:pt x="1" y="19"/>
                    <a:pt x="0" y="21"/>
                    <a:pt x="0" y="22"/>
                  </a:cubicBezTo>
                  <a:lnTo>
                    <a:pt x="2" y="33"/>
                  </a:lnTo>
                  <a:close/>
                </a:path>
              </a:pathLst>
            </a:custGeom>
            <a:solidFill>
              <a:schemeClr val="bg1"/>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grpSp>
      <p:grpSp>
        <p:nvGrpSpPr>
          <p:cNvPr id="14" name="Group 1630"/>
          <p:cNvGrpSpPr/>
          <p:nvPr/>
        </p:nvGrpSpPr>
        <p:grpSpPr>
          <a:xfrm>
            <a:off x="6553649" y="2803504"/>
            <a:ext cx="197326" cy="197326"/>
            <a:chOff x="2788602" y="1991201"/>
            <a:chExt cx="218599" cy="218599"/>
          </a:xfrm>
        </p:grpSpPr>
        <p:sp>
          <p:nvSpPr>
            <p:cNvPr id="1640" name="Oval 1639"/>
            <p:cNvSpPr/>
            <p:nvPr/>
          </p:nvSpPr>
          <p:spPr>
            <a:xfrm>
              <a:off x="2788602" y="1991201"/>
              <a:ext cx="218599" cy="218599"/>
            </a:xfrm>
            <a:prstGeom prst="ellipse">
              <a:avLst/>
            </a:prstGeom>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solidFill>
                  <a:srgbClr val="595959"/>
                </a:solidFill>
              </a:endParaRPr>
            </a:p>
          </p:txBody>
        </p:sp>
        <p:sp>
          <p:nvSpPr>
            <p:cNvPr id="1641" name="Isosceles Triangle 1640"/>
            <p:cNvSpPr/>
            <p:nvPr/>
          </p:nvSpPr>
          <p:spPr>
            <a:xfrm rot="5400000">
              <a:off x="2838611" y="2031519"/>
              <a:ext cx="163353" cy="14082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grpSp>
      <p:cxnSp>
        <p:nvCxnSpPr>
          <p:cNvPr id="1656" name="Straight Connector 1655"/>
          <p:cNvCxnSpPr/>
          <p:nvPr/>
        </p:nvCxnSpPr>
        <p:spPr>
          <a:xfrm>
            <a:off x="2410274" y="2949792"/>
            <a:ext cx="733425" cy="0"/>
          </a:xfrm>
          <a:prstGeom prst="line">
            <a:avLst/>
          </a:prstGeom>
          <a:ln w="57150">
            <a:solidFill>
              <a:schemeClr val="accent6"/>
            </a:solidFill>
            <a:prstDash val="solid"/>
          </a:ln>
        </p:spPr>
        <p:style>
          <a:lnRef idx="1">
            <a:schemeClr val="accent1"/>
          </a:lnRef>
          <a:fillRef idx="0">
            <a:schemeClr val="accent1"/>
          </a:fillRef>
          <a:effectRef idx="0">
            <a:schemeClr val="accent1"/>
          </a:effectRef>
          <a:fontRef idx="minor">
            <a:schemeClr val="tx1"/>
          </a:fontRef>
        </p:style>
      </p:cxnSp>
      <p:grpSp>
        <p:nvGrpSpPr>
          <p:cNvPr id="15" name="Group 1630"/>
          <p:cNvGrpSpPr/>
          <p:nvPr/>
        </p:nvGrpSpPr>
        <p:grpSpPr>
          <a:xfrm>
            <a:off x="2696024" y="2784454"/>
            <a:ext cx="197326" cy="197326"/>
            <a:chOff x="2788602" y="1991201"/>
            <a:chExt cx="218599" cy="218599"/>
          </a:xfrm>
        </p:grpSpPr>
        <p:sp>
          <p:nvSpPr>
            <p:cNvPr id="1643" name="Oval 1642"/>
            <p:cNvSpPr/>
            <p:nvPr/>
          </p:nvSpPr>
          <p:spPr>
            <a:xfrm>
              <a:off x="2788602" y="1991201"/>
              <a:ext cx="218599" cy="218599"/>
            </a:xfrm>
            <a:prstGeom prst="ellipse">
              <a:avLst/>
            </a:prstGeom>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solidFill>
                  <a:srgbClr val="595959"/>
                </a:solidFill>
              </a:endParaRPr>
            </a:p>
          </p:txBody>
        </p:sp>
        <p:sp>
          <p:nvSpPr>
            <p:cNvPr id="1644" name="Isosceles Triangle 1643"/>
            <p:cNvSpPr/>
            <p:nvPr/>
          </p:nvSpPr>
          <p:spPr>
            <a:xfrm rot="5400000">
              <a:off x="2838611" y="2031519"/>
              <a:ext cx="163353" cy="14082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grpSp>
      <p:sp>
        <p:nvSpPr>
          <p:cNvPr id="1401" name="Title 1"/>
          <p:cNvSpPr txBox="1">
            <a:spLocks/>
          </p:cNvSpPr>
          <p:nvPr/>
        </p:nvSpPr>
        <p:spPr>
          <a:xfrm>
            <a:off x="0" y="228600"/>
            <a:ext cx="8229600" cy="609600"/>
          </a:xfrm>
          <a:prstGeom prst="rect">
            <a:avLst/>
          </a:prstGeom>
          <a:solidFill>
            <a:srgbClr val="0066FF"/>
          </a:solidFill>
        </p:spPr>
        <p:txBody>
          <a:bodyPr vert="horz" lIns="91440" tIns="45720" rIns="91440" bIns="45720" rtlCol="0" anchor="ctr">
            <a:normAutofit fontScale="82500" lnSpcReduction="10000"/>
          </a:bodyPr>
          <a:lstStyle/>
          <a:p>
            <a:pPr lvl="0">
              <a:spcBef>
                <a:spcPct val="0"/>
              </a:spcBef>
            </a:pPr>
            <a:r>
              <a:rPr lang="en-US" sz="4400" dirty="0" smtClean="0">
                <a:solidFill>
                  <a:sysClr val="window" lastClr="FFFFFF"/>
                </a:solidFill>
                <a:latin typeface="Calibri"/>
                <a:ea typeface="+mj-ea"/>
                <a:cs typeface="+mj-cs"/>
              </a:rPr>
              <a:t>Types of Small Scale LNG Supply Network</a:t>
            </a:r>
            <a:endParaRPr kumimoji="0" lang="en-US" sz="4400" b="0" i="0" u="none" strike="noStrike" kern="1200" cap="none" spc="0" normalizeH="0" baseline="0" noProof="0" dirty="0">
              <a:ln>
                <a:noFill/>
              </a:ln>
              <a:solidFill>
                <a:sysClr val="window" lastClr="FFFFFF"/>
              </a:solidFill>
              <a:effectLst/>
              <a:uLnTx/>
              <a:uFillTx/>
              <a:latin typeface="Calibri"/>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92"/>
                                        </p:tgtEl>
                                        <p:attrNameLst>
                                          <p:attrName>style.visibility</p:attrName>
                                        </p:attrNameLst>
                                      </p:cBhvr>
                                      <p:to>
                                        <p:strVal val="visible"/>
                                      </p:to>
                                    </p:set>
                                    <p:anim calcmode="lin" valueType="num">
                                      <p:cBhvr additive="base">
                                        <p:cTn id="7" dur="500" fill="hold"/>
                                        <p:tgtEl>
                                          <p:spTgt spid="1592"/>
                                        </p:tgtEl>
                                        <p:attrNameLst>
                                          <p:attrName>ppt_x</p:attrName>
                                        </p:attrNameLst>
                                      </p:cBhvr>
                                      <p:tavLst>
                                        <p:tav tm="0">
                                          <p:val>
                                            <p:strVal val="#ppt_x"/>
                                          </p:val>
                                        </p:tav>
                                        <p:tav tm="100000">
                                          <p:val>
                                            <p:strVal val="#ppt_x"/>
                                          </p:val>
                                        </p:tav>
                                      </p:tavLst>
                                    </p:anim>
                                    <p:anim calcmode="lin" valueType="num">
                                      <p:cBhvr additive="base">
                                        <p:cTn id="8" dur="500" fill="hold"/>
                                        <p:tgtEl>
                                          <p:spTgt spid="159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97"/>
                                        </p:tgtEl>
                                        <p:attrNameLst>
                                          <p:attrName>style.visibility</p:attrName>
                                        </p:attrNameLst>
                                      </p:cBhvr>
                                      <p:to>
                                        <p:strVal val="visible"/>
                                      </p:to>
                                    </p:set>
                                    <p:anim calcmode="lin" valueType="num">
                                      <p:cBhvr additive="base">
                                        <p:cTn id="11" dur="500" fill="hold"/>
                                        <p:tgtEl>
                                          <p:spTgt spid="1597"/>
                                        </p:tgtEl>
                                        <p:attrNameLst>
                                          <p:attrName>ppt_x</p:attrName>
                                        </p:attrNameLst>
                                      </p:cBhvr>
                                      <p:tavLst>
                                        <p:tav tm="0">
                                          <p:val>
                                            <p:strVal val="#ppt_x"/>
                                          </p:val>
                                        </p:tav>
                                        <p:tav tm="100000">
                                          <p:val>
                                            <p:strVal val="#ppt_x"/>
                                          </p:val>
                                        </p:tav>
                                      </p:tavLst>
                                    </p:anim>
                                    <p:anim calcmode="lin" valueType="num">
                                      <p:cBhvr additive="base">
                                        <p:cTn id="12" dur="500" fill="hold"/>
                                        <p:tgtEl>
                                          <p:spTgt spid="159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600"/>
                                        </p:tgtEl>
                                        <p:attrNameLst>
                                          <p:attrName>style.visibility</p:attrName>
                                        </p:attrNameLst>
                                      </p:cBhvr>
                                      <p:to>
                                        <p:strVal val="visible"/>
                                      </p:to>
                                    </p:set>
                                    <p:anim calcmode="lin" valueType="num">
                                      <p:cBhvr additive="base">
                                        <p:cTn id="19" dur="500" fill="hold"/>
                                        <p:tgtEl>
                                          <p:spTgt spid="1600"/>
                                        </p:tgtEl>
                                        <p:attrNameLst>
                                          <p:attrName>ppt_x</p:attrName>
                                        </p:attrNameLst>
                                      </p:cBhvr>
                                      <p:tavLst>
                                        <p:tav tm="0">
                                          <p:val>
                                            <p:strVal val="#ppt_x"/>
                                          </p:val>
                                        </p:tav>
                                        <p:tav tm="100000">
                                          <p:val>
                                            <p:strVal val="#ppt_x"/>
                                          </p:val>
                                        </p:tav>
                                      </p:tavLst>
                                    </p:anim>
                                    <p:anim calcmode="lin" valueType="num">
                                      <p:cBhvr additive="base">
                                        <p:cTn id="20" dur="500" fill="hold"/>
                                        <p:tgtEl>
                                          <p:spTgt spid="160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656"/>
                                        </p:tgtEl>
                                        <p:attrNameLst>
                                          <p:attrName>style.visibility</p:attrName>
                                        </p:attrNameLst>
                                      </p:cBhvr>
                                      <p:to>
                                        <p:strVal val="visible"/>
                                      </p:to>
                                    </p:set>
                                    <p:anim calcmode="lin" valueType="num">
                                      <p:cBhvr additive="base">
                                        <p:cTn id="35" dur="500" fill="hold"/>
                                        <p:tgtEl>
                                          <p:spTgt spid="1656"/>
                                        </p:tgtEl>
                                        <p:attrNameLst>
                                          <p:attrName>ppt_x</p:attrName>
                                        </p:attrNameLst>
                                      </p:cBhvr>
                                      <p:tavLst>
                                        <p:tav tm="0">
                                          <p:val>
                                            <p:strVal val="#ppt_x"/>
                                          </p:val>
                                        </p:tav>
                                        <p:tav tm="100000">
                                          <p:val>
                                            <p:strVal val="#ppt_x"/>
                                          </p:val>
                                        </p:tav>
                                      </p:tavLst>
                                    </p:anim>
                                    <p:anim calcmode="lin" valueType="num">
                                      <p:cBhvr additive="base">
                                        <p:cTn id="36" dur="500" fill="hold"/>
                                        <p:tgtEl>
                                          <p:spTgt spid="1656"/>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651"/>
                                        </p:tgtEl>
                                        <p:attrNameLst>
                                          <p:attrName>style.visibility</p:attrName>
                                        </p:attrNameLst>
                                      </p:cBhvr>
                                      <p:to>
                                        <p:strVal val="visible"/>
                                      </p:to>
                                    </p:set>
                                    <p:anim calcmode="lin" valueType="num">
                                      <p:cBhvr additive="base">
                                        <p:cTn id="39" dur="500" fill="hold"/>
                                        <p:tgtEl>
                                          <p:spTgt spid="1651"/>
                                        </p:tgtEl>
                                        <p:attrNameLst>
                                          <p:attrName>ppt_x</p:attrName>
                                        </p:attrNameLst>
                                      </p:cBhvr>
                                      <p:tavLst>
                                        <p:tav tm="0">
                                          <p:val>
                                            <p:strVal val="#ppt_x"/>
                                          </p:val>
                                        </p:tav>
                                        <p:tav tm="100000">
                                          <p:val>
                                            <p:strVal val="#ppt_x"/>
                                          </p:val>
                                        </p:tav>
                                      </p:tavLst>
                                    </p:anim>
                                    <p:anim calcmode="lin" valueType="num">
                                      <p:cBhvr additive="base">
                                        <p:cTn id="40" dur="500" fill="hold"/>
                                        <p:tgtEl>
                                          <p:spTgt spid="1651"/>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647"/>
                                        </p:tgtEl>
                                        <p:attrNameLst>
                                          <p:attrName>style.visibility</p:attrName>
                                        </p:attrNameLst>
                                      </p:cBhvr>
                                      <p:to>
                                        <p:strVal val="visible"/>
                                      </p:to>
                                    </p:set>
                                    <p:anim calcmode="lin" valueType="num">
                                      <p:cBhvr additive="base">
                                        <p:cTn id="45" dur="500" fill="hold"/>
                                        <p:tgtEl>
                                          <p:spTgt spid="1647"/>
                                        </p:tgtEl>
                                        <p:attrNameLst>
                                          <p:attrName>ppt_x</p:attrName>
                                        </p:attrNameLst>
                                      </p:cBhvr>
                                      <p:tavLst>
                                        <p:tav tm="0">
                                          <p:val>
                                            <p:strVal val="#ppt_x"/>
                                          </p:val>
                                        </p:tav>
                                        <p:tav tm="100000">
                                          <p:val>
                                            <p:strVal val="#ppt_x"/>
                                          </p:val>
                                        </p:tav>
                                      </p:tavLst>
                                    </p:anim>
                                    <p:anim calcmode="lin" valueType="num">
                                      <p:cBhvr additive="base">
                                        <p:cTn id="46" dur="500" fill="hold"/>
                                        <p:tgtEl>
                                          <p:spTgt spid="1647"/>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485"/>
                                        </p:tgtEl>
                                        <p:attrNameLst>
                                          <p:attrName>style.visibility</p:attrName>
                                        </p:attrNameLst>
                                      </p:cBhvr>
                                      <p:to>
                                        <p:strVal val="visible"/>
                                      </p:to>
                                    </p:set>
                                    <p:anim calcmode="lin" valueType="num">
                                      <p:cBhvr additive="base">
                                        <p:cTn id="49" dur="500" fill="hold"/>
                                        <p:tgtEl>
                                          <p:spTgt spid="1485"/>
                                        </p:tgtEl>
                                        <p:attrNameLst>
                                          <p:attrName>ppt_x</p:attrName>
                                        </p:attrNameLst>
                                      </p:cBhvr>
                                      <p:tavLst>
                                        <p:tav tm="0">
                                          <p:val>
                                            <p:strVal val="#ppt_x"/>
                                          </p:val>
                                        </p:tav>
                                        <p:tav tm="100000">
                                          <p:val>
                                            <p:strVal val="#ppt_x"/>
                                          </p:val>
                                        </p:tav>
                                      </p:tavLst>
                                    </p:anim>
                                    <p:anim calcmode="lin" valueType="num">
                                      <p:cBhvr additive="base">
                                        <p:cTn id="50" dur="500" fill="hold"/>
                                        <p:tgtEl>
                                          <p:spTgt spid="1485"/>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ppt_x"/>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487"/>
                                        </p:tgtEl>
                                        <p:attrNameLst>
                                          <p:attrName>style.visibility</p:attrName>
                                        </p:attrNameLst>
                                      </p:cBhvr>
                                      <p:to>
                                        <p:strVal val="visible"/>
                                      </p:to>
                                    </p:set>
                                    <p:anim calcmode="lin" valueType="num">
                                      <p:cBhvr additive="base">
                                        <p:cTn id="57" dur="500" fill="hold"/>
                                        <p:tgtEl>
                                          <p:spTgt spid="1487"/>
                                        </p:tgtEl>
                                        <p:attrNameLst>
                                          <p:attrName>ppt_x</p:attrName>
                                        </p:attrNameLst>
                                      </p:cBhvr>
                                      <p:tavLst>
                                        <p:tav tm="0">
                                          <p:val>
                                            <p:strVal val="#ppt_x"/>
                                          </p:val>
                                        </p:tav>
                                        <p:tav tm="100000">
                                          <p:val>
                                            <p:strVal val="#ppt_x"/>
                                          </p:val>
                                        </p:tav>
                                      </p:tavLst>
                                    </p:anim>
                                    <p:anim calcmode="lin" valueType="num">
                                      <p:cBhvr additive="base">
                                        <p:cTn id="58" dur="500" fill="hold"/>
                                        <p:tgtEl>
                                          <p:spTgt spid="1487"/>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653"/>
                                        </p:tgtEl>
                                        <p:attrNameLst>
                                          <p:attrName>style.visibility</p:attrName>
                                        </p:attrNameLst>
                                      </p:cBhvr>
                                      <p:to>
                                        <p:strVal val="visible"/>
                                      </p:to>
                                    </p:set>
                                    <p:anim calcmode="lin" valueType="num">
                                      <p:cBhvr additive="base">
                                        <p:cTn id="61" dur="500" fill="hold"/>
                                        <p:tgtEl>
                                          <p:spTgt spid="1653"/>
                                        </p:tgtEl>
                                        <p:attrNameLst>
                                          <p:attrName>ppt_x</p:attrName>
                                        </p:attrNameLst>
                                      </p:cBhvr>
                                      <p:tavLst>
                                        <p:tav tm="0">
                                          <p:val>
                                            <p:strVal val="#ppt_x"/>
                                          </p:val>
                                        </p:tav>
                                        <p:tav tm="100000">
                                          <p:val>
                                            <p:strVal val="#ppt_x"/>
                                          </p:val>
                                        </p:tav>
                                      </p:tavLst>
                                    </p:anim>
                                    <p:anim calcmode="lin" valueType="num">
                                      <p:cBhvr additive="base">
                                        <p:cTn id="62" dur="500" fill="hold"/>
                                        <p:tgtEl>
                                          <p:spTgt spid="165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664"/>
                                        </p:tgtEl>
                                        <p:attrNameLst>
                                          <p:attrName>style.visibility</p:attrName>
                                        </p:attrNameLst>
                                      </p:cBhvr>
                                      <p:to>
                                        <p:strVal val="visible"/>
                                      </p:to>
                                    </p:set>
                                    <p:anim calcmode="lin" valueType="num">
                                      <p:cBhvr additive="base">
                                        <p:cTn id="67" dur="500" fill="hold"/>
                                        <p:tgtEl>
                                          <p:spTgt spid="1664"/>
                                        </p:tgtEl>
                                        <p:attrNameLst>
                                          <p:attrName>ppt_x</p:attrName>
                                        </p:attrNameLst>
                                      </p:cBhvr>
                                      <p:tavLst>
                                        <p:tav tm="0">
                                          <p:val>
                                            <p:strVal val="#ppt_x"/>
                                          </p:val>
                                        </p:tav>
                                        <p:tav tm="100000">
                                          <p:val>
                                            <p:strVal val="#ppt_x"/>
                                          </p:val>
                                        </p:tav>
                                      </p:tavLst>
                                    </p:anim>
                                    <p:anim calcmode="lin" valueType="num">
                                      <p:cBhvr additive="base">
                                        <p:cTn id="68" dur="500" fill="hold"/>
                                        <p:tgtEl>
                                          <p:spTgt spid="166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591"/>
                                        </p:tgtEl>
                                        <p:attrNameLst>
                                          <p:attrName>style.visibility</p:attrName>
                                        </p:attrNameLst>
                                      </p:cBhvr>
                                      <p:to>
                                        <p:strVal val="visible"/>
                                      </p:to>
                                    </p:set>
                                    <p:anim calcmode="lin" valueType="num">
                                      <p:cBhvr additive="base">
                                        <p:cTn id="73" dur="500" fill="hold"/>
                                        <p:tgtEl>
                                          <p:spTgt spid="1591"/>
                                        </p:tgtEl>
                                        <p:attrNameLst>
                                          <p:attrName>ppt_x</p:attrName>
                                        </p:attrNameLst>
                                      </p:cBhvr>
                                      <p:tavLst>
                                        <p:tav tm="0">
                                          <p:val>
                                            <p:strVal val="#ppt_x"/>
                                          </p:val>
                                        </p:tav>
                                        <p:tav tm="100000">
                                          <p:val>
                                            <p:strVal val="#ppt_x"/>
                                          </p:val>
                                        </p:tav>
                                      </p:tavLst>
                                    </p:anim>
                                    <p:anim calcmode="lin" valueType="num">
                                      <p:cBhvr additive="base">
                                        <p:cTn id="74" dur="500" fill="hold"/>
                                        <p:tgtEl>
                                          <p:spTgt spid="1591"/>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407"/>
                                        </p:tgtEl>
                                        <p:attrNameLst>
                                          <p:attrName>style.visibility</p:attrName>
                                        </p:attrNameLst>
                                      </p:cBhvr>
                                      <p:to>
                                        <p:strVal val="visible"/>
                                      </p:to>
                                    </p:set>
                                    <p:anim calcmode="lin" valueType="num">
                                      <p:cBhvr additive="base">
                                        <p:cTn id="77" dur="500" fill="hold"/>
                                        <p:tgtEl>
                                          <p:spTgt spid="1407"/>
                                        </p:tgtEl>
                                        <p:attrNameLst>
                                          <p:attrName>ppt_x</p:attrName>
                                        </p:attrNameLst>
                                      </p:cBhvr>
                                      <p:tavLst>
                                        <p:tav tm="0">
                                          <p:val>
                                            <p:strVal val="#ppt_x"/>
                                          </p:val>
                                        </p:tav>
                                        <p:tav tm="100000">
                                          <p:val>
                                            <p:strVal val="#ppt_x"/>
                                          </p:val>
                                        </p:tav>
                                      </p:tavLst>
                                    </p:anim>
                                    <p:anim calcmode="lin" valueType="num">
                                      <p:cBhvr additive="base">
                                        <p:cTn id="78" dur="500" fill="hold"/>
                                        <p:tgtEl>
                                          <p:spTgt spid="1407"/>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 calcmode="lin" valueType="num">
                                      <p:cBhvr additive="base">
                                        <p:cTn id="81" dur="500" fill="hold"/>
                                        <p:tgtEl>
                                          <p:spTgt spid="8"/>
                                        </p:tgtEl>
                                        <p:attrNameLst>
                                          <p:attrName>ppt_x</p:attrName>
                                        </p:attrNameLst>
                                      </p:cBhvr>
                                      <p:tavLst>
                                        <p:tav tm="0">
                                          <p:val>
                                            <p:strVal val="#ppt_x"/>
                                          </p:val>
                                        </p:tav>
                                        <p:tav tm="100000">
                                          <p:val>
                                            <p:strVal val="#ppt_x"/>
                                          </p:val>
                                        </p:tav>
                                      </p:tavLst>
                                    </p:anim>
                                    <p:anim calcmode="lin" valueType="num">
                                      <p:cBhvr additive="base">
                                        <p:cTn id="82" dur="500" fill="hold"/>
                                        <p:tgtEl>
                                          <p:spTgt spid="8"/>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1467"/>
                                        </p:tgtEl>
                                        <p:attrNameLst>
                                          <p:attrName>style.visibility</p:attrName>
                                        </p:attrNameLst>
                                      </p:cBhvr>
                                      <p:to>
                                        <p:strVal val="visible"/>
                                      </p:to>
                                    </p:set>
                                    <p:anim calcmode="lin" valueType="num">
                                      <p:cBhvr additive="base">
                                        <p:cTn id="85" dur="500" fill="hold"/>
                                        <p:tgtEl>
                                          <p:spTgt spid="1467"/>
                                        </p:tgtEl>
                                        <p:attrNameLst>
                                          <p:attrName>ppt_x</p:attrName>
                                        </p:attrNameLst>
                                      </p:cBhvr>
                                      <p:tavLst>
                                        <p:tav tm="0">
                                          <p:val>
                                            <p:strVal val="#ppt_x"/>
                                          </p:val>
                                        </p:tav>
                                        <p:tav tm="100000">
                                          <p:val>
                                            <p:strVal val="#ppt_x"/>
                                          </p:val>
                                        </p:tav>
                                      </p:tavLst>
                                    </p:anim>
                                    <p:anim calcmode="lin" valueType="num">
                                      <p:cBhvr additive="base">
                                        <p:cTn id="86" dur="500" fill="hold"/>
                                        <p:tgtEl>
                                          <p:spTgt spid="1467"/>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12"/>
                                        </p:tgtEl>
                                        <p:attrNameLst>
                                          <p:attrName>style.visibility</p:attrName>
                                        </p:attrNameLst>
                                      </p:cBhvr>
                                      <p:to>
                                        <p:strVal val="visible"/>
                                      </p:to>
                                    </p:set>
                                    <p:anim calcmode="lin" valueType="num">
                                      <p:cBhvr additive="base">
                                        <p:cTn id="89" dur="500" fill="hold"/>
                                        <p:tgtEl>
                                          <p:spTgt spid="12"/>
                                        </p:tgtEl>
                                        <p:attrNameLst>
                                          <p:attrName>ppt_x</p:attrName>
                                        </p:attrNameLst>
                                      </p:cBhvr>
                                      <p:tavLst>
                                        <p:tav tm="0">
                                          <p:val>
                                            <p:strVal val="#ppt_x"/>
                                          </p:val>
                                        </p:tav>
                                        <p:tav tm="100000">
                                          <p:val>
                                            <p:strVal val="#ppt_x"/>
                                          </p:val>
                                        </p:tav>
                                      </p:tavLst>
                                    </p:anim>
                                    <p:anim calcmode="lin" valueType="num">
                                      <p:cBhvr additive="base">
                                        <p:cTn id="90" dur="500" fill="hold"/>
                                        <p:tgtEl>
                                          <p:spTgt spid="12"/>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6"/>
                                        </p:tgtEl>
                                        <p:attrNameLst>
                                          <p:attrName>style.visibility</p:attrName>
                                        </p:attrNameLst>
                                      </p:cBhvr>
                                      <p:to>
                                        <p:strVal val="visible"/>
                                      </p:to>
                                    </p:set>
                                    <p:anim calcmode="lin" valueType="num">
                                      <p:cBhvr additive="base">
                                        <p:cTn id="93" dur="500" fill="hold"/>
                                        <p:tgtEl>
                                          <p:spTgt spid="6"/>
                                        </p:tgtEl>
                                        <p:attrNameLst>
                                          <p:attrName>ppt_x</p:attrName>
                                        </p:attrNameLst>
                                      </p:cBhvr>
                                      <p:tavLst>
                                        <p:tav tm="0">
                                          <p:val>
                                            <p:strVal val="#ppt_x"/>
                                          </p:val>
                                        </p:tav>
                                        <p:tav tm="100000">
                                          <p:val>
                                            <p:strVal val="#ppt_x"/>
                                          </p:val>
                                        </p:tav>
                                      </p:tavLst>
                                    </p:anim>
                                    <p:anim calcmode="lin" valueType="num">
                                      <p:cBhvr additive="base">
                                        <p:cTn id="9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7" grpId="0"/>
      <p:bldP spid="1591" grpId="0"/>
      <p:bldP spid="159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228600"/>
            <a:ext cx="8229600" cy="609600"/>
          </a:xfrm>
          <a:prstGeom prst="rect">
            <a:avLst/>
          </a:prstGeom>
          <a:solidFill>
            <a:srgbClr val="0066FF"/>
          </a:solidFill>
        </p:spPr>
        <p:txBody>
          <a:bodyPr vert="horz" lIns="91440" tIns="45720" rIns="91440" bIns="45720" rtlCol="0" anchor="ctr">
            <a:normAutofit fontScale="75000" lnSpcReduction="20000"/>
          </a:bodyPr>
          <a:lstStyle/>
          <a:p>
            <a:pPr lvl="0">
              <a:spcBef>
                <a:spcPct val="0"/>
              </a:spcBef>
            </a:pPr>
            <a:r>
              <a:rPr lang="en-US" sz="4400" noProof="0" dirty="0" smtClean="0">
                <a:solidFill>
                  <a:sysClr val="window" lastClr="FFFFFF"/>
                </a:solidFill>
                <a:latin typeface="Calibri"/>
                <a:ea typeface="+mj-ea"/>
                <a:cs typeface="+mj-cs"/>
              </a:rPr>
              <a:t>Example: challenges at import/regas terminal</a:t>
            </a:r>
            <a:endParaRPr kumimoji="0" lang="en-US" sz="4400" b="0" i="0" u="none" strike="noStrike" kern="1200" cap="none" spc="0" normalizeH="0" baseline="0" noProof="0" dirty="0">
              <a:ln>
                <a:noFill/>
              </a:ln>
              <a:solidFill>
                <a:sysClr val="window" lastClr="FFFFFF"/>
              </a:solidFill>
              <a:effectLst/>
              <a:uLnTx/>
              <a:uFillTx/>
              <a:latin typeface="Calibri"/>
              <a:ea typeface="+mj-ea"/>
              <a:cs typeface="+mj-cs"/>
            </a:endParaRPr>
          </a:p>
        </p:txBody>
      </p:sp>
      <p:sp>
        <p:nvSpPr>
          <p:cNvPr id="4" name="TextBox 3"/>
          <p:cNvSpPr txBox="1"/>
          <p:nvPr/>
        </p:nvSpPr>
        <p:spPr>
          <a:xfrm>
            <a:off x="76200" y="3581400"/>
            <a:ext cx="8391271" cy="2031325"/>
          </a:xfrm>
          <a:prstGeom prst="rect">
            <a:avLst/>
          </a:prstGeom>
          <a:noFill/>
        </p:spPr>
        <p:txBody>
          <a:bodyPr wrap="none" rtlCol="0">
            <a:spAutoFit/>
          </a:bodyPr>
          <a:lstStyle/>
          <a:p>
            <a:pPr>
              <a:buFont typeface="Arial" pitchFamily="34" charset="0"/>
              <a:buChar char="•"/>
            </a:pPr>
            <a:r>
              <a:rPr lang="en-US" dirty="0" smtClean="0"/>
              <a:t> LNG movement through the tank (inflow and outflow), requiring more frequent refill</a:t>
            </a:r>
          </a:p>
          <a:p>
            <a:pPr>
              <a:buFont typeface="Arial" pitchFamily="34" charset="0"/>
              <a:buChar char="•"/>
            </a:pPr>
            <a:r>
              <a:rPr lang="en-US" dirty="0" smtClean="0"/>
              <a:t> Increased berth </a:t>
            </a:r>
            <a:r>
              <a:rPr lang="en-US" dirty="0" err="1" smtClean="0"/>
              <a:t>utilisation</a:t>
            </a:r>
            <a:r>
              <a:rPr lang="en-US" dirty="0" smtClean="0"/>
              <a:t> due to extra import/export, may require additional berth(s)</a:t>
            </a:r>
          </a:p>
          <a:p>
            <a:pPr>
              <a:buFont typeface="Arial" pitchFamily="34" charset="0"/>
              <a:buChar char="•"/>
            </a:pPr>
            <a:r>
              <a:rPr lang="en-US" dirty="0" smtClean="0"/>
              <a:t> Existing berth configuration might not be compatible with small scale vessels </a:t>
            </a:r>
          </a:p>
          <a:p>
            <a:pPr>
              <a:buFont typeface="Arial" pitchFamily="34" charset="0"/>
              <a:buChar char="•"/>
            </a:pPr>
            <a:r>
              <a:rPr lang="en-US" dirty="0" smtClean="0"/>
              <a:t> More complex scheduling due to interdependent loading and offloading activities</a:t>
            </a:r>
          </a:p>
          <a:p>
            <a:pPr>
              <a:buFont typeface="Arial" pitchFamily="34" charset="0"/>
              <a:buChar char="•"/>
            </a:pPr>
            <a:r>
              <a:rPr lang="en-US" dirty="0" smtClean="0"/>
              <a:t> Existing tank capacity can be challenging/insufficient sufficient for new operations</a:t>
            </a:r>
          </a:p>
          <a:p>
            <a:pPr>
              <a:buFont typeface="Arial" pitchFamily="34" charset="0"/>
              <a:buChar char="•"/>
            </a:pPr>
            <a:r>
              <a:rPr lang="en-US" dirty="0" smtClean="0"/>
              <a:t>  Existing pumping capacity might be a bottleneck for fast loading of SS vessels/trucks</a:t>
            </a:r>
          </a:p>
          <a:p>
            <a:pPr>
              <a:buFont typeface="Arial" pitchFamily="34" charset="0"/>
              <a:buChar char="•"/>
            </a:pPr>
            <a:endParaRPr lang="en-US" dirty="0"/>
          </a:p>
        </p:txBody>
      </p:sp>
      <p:pic>
        <p:nvPicPr>
          <p:cNvPr id="1028" name="Picture 4"/>
          <p:cNvPicPr>
            <a:picLocks noChangeAspect="1" noChangeArrowheads="1"/>
          </p:cNvPicPr>
          <p:nvPr/>
        </p:nvPicPr>
        <p:blipFill>
          <a:blip r:embed="rId3" cstate="print"/>
          <a:srcRect/>
          <a:stretch>
            <a:fillRect/>
          </a:stretch>
        </p:blipFill>
        <p:spPr bwMode="auto">
          <a:xfrm>
            <a:off x="304800" y="1066800"/>
            <a:ext cx="8421775" cy="2057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2286000"/>
          <a:ext cx="7924799" cy="3190240"/>
        </p:xfrm>
        <a:graphic>
          <a:graphicData uri="http://schemas.openxmlformats.org/drawingml/2006/table">
            <a:tbl>
              <a:tblPr firstRow="1" bandRow="1">
                <a:tableStyleId>{5C22544A-7EE6-4342-B048-85BDC9FD1C3A}</a:tableStyleId>
              </a:tblPr>
              <a:tblGrid>
                <a:gridCol w="1364798"/>
                <a:gridCol w="997402"/>
                <a:gridCol w="990600"/>
                <a:gridCol w="1752600"/>
                <a:gridCol w="1534885"/>
                <a:gridCol w="1284514"/>
              </a:tblGrid>
              <a:tr h="812800">
                <a:tc>
                  <a:txBody>
                    <a:bodyPr/>
                    <a:lstStyle/>
                    <a:p>
                      <a:endParaRPr lang="en-US" dirty="0"/>
                    </a:p>
                  </a:txBody>
                  <a:tcPr/>
                </a:tc>
                <a:tc>
                  <a:txBody>
                    <a:bodyPr/>
                    <a:lstStyle/>
                    <a:p>
                      <a:pPr algn="ctr"/>
                      <a:r>
                        <a:rPr lang="en-US" dirty="0" smtClean="0"/>
                        <a:t>Supply</a:t>
                      </a:r>
                      <a:endParaRPr lang="en-US" dirty="0"/>
                    </a:p>
                  </a:txBody>
                  <a:tcPr/>
                </a:tc>
                <a:tc>
                  <a:txBody>
                    <a:bodyPr/>
                    <a:lstStyle/>
                    <a:p>
                      <a:pPr algn="ctr"/>
                      <a:r>
                        <a:rPr lang="en-US" dirty="0" smtClean="0"/>
                        <a:t>Storage</a:t>
                      </a:r>
                      <a:endParaRPr lang="en-US" dirty="0"/>
                    </a:p>
                  </a:txBody>
                  <a:tcPr/>
                </a:tc>
                <a:tc>
                  <a:txBody>
                    <a:bodyPr/>
                    <a:lstStyle/>
                    <a:p>
                      <a:pPr algn="ctr"/>
                      <a:r>
                        <a:rPr lang="en-US" dirty="0" smtClean="0"/>
                        <a:t>Loading</a:t>
                      </a:r>
                      <a:endParaRPr lang="en-US" dirty="0"/>
                    </a:p>
                  </a:txBody>
                  <a:tcPr/>
                </a:tc>
                <a:tc>
                  <a:txBody>
                    <a:bodyPr/>
                    <a:lstStyle/>
                    <a:p>
                      <a:pPr algn="ctr"/>
                      <a:r>
                        <a:rPr lang="en-US" dirty="0" smtClean="0"/>
                        <a:t>Transport</a:t>
                      </a:r>
                      <a:endParaRPr lang="en-US" dirty="0"/>
                    </a:p>
                  </a:txBody>
                  <a:tcPr/>
                </a:tc>
                <a:tc>
                  <a:txBody>
                    <a:bodyPr/>
                    <a:lstStyle/>
                    <a:p>
                      <a:pPr algn="ctr"/>
                      <a:r>
                        <a:rPr lang="en-US" dirty="0" smtClean="0"/>
                        <a:t>Demand</a:t>
                      </a:r>
                      <a:endParaRPr lang="en-US" dirty="0"/>
                    </a:p>
                  </a:txBody>
                  <a:tcPr/>
                </a:tc>
              </a:tr>
              <a:tr h="812800">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 Supply profile</a:t>
                      </a:r>
                    </a:p>
                    <a:p>
                      <a:pPr>
                        <a:buFont typeface="Arial" pitchFamily="34" charset="0"/>
                        <a:buChar char="•"/>
                      </a:pPr>
                      <a:r>
                        <a:rPr lang="en-US" sz="1200" dirty="0" smtClean="0"/>
                        <a:t> Seasonality</a:t>
                      </a:r>
                    </a:p>
                    <a:p>
                      <a:pPr algn="l"/>
                      <a:endParaRPr lang="en-US" sz="1200" dirty="0"/>
                    </a:p>
                  </a:txBody>
                  <a:tcPr/>
                </a:tc>
                <a:tc>
                  <a:txBody>
                    <a:bodyPr/>
                    <a:lstStyle/>
                    <a:p>
                      <a:pPr>
                        <a:buFont typeface="Arial" pitchFamily="34" charset="0"/>
                        <a:buChar char="•"/>
                      </a:pPr>
                      <a:r>
                        <a:rPr lang="en-US" sz="1200" dirty="0" smtClean="0"/>
                        <a:t> Dead stock</a:t>
                      </a:r>
                    </a:p>
                    <a:p>
                      <a:pPr>
                        <a:buFont typeface="Arial" pitchFamily="34" charset="0"/>
                        <a:buChar char="•"/>
                      </a:pPr>
                      <a:r>
                        <a:rPr lang="en-US" sz="1200" dirty="0" smtClean="0"/>
                        <a:t> Max/Min  operating</a:t>
                      </a:r>
                    </a:p>
                    <a:p>
                      <a:r>
                        <a:rPr lang="en-US" sz="1200" dirty="0" smtClean="0"/>
                        <a:t>    levels</a:t>
                      </a:r>
                    </a:p>
                    <a:p>
                      <a:pPr>
                        <a:buFont typeface="Arial" pitchFamily="34" charset="0"/>
                        <a:buChar char="•"/>
                      </a:pPr>
                      <a:r>
                        <a:rPr lang="en-US" sz="1200" dirty="0" smtClean="0"/>
                        <a:t>  </a:t>
                      </a:r>
                      <a:r>
                        <a:rPr lang="en-US" sz="1200" dirty="0" err="1" smtClean="0"/>
                        <a:t>Ullage</a:t>
                      </a:r>
                      <a:endParaRPr lang="en-US" sz="1200" dirty="0"/>
                    </a:p>
                  </a:txBody>
                  <a:tcPr/>
                </a:tc>
                <a:tc>
                  <a:txBody>
                    <a:bodyPr/>
                    <a:lstStyle/>
                    <a:p>
                      <a:pPr>
                        <a:buFont typeface="Arial" pitchFamily="34" charset="0"/>
                        <a:buChar char="•"/>
                      </a:pPr>
                      <a:r>
                        <a:rPr lang="en-US" sz="1200" dirty="0" smtClean="0"/>
                        <a:t> Sail/Drive </a:t>
                      </a:r>
                      <a:r>
                        <a:rPr lang="en-US" sz="1200" dirty="0" err="1" smtClean="0"/>
                        <a:t>in&amp;out</a:t>
                      </a:r>
                      <a:endParaRPr lang="en-US" sz="1200" dirty="0" smtClean="0"/>
                    </a:p>
                    <a:p>
                      <a:pPr>
                        <a:buFont typeface="Arial" pitchFamily="34" charset="0"/>
                        <a:buChar char="•"/>
                      </a:pPr>
                      <a:r>
                        <a:rPr lang="en-US" sz="1200" baseline="0" dirty="0" smtClean="0"/>
                        <a:t> </a:t>
                      </a:r>
                      <a:r>
                        <a:rPr lang="en-US" sz="1200" dirty="0" smtClean="0"/>
                        <a:t>Berthing/Docking</a:t>
                      </a:r>
                    </a:p>
                    <a:p>
                      <a:pPr>
                        <a:buFont typeface="Arial" pitchFamily="34" charset="0"/>
                        <a:buChar char="•"/>
                      </a:pPr>
                      <a:r>
                        <a:rPr lang="en-US" sz="1200" dirty="0" smtClean="0"/>
                        <a:t> LNG transfer rate</a:t>
                      </a:r>
                    </a:p>
                    <a:p>
                      <a:pPr>
                        <a:buFont typeface="Arial" pitchFamily="34" charset="0"/>
                        <a:buChar char="•"/>
                      </a:pPr>
                      <a:r>
                        <a:rPr lang="en-US" sz="1200" dirty="0" smtClean="0"/>
                        <a:t> Max utilization</a:t>
                      </a:r>
                    </a:p>
                    <a:p>
                      <a:pPr algn="l"/>
                      <a:endParaRPr lang="en-US" sz="1200" dirty="0"/>
                    </a:p>
                  </a:txBody>
                  <a:tcPr/>
                </a:tc>
                <a:tc>
                  <a:txBody>
                    <a:bodyPr/>
                    <a:lstStyle/>
                    <a:p>
                      <a:pPr>
                        <a:buFont typeface="Arial" pitchFamily="34" charset="0"/>
                        <a:buChar char="•"/>
                      </a:pPr>
                      <a:r>
                        <a:rPr lang="en-US" sz="1200" dirty="0" smtClean="0"/>
                        <a:t>Ship/truck/rail/…</a:t>
                      </a:r>
                    </a:p>
                    <a:p>
                      <a:pPr>
                        <a:buFont typeface="Arial" pitchFamily="34" charset="0"/>
                        <a:buChar char="•"/>
                      </a:pPr>
                      <a:r>
                        <a:rPr lang="en-US" sz="1200" dirty="0" smtClean="0"/>
                        <a:t> Distance </a:t>
                      </a:r>
                    </a:p>
                    <a:p>
                      <a:pPr>
                        <a:buFont typeface="Arial" pitchFamily="34" charset="0"/>
                        <a:buChar char="•"/>
                      </a:pPr>
                      <a:r>
                        <a:rPr lang="en-US" sz="1200" dirty="0" smtClean="0"/>
                        <a:t>Volume</a:t>
                      </a:r>
                    </a:p>
                    <a:p>
                      <a:pPr>
                        <a:buFont typeface="Arial" pitchFamily="34" charset="0"/>
                        <a:buChar char="•"/>
                      </a:pPr>
                      <a:r>
                        <a:rPr lang="en-US" sz="1200" dirty="0" smtClean="0"/>
                        <a:t> Max </a:t>
                      </a:r>
                      <a:r>
                        <a:rPr lang="en-US" sz="1200" dirty="0" err="1" smtClean="0"/>
                        <a:t>utilisation</a:t>
                      </a:r>
                      <a:endParaRPr lang="en-US" sz="1200" dirty="0" smtClean="0"/>
                    </a:p>
                    <a:p>
                      <a:pPr>
                        <a:buFont typeface="Arial" pitchFamily="34" charset="0"/>
                        <a:buChar char="•"/>
                      </a:pPr>
                      <a:r>
                        <a:rPr lang="en-US" sz="1200" dirty="0" smtClean="0"/>
                        <a:t> Speed</a:t>
                      </a:r>
                    </a:p>
                    <a:p>
                      <a:pPr>
                        <a:buFont typeface="Arial" pitchFamily="34" charset="0"/>
                        <a:buChar char="•"/>
                      </a:pPr>
                      <a:r>
                        <a:rPr lang="en-US" sz="1200" dirty="0" smtClean="0"/>
                        <a:t>  BOG </a:t>
                      </a:r>
                      <a:r>
                        <a:rPr lang="en-US" sz="1200" dirty="0" err="1" smtClean="0"/>
                        <a:t>mngmnt</a:t>
                      </a:r>
                      <a:endParaRPr lang="en-US" sz="1200" dirty="0" smtClean="0"/>
                    </a:p>
                    <a:p>
                      <a:pPr>
                        <a:buFont typeface="Arial" pitchFamily="34" charset="0"/>
                        <a:buChar char="•"/>
                      </a:pPr>
                      <a:r>
                        <a:rPr lang="en-US" sz="1200" dirty="0" smtClean="0"/>
                        <a:t> P(t) , T(t)</a:t>
                      </a:r>
                    </a:p>
                    <a:p>
                      <a:pPr algn="l"/>
                      <a:endParaRPr lang="en-US" sz="1200" dirty="0"/>
                    </a:p>
                  </a:txBody>
                  <a:tcPr/>
                </a:tc>
                <a:tc>
                  <a:txBody>
                    <a:bodyPr/>
                    <a:lstStyle/>
                    <a:p>
                      <a:pPr>
                        <a:buFont typeface="Arial" pitchFamily="34" charset="0"/>
                        <a:buChar char="•"/>
                      </a:pPr>
                      <a:r>
                        <a:rPr lang="en-US" sz="1200" dirty="0" smtClean="0"/>
                        <a:t>Number of</a:t>
                      </a:r>
                    </a:p>
                    <a:p>
                      <a:r>
                        <a:rPr lang="en-US" sz="1200" dirty="0" smtClean="0"/>
                        <a:t>   customers</a:t>
                      </a:r>
                    </a:p>
                    <a:p>
                      <a:pPr>
                        <a:buFont typeface="Arial" pitchFamily="34" charset="0"/>
                        <a:buChar char="•"/>
                      </a:pPr>
                      <a:r>
                        <a:rPr lang="en-US" sz="1200" dirty="0" smtClean="0"/>
                        <a:t>Demand</a:t>
                      </a:r>
                    </a:p>
                    <a:p>
                      <a:pPr>
                        <a:buFont typeface="Arial" pitchFamily="34" charset="0"/>
                        <a:buChar char="•"/>
                      </a:pPr>
                      <a:r>
                        <a:rPr lang="en-US" sz="1200" dirty="0" smtClean="0"/>
                        <a:t>Port activities</a:t>
                      </a:r>
                    </a:p>
                    <a:p>
                      <a:pPr>
                        <a:buFont typeface="Arial" pitchFamily="34" charset="0"/>
                        <a:buChar char="•"/>
                      </a:pPr>
                      <a:r>
                        <a:rPr lang="en-US" sz="1200" dirty="0" smtClean="0"/>
                        <a:t> Quality req.</a:t>
                      </a:r>
                    </a:p>
                    <a:p>
                      <a:pPr algn="l"/>
                      <a:endParaRPr lang="en-US" sz="1200" dirty="0"/>
                    </a:p>
                  </a:txBody>
                  <a:tcPr/>
                </a:tc>
              </a:tr>
              <a:tr h="812800">
                <a:tc>
                  <a:txBody>
                    <a:bodyPr/>
                    <a:lstStyle/>
                    <a:p>
                      <a:endParaRPr lang="en-US" dirty="0"/>
                    </a:p>
                  </a:txBody>
                  <a:tcPr/>
                </a:tc>
                <a:tc>
                  <a:txBody>
                    <a:bodyPr/>
                    <a:lstStyle/>
                    <a:p>
                      <a:pPr algn="l"/>
                      <a:endParaRPr lang="en-US" sz="1200"/>
                    </a:p>
                  </a:txBody>
                  <a:tcPr/>
                </a:tc>
                <a:tc>
                  <a:txBody>
                    <a:bodyPr/>
                    <a:lstStyle/>
                    <a:p>
                      <a:pPr algn="l"/>
                      <a:r>
                        <a:rPr lang="en-US" sz="1200" dirty="0" smtClean="0"/>
                        <a:t> Size required</a:t>
                      </a:r>
                      <a:endParaRPr lang="en-US" sz="1200" dirty="0"/>
                    </a:p>
                  </a:txBody>
                  <a:tcPr/>
                </a:tc>
                <a:tc>
                  <a:txBody>
                    <a:bodyPr/>
                    <a:lstStyle/>
                    <a:p>
                      <a:pPr>
                        <a:buFont typeface="Arial" pitchFamily="34" charset="0"/>
                        <a:buChar char="•"/>
                      </a:pPr>
                      <a:r>
                        <a:rPr lang="en-US" sz="1200" dirty="0" smtClean="0"/>
                        <a:t>Nr. Of stations needed</a:t>
                      </a:r>
                    </a:p>
                    <a:p>
                      <a:pPr>
                        <a:buFont typeface="Arial" pitchFamily="34" charset="0"/>
                        <a:buChar char="•"/>
                      </a:pPr>
                      <a:r>
                        <a:rPr lang="en-US" sz="1200" dirty="0" smtClean="0"/>
                        <a:t> Nr. Of liftings needed</a:t>
                      </a:r>
                    </a:p>
                    <a:p>
                      <a:pPr>
                        <a:buFont typeface="Arial" pitchFamily="34" charset="0"/>
                        <a:buChar char="•"/>
                      </a:pPr>
                      <a:r>
                        <a:rPr lang="en-US" sz="1200" dirty="0" smtClean="0"/>
                        <a:t> Utilization</a:t>
                      </a:r>
                    </a:p>
                    <a:p>
                      <a:pPr algn="l"/>
                      <a:endParaRPr lang="en-US" sz="1200" dirty="0"/>
                    </a:p>
                  </a:txBody>
                  <a:tcPr/>
                </a:tc>
                <a:tc>
                  <a:txBody>
                    <a:bodyPr/>
                    <a:lstStyle/>
                    <a:p>
                      <a:pPr algn="l">
                        <a:buFont typeface="Arial" pitchFamily="34" charset="0"/>
                        <a:buChar char="•"/>
                      </a:pPr>
                      <a:r>
                        <a:rPr lang="en-US" sz="1200" dirty="0" smtClean="0"/>
                        <a:t> Fleet size</a:t>
                      </a:r>
                      <a:endParaRPr lang="en-US" sz="1200" dirty="0"/>
                    </a:p>
                  </a:txBody>
                  <a:tcPr/>
                </a:tc>
                <a:tc>
                  <a:txBody>
                    <a:bodyPr/>
                    <a:lstStyle/>
                    <a:p>
                      <a:pPr algn="l"/>
                      <a:endParaRPr lang="en-US" sz="1200" dirty="0"/>
                    </a:p>
                  </a:txBody>
                  <a:tcPr/>
                </a:tc>
              </a:tr>
            </a:tbl>
          </a:graphicData>
        </a:graphic>
      </p:graphicFrame>
      <p:sp>
        <p:nvSpPr>
          <p:cNvPr id="5" name="Right Arrow 4"/>
          <p:cNvSpPr/>
          <p:nvPr/>
        </p:nvSpPr>
        <p:spPr>
          <a:xfrm>
            <a:off x="533400" y="3200400"/>
            <a:ext cx="1130808" cy="733663"/>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nchor="ctr">
            <a:spAutoFit/>
          </a:bodyPr>
          <a:lstStyle/>
          <a:p>
            <a:pPr algn="ctr"/>
            <a:r>
              <a:rPr lang="en-US" dirty="0" smtClean="0"/>
              <a:t>INPUT</a:t>
            </a:r>
            <a:endParaRPr lang="en-US" dirty="0"/>
          </a:p>
        </p:txBody>
      </p:sp>
      <p:sp>
        <p:nvSpPr>
          <p:cNvPr id="6" name="Left Arrow 5"/>
          <p:cNvSpPr/>
          <p:nvPr/>
        </p:nvSpPr>
        <p:spPr>
          <a:xfrm>
            <a:off x="457200" y="4724400"/>
            <a:ext cx="1283208" cy="672525"/>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nchor="ctr">
            <a:spAutoFit/>
          </a:bodyPr>
          <a:lstStyle/>
          <a:p>
            <a:pPr algn="ctr"/>
            <a:r>
              <a:rPr lang="en-US" sz="1600" dirty="0" smtClean="0"/>
              <a:t>OUTPUT</a:t>
            </a:r>
            <a:endParaRPr lang="en-US" sz="1600" dirty="0"/>
          </a:p>
        </p:txBody>
      </p:sp>
      <p:graphicFrame>
        <p:nvGraphicFramePr>
          <p:cNvPr id="7" name="Diagram 6"/>
          <p:cNvGraphicFramePr/>
          <p:nvPr/>
        </p:nvGraphicFramePr>
        <p:xfrm>
          <a:off x="114300" y="914400"/>
          <a:ext cx="89154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itle 1"/>
          <p:cNvSpPr>
            <a:spLocks noGrp="1"/>
          </p:cNvSpPr>
          <p:nvPr>
            <p:ph type="title"/>
          </p:nvPr>
        </p:nvSpPr>
        <p:spPr/>
        <p:txBody>
          <a:bodyPr>
            <a:normAutofit fontScale="90000"/>
          </a:bodyPr>
          <a:lstStyle/>
          <a:p>
            <a:r>
              <a:rPr lang="en-US" dirty="0" err="1" smtClean="0"/>
              <a:t>Input/Output</a:t>
            </a:r>
            <a:r>
              <a:rPr lang="en-US" dirty="0" smtClean="0"/>
              <a:t> of a logistics analysis</a:t>
            </a:r>
            <a:endParaRPr lang="en-US" dirty="0"/>
          </a:p>
        </p:txBody>
      </p:sp>
      <p:sp>
        <p:nvSpPr>
          <p:cNvPr id="8" name="Rounded Rectangle 7"/>
          <p:cNvSpPr/>
          <p:nvPr/>
        </p:nvSpPr>
        <p:spPr>
          <a:xfrm>
            <a:off x="990600" y="5638800"/>
            <a:ext cx="7086600" cy="990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Input and Output might vary depending on the process specifics</a:t>
            </a:r>
          </a:p>
          <a:p>
            <a:pPr algn="ctr"/>
            <a:r>
              <a:rPr lang="en-US" dirty="0" smtClean="0"/>
              <a:t>The analysis could be made for the conversion of an existing facility, or design of a new one</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2286000"/>
          <a:ext cx="7924799" cy="3190240"/>
        </p:xfrm>
        <a:graphic>
          <a:graphicData uri="http://schemas.openxmlformats.org/drawingml/2006/table">
            <a:tbl>
              <a:tblPr firstRow="1" bandRow="1">
                <a:tableStyleId>{5C22544A-7EE6-4342-B048-85BDC9FD1C3A}</a:tableStyleId>
              </a:tblPr>
              <a:tblGrid>
                <a:gridCol w="1364798"/>
                <a:gridCol w="997402"/>
                <a:gridCol w="990600"/>
                <a:gridCol w="1752600"/>
                <a:gridCol w="1534885"/>
                <a:gridCol w="1284514"/>
              </a:tblGrid>
              <a:tr h="812800">
                <a:tc>
                  <a:txBody>
                    <a:bodyPr/>
                    <a:lstStyle/>
                    <a:p>
                      <a:endParaRPr lang="en-US" dirty="0"/>
                    </a:p>
                  </a:txBody>
                  <a:tcPr/>
                </a:tc>
                <a:tc>
                  <a:txBody>
                    <a:bodyPr/>
                    <a:lstStyle/>
                    <a:p>
                      <a:pPr algn="ctr"/>
                      <a:r>
                        <a:rPr lang="en-US" dirty="0" smtClean="0"/>
                        <a:t>Supply</a:t>
                      </a:r>
                      <a:endParaRPr lang="en-US" dirty="0"/>
                    </a:p>
                  </a:txBody>
                  <a:tcPr/>
                </a:tc>
                <a:tc>
                  <a:txBody>
                    <a:bodyPr/>
                    <a:lstStyle/>
                    <a:p>
                      <a:pPr algn="ctr"/>
                      <a:r>
                        <a:rPr lang="en-US" dirty="0" smtClean="0"/>
                        <a:t>Storage</a:t>
                      </a:r>
                      <a:endParaRPr lang="en-US" dirty="0"/>
                    </a:p>
                  </a:txBody>
                  <a:tcPr/>
                </a:tc>
                <a:tc>
                  <a:txBody>
                    <a:bodyPr/>
                    <a:lstStyle/>
                    <a:p>
                      <a:pPr algn="ctr"/>
                      <a:r>
                        <a:rPr lang="en-US" dirty="0" smtClean="0"/>
                        <a:t>Loading</a:t>
                      </a:r>
                      <a:endParaRPr lang="en-US" dirty="0"/>
                    </a:p>
                  </a:txBody>
                  <a:tcPr/>
                </a:tc>
                <a:tc>
                  <a:txBody>
                    <a:bodyPr/>
                    <a:lstStyle/>
                    <a:p>
                      <a:pPr algn="ctr"/>
                      <a:r>
                        <a:rPr lang="en-US" dirty="0" smtClean="0"/>
                        <a:t>Transport</a:t>
                      </a:r>
                      <a:endParaRPr lang="en-US" dirty="0"/>
                    </a:p>
                  </a:txBody>
                  <a:tcPr/>
                </a:tc>
                <a:tc>
                  <a:txBody>
                    <a:bodyPr/>
                    <a:lstStyle/>
                    <a:p>
                      <a:pPr algn="ctr"/>
                      <a:r>
                        <a:rPr lang="en-US" dirty="0" smtClean="0"/>
                        <a:t>Demand</a:t>
                      </a:r>
                      <a:endParaRPr lang="en-US" dirty="0"/>
                    </a:p>
                  </a:txBody>
                  <a:tcPr/>
                </a:tc>
              </a:tr>
              <a:tr h="812800">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 Supply profile</a:t>
                      </a:r>
                    </a:p>
                    <a:p>
                      <a:pPr>
                        <a:buFont typeface="Arial" pitchFamily="34" charset="0"/>
                        <a:buChar char="•"/>
                      </a:pPr>
                      <a:r>
                        <a:rPr lang="en-US" sz="1200" dirty="0" smtClean="0"/>
                        <a:t> Seasonality</a:t>
                      </a:r>
                    </a:p>
                    <a:p>
                      <a:pPr algn="l"/>
                      <a:endParaRPr lang="en-US" sz="1200" dirty="0"/>
                    </a:p>
                  </a:txBody>
                  <a:tcPr/>
                </a:tc>
                <a:tc>
                  <a:txBody>
                    <a:bodyPr/>
                    <a:lstStyle/>
                    <a:p>
                      <a:pPr>
                        <a:buFont typeface="Arial" pitchFamily="34" charset="0"/>
                        <a:buChar char="•"/>
                      </a:pPr>
                      <a:r>
                        <a:rPr lang="en-US" sz="1200" dirty="0" smtClean="0"/>
                        <a:t> Dead stock</a:t>
                      </a:r>
                    </a:p>
                    <a:p>
                      <a:pPr>
                        <a:buFont typeface="Arial" pitchFamily="34" charset="0"/>
                        <a:buChar char="•"/>
                      </a:pPr>
                      <a:r>
                        <a:rPr lang="en-US" sz="1200" dirty="0" smtClean="0"/>
                        <a:t> Max/Min  operating</a:t>
                      </a:r>
                    </a:p>
                    <a:p>
                      <a:r>
                        <a:rPr lang="en-US" sz="1200" dirty="0" smtClean="0"/>
                        <a:t>    levels</a:t>
                      </a:r>
                    </a:p>
                    <a:p>
                      <a:pPr>
                        <a:buFont typeface="Arial" pitchFamily="34" charset="0"/>
                        <a:buChar char="•"/>
                      </a:pPr>
                      <a:r>
                        <a:rPr lang="en-US" sz="1200" dirty="0" smtClean="0"/>
                        <a:t>  </a:t>
                      </a:r>
                      <a:r>
                        <a:rPr lang="en-US" sz="1200" dirty="0" err="1" smtClean="0"/>
                        <a:t>Ullage</a:t>
                      </a:r>
                      <a:endParaRPr lang="en-US" sz="1200" dirty="0"/>
                    </a:p>
                  </a:txBody>
                  <a:tcPr/>
                </a:tc>
                <a:tc>
                  <a:txBody>
                    <a:bodyPr/>
                    <a:lstStyle/>
                    <a:p>
                      <a:pPr>
                        <a:buFont typeface="Arial" pitchFamily="34" charset="0"/>
                        <a:buChar char="•"/>
                      </a:pPr>
                      <a:r>
                        <a:rPr lang="en-US" sz="1200" dirty="0" smtClean="0"/>
                        <a:t> Sail/Drive </a:t>
                      </a:r>
                      <a:r>
                        <a:rPr lang="en-US" sz="1200" dirty="0" err="1" smtClean="0"/>
                        <a:t>in&amp;out</a:t>
                      </a:r>
                      <a:endParaRPr lang="en-US" sz="1200" dirty="0" smtClean="0"/>
                    </a:p>
                    <a:p>
                      <a:pPr>
                        <a:buFont typeface="Arial" pitchFamily="34" charset="0"/>
                        <a:buChar char="•"/>
                      </a:pPr>
                      <a:r>
                        <a:rPr lang="en-US" sz="1200" baseline="0" dirty="0" smtClean="0"/>
                        <a:t> </a:t>
                      </a:r>
                      <a:r>
                        <a:rPr lang="en-US" sz="1200" dirty="0" smtClean="0"/>
                        <a:t>Berthing/Docking</a:t>
                      </a:r>
                    </a:p>
                    <a:p>
                      <a:pPr>
                        <a:buFont typeface="Arial" pitchFamily="34" charset="0"/>
                        <a:buChar char="•"/>
                      </a:pPr>
                      <a:r>
                        <a:rPr lang="en-US" sz="1200" dirty="0" smtClean="0"/>
                        <a:t> LNG transfer rate</a:t>
                      </a:r>
                    </a:p>
                    <a:p>
                      <a:pPr>
                        <a:buFont typeface="Arial" pitchFamily="34" charset="0"/>
                        <a:buChar char="•"/>
                      </a:pPr>
                      <a:r>
                        <a:rPr lang="en-US" sz="1200" dirty="0" smtClean="0"/>
                        <a:t> Max utilization</a:t>
                      </a:r>
                    </a:p>
                    <a:p>
                      <a:pPr algn="l"/>
                      <a:endParaRPr lang="en-US" sz="1200" dirty="0"/>
                    </a:p>
                  </a:txBody>
                  <a:tcPr/>
                </a:tc>
                <a:tc>
                  <a:txBody>
                    <a:bodyPr/>
                    <a:lstStyle/>
                    <a:p>
                      <a:pPr>
                        <a:buFont typeface="Arial" pitchFamily="34" charset="0"/>
                        <a:buChar char="•"/>
                      </a:pPr>
                      <a:r>
                        <a:rPr lang="en-US" sz="1200" dirty="0" smtClean="0"/>
                        <a:t>Ship/truck/rail/…</a:t>
                      </a:r>
                    </a:p>
                    <a:p>
                      <a:pPr>
                        <a:buFont typeface="Arial" pitchFamily="34" charset="0"/>
                        <a:buChar char="•"/>
                      </a:pPr>
                      <a:r>
                        <a:rPr lang="en-US" sz="1200" dirty="0" smtClean="0"/>
                        <a:t> Distance </a:t>
                      </a:r>
                    </a:p>
                    <a:p>
                      <a:pPr>
                        <a:buFont typeface="Arial" pitchFamily="34" charset="0"/>
                        <a:buChar char="•"/>
                      </a:pPr>
                      <a:r>
                        <a:rPr lang="en-US" sz="1200" dirty="0" smtClean="0"/>
                        <a:t>Volume</a:t>
                      </a:r>
                    </a:p>
                    <a:p>
                      <a:pPr>
                        <a:buFont typeface="Arial" pitchFamily="34" charset="0"/>
                        <a:buChar char="•"/>
                      </a:pPr>
                      <a:r>
                        <a:rPr lang="en-US" sz="1200" dirty="0" smtClean="0"/>
                        <a:t> Max </a:t>
                      </a:r>
                      <a:r>
                        <a:rPr lang="en-US" sz="1200" dirty="0" err="1" smtClean="0"/>
                        <a:t>utilisation</a:t>
                      </a:r>
                      <a:endParaRPr lang="en-US" sz="1200" dirty="0" smtClean="0"/>
                    </a:p>
                    <a:p>
                      <a:pPr>
                        <a:buFont typeface="Arial" pitchFamily="34" charset="0"/>
                        <a:buChar char="•"/>
                      </a:pPr>
                      <a:r>
                        <a:rPr lang="en-US" sz="1200" dirty="0" smtClean="0"/>
                        <a:t> Speed</a:t>
                      </a:r>
                    </a:p>
                    <a:p>
                      <a:pPr>
                        <a:buFont typeface="Arial" pitchFamily="34" charset="0"/>
                        <a:buChar char="•"/>
                      </a:pPr>
                      <a:r>
                        <a:rPr lang="en-US" sz="1200" dirty="0" smtClean="0"/>
                        <a:t>  BOG </a:t>
                      </a:r>
                      <a:r>
                        <a:rPr lang="en-US" sz="1200" dirty="0" err="1" smtClean="0"/>
                        <a:t>mngmnt</a:t>
                      </a:r>
                      <a:endParaRPr lang="en-US" sz="1200" dirty="0" smtClean="0"/>
                    </a:p>
                    <a:p>
                      <a:pPr>
                        <a:buFont typeface="Arial" pitchFamily="34" charset="0"/>
                        <a:buChar char="•"/>
                      </a:pPr>
                      <a:r>
                        <a:rPr lang="en-US" sz="1200" dirty="0" smtClean="0"/>
                        <a:t> P(t) , T(t)</a:t>
                      </a:r>
                    </a:p>
                    <a:p>
                      <a:pPr algn="l"/>
                      <a:endParaRPr lang="en-US" sz="1200" dirty="0"/>
                    </a:p>
                  </a:txBody>
                  <a:tcPr/>
                </a:tc>
                <a:tc>
                  <a:txBody>
                    <a:bodyPr/>
                    <a:lstStyle/>
                    <a:p>
                      <a:pPr>
                        <a:buFont typeface="Arial" pitchFamily="34" charset="0"/>
                        <a:buChar char="•"/>
                      </a:pPr>
                      <a:r>
                        <a:rPr lang="en-US" sz="1200" dirty="0" smtClean="0"/>
                        <a:t>Number of</a:t>
                      </a:r>
                    </a:p>
                    <a:p>
                      <a:r>
                        <a:rPr lang="en-US" sz="1200" dirty="0" smtClean="0"/>
                        <a:t>   customers</a:t>
                      </a:r>
                    </a:p>
                    <a:p>
                      <a:pPr>
                        <a:buFont typeface="Arial" pitchFamily="34" charset="0"/>
                        <a:buChar char="•"/>
                      </a:pPr>
                      <a:r>
                        <a:rPr lang="en-US" sz="1200" dirty="0" smtClean="0"/>
                        <a:t>Demand</a:t>
                      </a:r>
                    </a:p>
                    <a:p>
                      <a:pPr>
                        <a:buFont typeface="Arial" pitchFamily="34" charset="0"/>
                        <a:buChar char="•"/>
                      </a:pPr>
                      <a:r>
                        <a:rPr lang="en-US" sz="1200" dirty="0" smtClean="0"/>
                        <a:t>Port activities</a:t>
                      </a:r>
                    </a:p>
                    <a:p>
                      <a:pPr>
                        <a:buFont typeface="Arial" pitchFamily="34" charset="0"/>
                        <a:buChar char="•"/>
                      </a:pPr>
                      <a:r>
                        <a:rPr lang="en-US" sz="1200" dirty="0" smtClean="0"/>
                        <a:t> Quality req.</a:t>
                      </a:r>
                    </a:p>
                    <a:p>
                      <a:pPr algn="l"/>
                      <a:endParaRPr lang="en-US" sz="1200" dirty="0"/>
                    </a:p>
                  </a:txBody>
                  <a:tcPr/>
                </a:tc>
              </a:tr>
              <a:tr h="812800">
                <a:tc>
                  <a:txBody>
                    <a:bodyPr/>
                    <a:lstStyle/>
                    <a:p>
                      <a:endParaRPr lang="en-US" dirty="0"/>
                    </a:p>
                  </a:txBody>
                  <a:tcPr/>
                </a:tc>
                <a:tc>
                  <a:txBody>
                    <a:bodyPr/>
                    <a:lstStyle/>
                    <a:p>
                      <a:pPr algn="l"/>
                      <a:endParaRPr lang="en-US" sz="1200"/>
                    </a:p>
                  </a:txBody>
                  <a:tcPr/>
                </a:tc>
                <a:tc>
                  <a:txBody>
                    <a:bodyPr/>
                    <a:lstStyle/>
                    <a:p>
                      <a:pPr algn="l"/>
                      <a:r>
                        <a:rPr lang="en-US" sz="1200" dirty="0" smtClean="0"/>
                        <a:t> Size required</a:t>
                      </a:r>
                      <a:endParaRPr lang="en-US" sz="1200" dirty="0"/>
                    </a:p>
                  </a:txBody>
                  <a:tcPr/>
                </a:tc>
                <a:tc>
                  <a:txBody>
                    <a:bodyPr/>
                    <a:lstStyle/>
                    <a:p>
                      <a:pPr>
                        <a:buFont typeface="Arial" pitchFamily="34" charset="0"/>
                        <a:buChar char="•"/>
                      </a:pPr>
                      <a:r>
                        <a:rPr lang="en-US" sz="1200" dirty="0" smtClean="0"/>
                        <a:t>Nr. Of stations needed</a:t>
                      </a:r>
                    </a:p>
                    <a:p>
                      <a:pPr>
                        <a:buFont typeface="Arial" pitchFamily="34" charset="0"/>
                        <a:buChar char="•"/>
                      </a:pPr>
                      <a:r>
                        <a:rPr lang="en-US" sz="1200" dirty="0" smtClean="0"/>
                        <a:t> Nr. Of liftings needed</a:t>
                      </a:r>
                    </a:p>
                    <a:p>
                      <a:pPr>
                        <a:buFont typeface="Arial" pitchFamily="34" charset="0"/>
                        <a:buChar char="•"/>
                      </a:pPr>
                      <a:r>
                        <a:rPr lang="en-US" sz="1200" dirty="0" smtClean="0"/>
                        <a:t> Utilization</a:t>
                      </a:r>
                    </a:p>
                    <a:p>
                      <a:pPr algn="l"/>
                      <a:endParaRPr lang="en-US" sz="1200" dirty="0"/>
                    </a:p>
                  </a:txBody>
                  <a:tcPr/>
                </a:tc>
                <a:tc>
                  <a:txBody>
                    <a:bodyPr/>
                    <a:lstStyle/>
                    <a:p>
                      <a:pPr algn="l">
                        <a:buFont typeface="Arial" pitchFamily="34" charset="0"/>
                        <a:buChar char="•"/>
                      </a:pPr>
                      <a:r>
                        <a:rPr lang="en-US" sz="1200" dirty="0" smtClean="0"/>
                        <a:t> Fleet size</a:t>
                      </a:r>
                      <a:endParaRPr lang="en-US" sz="1200" dirty="0"/>
                    </a:p>
                  </a:txBody>
                  <a:tcPr/>
                </a:tc>
                <a:tc>
                  <a:txBody>
                    <a:bodyPr/>
                    <a:lstStyle/>
                    <a:p>
                      <a:pPr algn="l"/>
                      <a:endParaRPr lang="en-US" sz="1200" dirty="0"/>
                    </a:p>
                  </a:txBody>
                  <a:tcPr/>
                </a:tc>
              </a:tr>
            </a:tbl>
          </a:graphicData>
        </a:graphic>
      </p:graphicFrame>
      <p:sp>
        <p:nvSpPr>
          <p:cNvPr id="5" name="Right Arrow 4"/>
          <p:cNvSpPr/>
          <p:nvPr/>
        </p:nvSpPr>
        <p:spPr>
          <a:xfrm>
            <a:off x="533400" y="3200400"/>
            <a:ext cx="1130808" cy="733663"/>
          </a:xfrm>
          <a:prstGeom prst="rightArrow">
            <a:avLst/>
          </a:prstGeom>
          <a:ln>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wrap="square" rtlCol="0" anchor="ctr">
            <a:spAutoFit/>
          </a:bodyPr>
          <a:lstStyle/>
          <a:p>
            <a:pPr algn="ctr"/>
            <a:r>
              <a:rPr lang="en-US" dirty="0" smtClean="0"/>
              <a:t>INPUT</a:t>
            </a:r>
            <a:endParaRPr lang="en-US" dirty="0"/>
          </a:p>
        </p:txBody>
      </p:sp>
      <p:sp>
        <p:nvSpPr>
          <p:cNvPr id="6" name="Left Arrow 5"/>
          <p:cNvSpPr/>
          <p:nvPr/>
        </p:nvSpPr>
        <p:spPr>
          <a:xfrm>
            <a:off x="457200" y="4724400"/>
            <a:ext cx="1283208" cy="672525"/>
          </a:xfrm>
          <a:prstGeom prst="leftArrow">
            <a:avLst/>
          </a:prstGeom>
          <a:solidFill>
            <a:schemeClr val="accent6"/>
          </a:solidFill>
        </p:spPr>
        <p:style>
          <a:lnRef idx="2">
            <a:schemeClr val="accent6">
              <a:shade val="50000"/>
            </a:schemeClr>
          </a:lnRef>
          <a:fillRef idx="1">
            <a:schemeClr val="accent6"/>
          </a:fillRef>
          <a:effectRef idx="0">
            <a:schemeClr val="accent6"/>
          </a:effectRef>
          <a:fontRef idx="minor">
            <a:schemeClr val="lt1"/>
          </a:fontRef>
        </p:style>
        <p:txBody>
          <a:bodyPr wrap="square" rtlCol="0" anchor="ctr">
            <a:spAutoFit/>
          </a:bodyPr>
          <a:lstStyle/>
          <a:p>
            <a:pPr algn="ctr"/>
            <a:r>
              <a:rPr lang="en-US" sz="1600" dirty="0" smtClean="0"/>
              <a:t>OUTPUT</a:t>
            </a:r>
            <a:endParaRPr lang="en-US" sz="1600" dirty="0"/>
          </a:p>
        </p:txBody>
      </p:sp>
      <p:graphicFrame>
        <p:nvGraphicFramePr>
          <p:cNvPr id="7" name="Diagram 6"/>
          <p:cNvGraphicFramePr/>
          <p:nvPr/>
        </p:nvGraphicFramePr>
        <p:xfrm>
          <a:off x="114300" y="914400"/>
          <a:ext cx="89154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itle 1"/>
          <p:cNvSpPr>
            <a:spLocks noGrp="1"/>
          </p:cNvSpPr>
          <p:nvPr>
            <p:ph type="title"/>
          </p:nvPr>
        </p:nvSpPr>
        <p:spPr/>
        <p:txBody>
          <a:bodyPr>
            <a:normAutofit fontScale="90000"/>
          </a:bodyPr>
          <a:lstStyle/>
          <a:p>
            <a:r>
              <a:rPr lang="en-US" dirty="0" err="1" smtClean="0"/>
              <a:t>Input/Output</a:t>
            </a:r>
            <a:r>
              <a:rPr lang="en-US" dirty="0" smtClean="0"/>
              <a:t> of a logistics analysis</a:t>
            </a:r>
            <a:endParaRPr lang="en-US" dirty="0"/>
          </a:p>
        </p:txBody>
      </p:sp>
      <p:sp>
        <p:nvSpPr>
          <p:cNvPr id="9" name="Rounded Rectangle 8"/>
          <p:cNvSpPr/>
          <p:nvPr/>
        </p:nvSpPr>
        <p:spPr>
          <a:xfrm rot="20404585">
            <a:off x="1397138" y="3074070"/>
            <a:ext cx="6899028" cy="163449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spAutoFit/>
          </a:bodyPr>
          <a:lstStyle/>
          <a:p>
            <a:pPr algn="ctr"/>
            <a:r>
              <a:rPr lang="en-US" dirty="0" smtClean="0"/>
              <a:t>Extreme Weather Events</a:t>
            </a:r>
          </a:p>
          <a:p>
            <a:pPr algn="ctr"/>
            <a:r>
              <a:rPr lang="en-US" dirty="0" smtClean="0"/>
              <a:t>Planned and unplanned maintenance</a:t>
            </a:r>
          </a:p>
          <a:p>
            <a:pPr algn="ctr"/>
            <a:r>
              <a:rPr lang="en-MY" dirty="0" smtClean="0"/>
              <a:t>Port constraints like tidal and day light periods</a:t>
            </a:r>
          </a:p>
          <a:p>
            <a:pPr algn="ctr"/>
            <a:r>
              <a:rPr lang="en-MY" dirty="0" smtClean="0"/>
              <a:t>Traffic, road incidents</a:t>
            </a:r>
          </a:p>
          <a:p>
            <a:pPr algn="ctr"/>
            <a:r>
              <a:rPr lang="en-MY" dirty="0" smtClean="0"/>
              <a:t>Supply, Demand fluctuations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8229600" cy="304800"/>
          </a:xfrm>
          <a:prstGeom prst="rect">
            <a:avLst/>
          </a:prstGeom>
          <a:solidFill>
            <a:srgbClr val="0066FF"/>
          </a:solidFill>
        </p:spPr>
        <p:txBody>
          <a:bodyPr vert="horz" lIns="91440" tIns="45720" rIns="91440" bIns="45720" rtlCol="0" anchor="ctr">
            <a:noAutofit/>
          </a:bodyPr>
          <a:lstStyle/>
          <a:p>
            <a:pPr lvl="0">
              <a:spcBef>
                <a:spcPct val="0"/>
              </a:spcBef>
            </a:pPr>
            <a:r>
              <a:rPr lang="en-US" sz="2000" b="1" dirty="0" smtClean="0">
                <a:solidFill>
                  <a:sysClr val="window" lastClr="FFFFFF"/>
                </a:solidFill>
                <a:latin typeface="Calibri"/>
                <a:ea typeface="+mj-ea"/>
                <a:cs typeface="+mj-cs"/>
              </a:rPr>
              <a:t>Example</a:t>
            </a:r>
            <a:endParaRPr kumimoji="0" lang="en-US" sz="2000" b="1" i="0" u="none" strike="noStrike" kern="1200" cap="none" spc="0" normalizeH="0" baseline="0" noProof="0" dirty="0">
              <a:ln>
                <a:noFill/>
              </a:ln>
              <a:solidFill>
                <a:sysClr val="window" lastClr="FFFFFF"/>
              </a:solidFill>
              <a:effectLst/>
              <a:uLnTx/>
              <a:uFillTx/>
              <a:latin typeface="Calibri"/>
              <a:ea typeface="+mj-ea"/>
              <a:cs typeface="+mj-cs"/>
            </a:endParaRPr>
          </a:p>
        </p:txBody>
      </p:sp>
      <p:graphicFrame>
        <p:nvGraphicFramePr>
          <p:cNvPr id="3" name="Table 2"/>
          <p:cNvGraphicFramePr>
            <a:graphicFrameLocks noGrp="1"/>
          </p:cNvGraphicFramePr>
          <p:nvPr/>
        </p:nvGraphicFramePr>
        <p:xfrm>
          <a:off x="152400" y="2437638"/>
          <a:ext cx="4419599" cy="4328922"/>
        </p:xfrm>
        <a:graphic>
          <a:graphicData uri="http://schemas.openxmlformats.org/drawingml/2006/table">
            <a:tbl>
              <a:tblPr/>
              <a:tblGrid>
                <a:gridCol w="244161"/>
                <a:gridCol w="1965639"/>
                <a:gridCol w="1371600"/>
                <a:gridCol w="100966"/>
                <a:gridCol w="737233"/>
              </a:tblGrid>
              <a:tr h="178308">
                <a:tc gridSpan="2">
                  <a:txBody>
                    <a:bodyPr/>
                    <a:lstStyle/>
                    <a:p>
                      <a:pPr>
                        <a:lnSpc>
                          <a:spcPct val="115000"/>
                        </a:lnSpc>
                        <a:spcAft>
                          <a:spcPts val="0"/>
                        </a:spcAft>
                      </a:pPr>
                      <a:r>
                        <a:rPr lang="en-US" sz="1100" dirty="0">
                          <a:solidFill>
                            <a:srgbClr val="000000"/>
                          </a:solidFill>
                          <a:latin typeface="Calibri"/>
                          <a:ea typeface="Times New Roman"/>
                          <a:cs typeface="Calibri"/>
                        </a:rPr>
                        <a:t>LNG plant</a:t>
                      </a:r>
                      <a:endParaRPr lang="en-US" sz="1800" dirty="0">
                        <a:latin typeface="Calibri"/>
                        <a:ea typeface="Calibri"/>
                        <a:cs typeface="Times New Roman"/>
                      </a:endParaRPr>
                    </a:p>
                  </a:txBody>
                  <a:tcPr marL="68580" marR="68580" marT="0" marB="0" anchor="b">
                    <a:lnL>
                      <a:noFill/>
                    </a:lnL>
                    <a:lnR>
                      <a:noFill/>
                    </a:lnR>
                    <a:lnT>
                      <a:noFill/>
                    </a:lnT>
                    <a:lnB>
                      <a:noFill/>
                    </a:lnB>
                    <a:solidFill>
                      <a:srgbClr val="548DD4"/>
                    </a:solidFill>
                  </a:tcPr>
                </a:tc>
                <a:tc hMerge="1">
                  <a:txBody>
                    <a:bodyPr/>
                    <a:lstStyle/>
                    <a:p>
                      <a:endParaRPr lang="en-US"/>
                    </a:p>
                  </a:txBody>
                  <a:tcPr/>
                </a:tc>
                <a:tc>
                  <a:txBody>
                    <a:bodyPr/>
                    <a:lstStyle/>
                    <a:p>
                      <a:pPr>
                        <a:lnSpc>
                          <a:spcPct val="115000"/>
                        </a:lnSpc>
                        <a:spcAft>
                          <a:spcPts val="0"/>
                        </a:spcAft>
                      </a:pPr>
                      <a:r>
                        <a:rPr lang="en-US" sz="1100">
                          <a:solidFill>
                            <a:srgbClr val="000000"/>
                          </a:solidFill>
                          <a:latin typeface="Calibri"/>
                          <a:ea typeface="Times New Roman"/>
                          <a:cs typeface="Calibri"/>
                        </a:rPr>
                        <a:t> </a:t>
                      </a:r>
                      <a:endParaRPr lang="en-US" sz="1800">
                        <a:latin typeface="Calibri"/>
                        <a:ea typeface="Calibri"/>
                        <a:cs typeface="Times New Roman"/>
                      </a:endParaRPr>
                    </a:p>
                  </a:txBody>
                  <a:tcPr marL="68580" marR="68580" marT="0" marB="0" anchor="b">
                    <a:lnL>
                      <a:noFill/>
                    </a:lnL>
                    <a:lnR>
                      <a:noFill/>
                    </a:lnR>
                    <a:lnT>
                      <a:noFill/>
                    </a:lnT>
                    <a:lnB>
                      <a:noFill/>
                    </a:lnB>
                    <a:solidFill>
                      <a:srgbClr val="548DD4"/>
                    </a:solidFill>
                  </a:tcPr>
                </a:tc>
                <a:tc gridSpan="2">
                  <a:txBody>
                    <a:bodyPr/>
                    <a:lstStyle/>
                    <a:p>
                      <a:pPr>
                        <a:lnSpc>
                          <a:spcPct val="115000"/>
                        </a:lnSpc>
                        <a:spcAft>
                          <a:spcPts val="0"/>
                        </a:spcAft>
                      </a:pPr>
                      <a:r>
                        <a:rPr lang="en-US" sz="1100" dirty="0">
                          <a:solidFill>
                            <a:srgbClr val="000000"/>
                          </a:solidFill>
                          <a:latin typeface="Calibri"/>
                          <a:ea typeface="Times New Roman"/>
                          <a:cs typeface="Calibri"/>
                        </a:rPr>
                        <a:t> </a:t>
                      </a:r>
                      <a:endParaRPr lang="en-US" sz="1800" dirty="0">
                        <a:latin typeface="Calibri"/>
                        <a:ea typeface="Calibri"/>
                        <a:cs typeface="Times New Roman"/>
                      </a:endParaRPr>
                    </a:p>
                  </a:txBody>
                  <a:tcPr marL="68580" marR="68580" marT="0" marB="0" anchor="b">
                    <a:lnL>
                      <a:noFill/>
                    </a:lnL>
                    <a:lnR>
                      <a:noFill/>
                    </a:lnR>
                    <a:lnT>
                      <a:noFill/>
                    </a:lnT>
                    <a:lnB>
                      <a:noFill/>
                    </a:lnB>
                    <a:solidFill>
                      <a:srgbClr val="548DD4"/>
                    </a:solidFill>
                  </a:tcPr>
                </a:tc>
                <a:tc hMerge="1">
                  <a:txBody>
                    <a:bodyPr/>
                    <a:lstStyle/>
                    <a:p>
                      <a:pPr>
                        <a:lnSpc>
                          <a:spcPct val="115000"/>
                        </a:lnSpc>
                        <a:spcAft>
                          <a:spcPts val="0"/>
                        </a:spcAft>
                      </a:pPr>
                      <a:endParaRPr lang="en-US" sz="1800">
                        <a:latin typeface="Calibri"/>
                        <a:ea typeface="Calibri"/>
                        <a:cs typeface="Times New Roman"/>
                      </a:endParaRPr>
                    </a:p>
                  </a:txBody>
                  <a:tcPr marL="68580" marR="68580" marT="0" marB="0" anchor="b">
                    <a:lnL>
                      <a:noFill/>
                    </a:lnL>
                    <a:lnR>
                      <a:noFill/>
                    </a:lnR>
                    <a:lnT>
                      <a:noFill/>
                    </a:lnT>
                    <a:lnB>
                      <a:noFill/>
                    </a:lnB>
                    <a:solidFill>
                      <a:srgbClr val="548DD4"/>
                    </a:solidFill>
                  </a:tcPr>
                </a:tc>
              </a:tr>
              <a:tr h="178308">
                <a:tc>
                  <a:txBody>
                    <a:bodyPr/>
                    <a:lstStyle/>
                    <a:p>
                      <a:pPr>
                        <a:lnSpc>
                          <a:spcPct val="115000"/>
                        </a:lnSpc>
                        <a:spcAft>
                          <a:spcPts val="0"/>
                        </a:spcAft>
                      </a:pPr>
                      <a:r>
                        <a:rPr lang="en-US" sz="1100">
                          <a:solidFill>
                            <a:srgbClr val="000000"/>
                          </a:solidFill>
                          <a:latin typeface="Calibri"/>
                          <a:ea typeface="Times New Roman"/>
                          <a:cs typeface="Calibri"/>
                        </a:rPr>
                        <a:t> </a:t>
                      </a:r>
                      <a:endParaRPr lang="en-US" sz="1800">
                        <a:latin typeface="Calibri"/>
                        <a:ea typeface="Calibri"/>
                        <a:cs typeface="Times New Roman"/>
                      </a:endParaRPr>
                    </a:p>
                  </a:txBody>
                  <a:tcPr marL="68580" marR="68580" marT="0" marB="0" anchor="b">
                    <a:lnL>
                      <a:noFill/>
                    </a:lnL>
                    <a:lnR>
                      <a:noFill/>
                    </a:lnR>
                    <a:lnT>
                      <a:noFill/>
                    </a:lnT>
                    <a:lnB>
                      <a:noFill/>
                    </a:lnB>
                    <a:solidFill>
                      <a:srgbClr val="BFBFBF"/>
                    </a:solidFill>
                  </a:tcPr>
                </a:tc>
                <a:tc>
                  <a:txBody>
                    <a:bodyPr/>
                    <a:lstStyle/>
                    <a:p>
                      <a:pPr>
                        <a:lnSpc>
                          <a:spcPct val="115000"/>
                        </a:lnSpc>
                        <a:spcAft>
                          <a:spcPts val="0"/>
                        </a:spcAft>
                      </a:pPr>
                      <a:r>
                        <a:rPr lang="en-US" sz="1100">
                          <a:solidFill>
                            <a:srgbClr val="000000"/>
                          </a:solidFill>
                          <a:latin typeface="Calibri"/>
                          <a:ea typeface="Times New Roman"/>
                          <a:cs typeface="Calibri"/>
                        </a:rPr>
                        <a:t>Supply</a:t>
                      </a:r>
                      <a:endParaRPr lang="en-US" sz="1800">
                        <a:latin typeface="Calibri"/>
                        <a:ea typeface="Calibri"/>
                        <a:cs typeface="Times New Roman"/>
                      </a:endParaRPr>
                    </a:p>
                  </a:txBody>
                  <a:tcPr marL="68580" marR="68580" marT="0" marB="0" anchor="b">
                    <a:lnL>
                      <a:noFill/>
                    </a:lnL>
                    <a:lnR>
                      <a:noFill/>
                    </a:lnR>
                    <a:lnT>
                      <a:noFill/>
                    </a:lnT>
                    <a:lnB>
                      <a:noFill/>
                    </a:lnB>
                    <a:solidFill>
                      <a:srgbClr val="BFBFBF"/>
                    </a:solidFill>
                  </a:tcPr>
                </a:tc>
                <a:tc>
                  <a:txBody>
                    <a:bodyPr/>
                    <a:lstStyle/>
                    <a:p>
                      <a:pPr algn="r">
                        <a:lnSpc>
                          <a:spcPct val="115000"/>
                        </a:lnSpc>
                        <a:spcAft>
                          <a:spcPts val="0"/>
                        </a:spcAft>
                      </a:pPr>
                      <a:r>
                        <a:rPr lang="en-US" sz="1100" i="1" dirty="0" smtClean="0">
                          <a:solidFill>
                            <a:srgbClr val="000000"/>
                          </a:solidFill>
                          <a:latin typeface="Calibri"/>
                          <a:ea typeface="Calibri"/>
                          <a:cs typeface="Calibri"/>
                        </a:rPr>
                        <a:t>0.05, 0.1,</a:t>
                      </a:r>
                      <a:r>
                        <a:rPr lang="en-US" sz="1100" i="1" baseline="0" dirty="0" smtClean="0">
                          <a:solidFill>
                            <a:srgbClr val="000000"/>
                          </a:solidFill>
                          <a:latin typeface="Calibri"/>
                          <a:ea typeface="Calibri"/>
                          <a:cs typeface="Calibri"/>
                        </a:rPr>
                        <a:t> 0.3, 0.5, 1</a:t>
                      </a:r>
                      <a:endParaRPr lang="en-US" sz="1800" dirty="0">
                        <a:latin typeface="Calibri"/>
                        <a:ea typeface="Calibri"/>
                        <a:cs typeface="Times New Roman"/>
                      </a:endParaRPr>
                    </a:p>
                  </a:txBody>
                  <a:tcPr marL="68580" marR="68580" marT="0" marB="0" anchor="b">
                    <a:lnL>
                      <a:noFill/>
                    </a:lnL>
                    <a:lnR>
                      <a:noFill/>
                    </a:lnR>
                    <a:lnT>
                      <a:noFill/>
                    </a:lnT>
                    <a:lnB>
                      <a:noFill/>
                    </a:lnB>
                    <a:solidFill>
                      <a:srgbClr val="BFBFBF"/>
                    </a:solidFill>
                  </a:tcPr>
                </a:tc>
                <a:tc gridSpan="2">
                  <a:txBody>
                    <a:bodyPr/>
                    <a:lstStyle/>
                    <a:p>
                      <a:pPr>
                        <a:lnSpc>
                          <a:spcPct val="115000"/>
                        </a:lnSpc>
                        <a:spcAft>
                          <a:spcPts val="0"/>
                        </a:spcAft>
                      </a:pPr>
                      <a:r>
                        <a:rPr lang="en-US" sz="1100" dirty="0">
                          <a:solidFill>
                            <a:srgbClr val="000000"/>
                          </a:solidFill>
                          <a:latin typeface="Calibri"/>
                          <a:ea typeface="Times New Roman"/>
                          <a:cs typeface="Calibri"/>
                        </a:rPr>
                        <a:t> </a:t>
                      </a:r>
                      <a:r>
                        <a:rPr lang="en-US" sz="1100" dirty="0" smtClean="0">
                          <a:solidFill>
                            <a:srgbClr val="000000"/>
                          </a:solidFill>
                          <a:latin typeface="Calibri"/>
                          <a:ea typeface="Times New Roman"/>
                          <a:cs typeface="Calibri"/>
                        </a:rPr>
                        <a:t>mtpa</a:t>
                      </a:r>
                      <a:endParaRPr lang="en-US" sz="1800" dirty="0">
                        <a:latin typeface="Calibri"/>
                        <a:ea typeface="Calibri"/>
                        <a:cs typeface="Times New Roman"/>
                      </a:endParaRPr>
                    </a:p>
                  </a:txBody>
                  <a:tcPr marL="68580" marR="68580" marT="0" marB="0" anchor="b">
                    <a:lnL>
                      <a:noFill/>
                    </a:lnL>
                    <a:lnR>
                      <a:noFill/>
                    </a:lnR>
                    <a:lnT>
                      <a:noFill/>
                    </a:lnT>
                    <a:lnB>
                      <a:noFill/>
                    </a:lnB>
                    <a:solidFill>
                      <a:srgbClr val="BFBFBF"/>
                    </a:solidFill>
                  </a:tcPr>
                </a:tc>
                <a:tc hMerge="1">
                  <a:txBody>
                    <a:bodyPr/>
                    <a:lstStyle/>
                    <a:p>
                      <a:pPr>
                        <a:lnSpc>
                          <a:spcPct val="115000"/>
                        </a:lnSpc>
                        <a:spcAft>
                          <a:spcPts val="0"/>
                        </a:spcAft>
                      </a:pPr>
                      <a:endParaRPr lang="en-US" sz="1800" dirty="0">
                        <a:latin typeface="Calibri"/>
                        <a:ea typeface="Calibri"/>
                        <a:cs typeface="Times New Roman"/>
                      </a:endParaRPr>
                    </a:p>
                  </a:txBody>
                  <a:tcPr marL="68580" marR="68580" marT="0" marB="0" anchor="b">
                    <a:lnL>
                      <a:noFill/>
                    </a:lnL>
                    <a:lnR>
                      <a:noFill/>
                    </a:lnR>
                    <a:lnT>
                      <a:noFill/>
                    </a:lnT>
                    <a:lnB>
                      <a:noFill/>
                    </a:lnB>
                    <a:solidFill>
                      <a:srgbClr val="BFBFBF"/>
                    </a:solidFill>
                  </a:tcPr>
                </a:tc>
              </a:tr>
              <a:tr h="178308">
                <a:tc>
                  <a:txBody>
                    <a:bodyPr/>
                    <a:lstStyle/>
                    <a:p>
                      <a:pPr>
                        <a:lnSpc>
                          <a:spcPct val="115000"/>
                        </a:lnSpc>
                        <a:spcAft>
                          <a:spcPts val="0"/>
                        </a:spcAft>
                      </a:pPr>
                      <a:r>
                        <a:rPr lang="en-US" sz="1100">
                          <a:solidFill>
                            <a:srgbClr val="000000"/>
                          </a:solidFill>
                          <a:latin typeface="Calibri"/>
                          <a:ea typeface="Times New Roman"/>
                          <a:cs typeface="Calibri"/>
                        </a:rPr>
                        <a:t> </a:t>
                      </a:r>
                      <a:endParaRPr lang="en-US" sz="1800">
                        <a:latin typeface="Calibri"/>
                        <a:ea typeface="Calibri"/>
                        <a:cs typeface="Times New Roman"/>
                      </a:endParaRPr>
                    </a:p>
                  </a:txBody>
                  <a:tcPr marL="68580" marR="68580" marT="0" marB="0" anchor="b">
                    <a:lnL>
                      <a:noFill/>
                    </a:lnL>
                    <a:lnR>
                      <a:noFill/>
                    </a:lnR>
                    <a:lnT>
                      <a:noFill/>
                    </a:lnT>
                    <a:lnB>
                      <a:noFill/>
                    </a:lnB>
                    <a:solidFill>
                      <a:srgbClr val="BFBFBF"/>
                    </a:solidFill>
                  </a:tcPr>
                </a:tc>
                <a:tc>
                  <a:txBody>
                    <a:bodyPr/>
                    <a:lstStyle/>
                    <a:p>
                      <a:pPr>
                        <a:lnSpc>
                          <a:spcPct val="115000"/>
                        </a:lnSpc>
                        <a:spcAft>
                          <a:spcPts val="0"/>
                        </a:spcAft>
                      </a:pPr>
                      <a:r>
                        <a:rPr lang="en-US" sz="1100">
                          <a:solidFill>
                            <a:srgbClr val="000000"/>
                          </a:solidFill>
                          <a:latin typeface="Calibri"/>
                          <a:ea typeface="Times New Roman"/>
                          <a:cs typeface="Calibri"/>
                        </a:rPr>
                        <a:t>Seasonality</a:t>
                      </a:r>
                      <a:endParaRPr lang="en-US" sz="1800">
                        <a:latin typeface="Calibri"/>
                        <a:ea typeface="Calibri"/>
                        <a:cs typeface="Times New Roman"/>
                      </a:endParaRPr>
                    </a:p>
                  </a:txBody>
                  <a:tcPr marL="68580" marR="68580" marT="0" marB="0" anchor="b">
                    <a:lnL>
                      <a:noFill/>
                    </a:lnL>
                    <a:lnR>
                      <a:noFill/>
                    </a:lnR>
                    <a:lnT>
                      <a:noFill/>
                    </a:lnT>
                    <a:lnB>
                      <a:noFill/>
                    </a:lnB>
                    <a:solidFill>
                      <a:srgbClr val="BFBFBF"/>
                    </a:solidFill>
                  </a:tcPr>
                </a:tc>
                <a:tc>
                  <a:txBody>
                    <a:bodyPr/>
                    <a:lstStyle/>
                    <a:p>
                      <a:pPr algn="r">
                        <a:lnSpc>
                          <a:spcPct val="115000"/>
                        </a:lnSpc>
                        <a:spcAft>
                          <a:spcPts val="0"/>
                        </a:spcAft>
                      </a:pPr>
                      <a:r>
                        <a:rPr lang="en-US" sz="1100" i="1">
                          <a:solidFill>
                            <a:srgbClr val="000000"/>
                          </a:solidFill>
                          <a:latin typeface="Calibri"/>
                          <a:ea typeface="Times New Roman"/>
                          <a:cs typeface="Calibri"/>
                        </a:rPr>
                        <a:t>no</a:t>
                      </a:r>
                      <a:endParaRPr lang="en-US" sz="1800">
                        <a:latin typeface="Calibri"/>
                        <a:ea typeface="Calibri"/>
                        <a:cs typeface="Times New Roman"/>
                      </a:endParaRPr>
                    </a:p>
                  </a:txBody>
                  <a:tcPr marL="68580" marR="68580" marT="0" marB="0" anchor="b">
                    <a:lnL>
                      <a:noFill/>
                    </a:lnL>
                    <a:lnR>
                      <a:noFill/>
                    </a:lnR>
                    <a:lnT>
                      <a:noFill/>
                    </a:lnT>
                    <a:lnB>
                      <a:noFill/>
                    </a:lnB>
                    <a:solidFill>
                      <a:srgbClr val="BFBFBF"/>
                    </a:solidFill>
                  </a:tcPr>
                </a:tc>
                <a:tc gridSpan="2">
                  <a:txBody>
                    <a:bodyPr/>
                    <a:lstStyle/>
                    <a:p>
                      <a:pPr>
                        <a:lnSpc>
                          <a:spcPct val="115000"/>
                        </a:lnSpc>
                        <a:spcAft>
                          <a:spcPts val="0"/>
                        </a:spcAft>
                      </a:pPr>
                      <a:r>
                        <a:rPr lang="en-US" sz="1100">
                          <a:solidFill>
                            <a:srgbClr val="000000"/>
                          </a:solidFill>
                          <a:latin typeface="Calibri"/>
                          <a:ea typeface="Times New Roman"/>
                          <a:cs typeface="Calibri"/>
                        </a:rPr>
                        <a:t> </a:t>
                      </a:r>
                      <a:endParaRPr lang="en-US" sz="1800">
                        <a:latin typeface="Calibri"/>
                        <a:ea typeface="Calibri"/>
                        <a:cs typeface="Times New Roman"/>
                      </a:endParaRPr>
                    </a:p>
                  </a:txBody>
                  <a:tcPr marL="68580" marR="68580" marT="0" marB="0" anchor="b">
                    <a:lnL>
                      <a:noFill/>
                    </a:lnL>
                    <a:lnR>
                      <a:noFill/>
                    </a:lnR>
                    <a:lnT>
                      <a:noFill/>
                    </a:lnT>
                    <a:lnB>
                      <a:noFill/>
                    </a:lnB>
                    <a:solidFill>
                      <a:srgbClr val="BFBFBF"/>
                    </a:solidFill>
                  </a:tcPr>
                </a:tc>
                <a:tc hMerge="1">
                  <a:txBody>
                    <a:bodyPr/>
                    <a:lstStyle/>
                    <a:p>
                      <a:pPr>
                        <a:lnSpc>
                          <a:spcPct val="115000"/>
                        </a:lnSpc>
                        <a:spcAft>
                          <a:spcPts val="0"/>
                        </a:spcAft>
                      </a:pPr>
                      <a:endParaRPr lang="en-US" sz="1800">
                        <a:latin typeface="Calibri"/>
                        <a:ea typeface="Calibri"/>
                        <a:cs typeface="Times New Roman"/>
                      </a:endParaRPr>
                    </a:p>
                  </a:txBody>
                  <a:tcPr marL="68580" marR="68580" marT="0" marB="0" anchor="b">
                    <a:lnL>
                      <a:noFill/>
                    </a:lnL>
                    <a:lnR>
                      <a:noFill/>
                    </a:lnR>
                    <a:lnT>
                      <a:noFill/>
                    </a:lnT>
                    <a:lnB>
                      <a:noFill/>
                    </a:lnB>
                    <a:solidFill>
                      <a:srgbClr val="BFBFBF"/>
                    </a:solidFill>
                  </a:tcPr>
                </a:tc>
              </a:tr>
              <a:tr h="178308">
                <a:tc gridSpan="2">
                  <a:txBody>
                    <a:bodyPr/>
                    <a:lstStyle/>
                    <a:p>
                      <a:pPr>
                        <a:lnSpc>
                          <a:spcPct val="115000"/>
                        </a:lnSpc>
                        <a:spcAft>
                          <a:spcPts val="0"/>
                        </a:spcAft>
                      </a:pPr>
                      <a:r>
                        <a:rPr lang="en-US" sz="1100">
                          <a:solidFill>
                            <a:srgbClr val="000000"/>
                          </a:solidFill>
                          <a:latin typeface="Calibri"/>
                          <a:ea typeface="Times New Roman"/>
                          <a:cs typeface="Calibri"/>
                        </a:rPr>
                        <a:t>Storage</a:t>
                      </a:r>
                      <a:endParaRPr lang="en-US" sz="1800">
                        <a:latin typeface="Calibri"/>
                        <a:ea typeface="Calibri"/>
                        <a:cs typeface="Times New Roman"/>
                      </a:endParaRPr>
                    </a:p>
                  </a:txBody>
                  <a:tcPr marL="68580" marR="68580" marT="0" marB="0" anchor="b">
                    <a:lnL>
                      <a:noFill/>
                    </a:lnL>
                    <a:lnR>
                      <a:noFill/>
                    </a:lnR>
                    <a:lnT>
                      <a:noFill/>
                    </a:lnT>
                    <a:lnB>
                      <a:noFill/>
                    </a:lnB>
                    <a:solidFill>
                      <a:srgbClr val="548DD4"/>
                    </a:solidFill>
                  </a:tcPr>
                </a:tc>
                <a:tc hMerge="1">
                  <a:txBody>
                    <a:bodyPr/>
                    <a:lstStyle/>
                    <a:p>
                      <a:endParaRPr lang="en-US"/>
                    </a:p>
                  </a:txBody>
                  <a:tcPr/>
                </a:tc>
                <a:tc>
                  <a:txBody>
                    <a:bodyPr/>
                    <a:lstStyle/>
                    <a:p>
                      <a:pPr>
                        <a:lnSpc>
                          <a:spcPct val="115000"/>
                        </a:lnSpc>
                        <a:spcAft>
                          <a:spcPts val="0"/>
                        </a:spcAft>
                      </a:pPr>
                      <a:r>
                        <a:rPr lang="en-US" sz="1100">
                          <a:solidFill>
                            <a:srgbClr val="000000"/>
                          </a:solidFill>
                          <a:latin typeface="Calibri"/>
                          <a:ea typeface="Times New Roman"/>
                          <a:cs typeface="Calibri"/>
                        </a:rPr>
                        <a:t> </a:t>
                      </a:r>
                      <a:endParaRPr lang="en-US" sz="1800">
                        <a:latin typeface="Calibri"/>
                        <a:ea typeface="Calibri"/>
                        <a:cs typeface="Times New Roman"/>
                      </a:endParaRPr>
                    </a:p>
                  </a:txBody>
                  <a:tcPr marL="68580" marR="68580" marT="0" marB="0" anchor="b">
                    <a:lnL>
                      <a:noFill/>
                    </a:lnL>
                    <a:lnR>
                      <a:noFill/>
                    </a:lnR>
                    <a:lnT>
                      <a:noFill/>
                    </a:lnT>
                    <a:lnB>
                      <a:noFill/>
                    </a:lnB>
                    <a:solidFill>
                      <a:srgbClr val="548DD4"/>
                    </a:solidFill>
                  </a:tcPr>
                </a:tc>
                <a:tc gridSpan="2">
                  <a:txBody>
                    <a:bodyPr/>
                    <a:lstStyle/>
                    <a:p>
                      <a:pPr>
                        <a:lnSpc>
                          <a:spcPct val="115000"/>
                        </a:lnSpc>
                        <a:spcAft>
                          <a:spcPts val="0"/>
                        </a:spcAft>
                      </a:pPr>
                      <a:r>
                        <a:rPr lang="en-US" sz="1100" dirty="0">
                          <a:solidFill>
                            <a:srgbClr val="000000"/>
                          </a:solidFill>
                          <a:latin typeface="Calibri"/>
                          <a:ea typeface="Times New Roman"/>
                          <a:cs typeface="Calibri"/>
                        </a:rPr>
                        <a:t> </a:t>
                      </a:r>
                      <a:endParaRPr lang="en-US" sz="1800" dirty="0">
                        <a:latin typeface="Calibri"/>
                        <a:ea typeface="Calibri"/>
                        <a:cs typeface="Times New Roman"/>
                      </a:endParaRPr>
                    </a:p>
                  </a:txBody>
                  <a:tcPr marL="68580" marR="68580" marT="0" marB="0" anchor="b">
                    <a:lnL>
                      <a:noFill/>
                    </a:lnL>
                    <a:lnR>
                      <a:noFill/>
                    </a:lnR>
                    <a:lnT>
                      <a:noFill/>
                    </a:lnT>
                    <a:lnB>
                      <a:noFill/>
                    </a:lnB>
                    <a:solidFill>
                      <a:srgbClr val="548DD4"/>
                    </a:solidFill>
                  </a:tcPr>
                </a:tc>
                <a:tc hMerge="1">
                  <a:txBody>
                    <a:bodyPr/>
                    <a:lstStyle/>
                    <a:p>
                      <a:pPr>
                        <a:lnSpc>
                          <a:spcPct val="115000"/>
                        </a:lnSpc>
                        <a:spcAft>
                          <a:spcPts val="0"/>
                        </a:spcAft>
                      </a:pPr>
                      <a:endParaRPr lang="en-US" sz="1800" dirty="0">
                        <a:latin typeface="Calibri"/>
                        <a:ea typeface="Calibri"/>
                        <a:cs typeface="Times New Roman"/>
                      </a:endParaRPr>
                    </a:p>
                  </a:txBody>
                  <a:tcPr marL="68580" marR="68580" marT="0" marB="0" anchor="b">
                    <a:lnL>
                      <a:noFill/>
                    </a:lnL>
                    <a:lnR>
                      <a:noFill/>
                    </a:lnR>
                    <a:lnT>
                      <a:noFill/>
                    </a:lnT>
                    <a:lnB>
                      <a:noFill/>
                    </a:lnB>
                    <a:solidFill>
                      <a:srgbClr val="548DD4"/>
                    </a:solidFill>
                  </a:tcPr>
                </a:tc>
              </a:tr>
              <a:tr h="178308">
                <a:tc>
                  <a:txBody>
                    <a:bodyPr/>
                    <a:lstStyle/>
                    <a:p>
                      <a:pPr>
                        <a:lnSpc>
                          <a:spcPct val="115000"/>
                        </a:lnSpc>
                        <a:spcAft>
                          <a:spcPts val="0"/>
                        </a:spcAft>
                      </a:pPr>
                      <a:r>
                        <a:rPr lang="en-US" sz="1100">
                          <a:solidFill>
                            <a:srgbClr val="000000"/>
                          </a:solidFill>
                          <a:latin typeface="Calibri"/>
                          <a:ea typeface="Times New Roman"/>
                          <a:cs typeface="Calibri"/>
                        </a:rPr>
                        <a:t> </a:t>
                      </a:r>
                      <a:endParaRPr lang="en-US" sz="1800">
                        <a:latin typeface="Calibri"/>
                        <a:ea typeface="Calibri"/>
                        <a:cs typeface="Times New Roman"/>
                      </a:endParaRPr>
                    </a:p>
                  </a:txBody>
                  <a:tcPr marL="68580" marR="68580" marT="0" marB="0" anchor="b">
                    <a:lnL>
                      <a:noFill/>
                    </a:lnL>
                    <a:lnR>
                      <a:noFill/>
                    </a:lnR>
                    <a:lnT>
                      <a:noFill/>
                    </a:lnT>
                    <a:lnB>
                      <a:noFill/>
                    </a:lnB>
                    <a:solidFill>
                      <a:srgbClr val="BFBFBF"/>
                    </a:solidFill>
                  </a:tcPr>
                </a:tc>
                <a:tc>
                  <a:txBody>
                    <a:bodyPr/>
                    <a:lstStyle/>
                    <a:p>
                      <a:pPr>
                        <a:lnSpc>
                          <a:spcPct val="115000"/>
                        </a:lnSpc>
                        <a:spcAft>
                          <a:spcPts val="0"/>
                        </a:spcAft>
                      </a:pPr>
                      <a:r>
                        <a:rPr lang="en-US" sz="1100">
                          <a:solidFill>
                            <a:srgbClr val="000000"/>
                          </a:solidFill>
                          <a:latin typeface="Calibri"/>
                          <a:ea typeface="Times New Roman"/>
                          <a:cs typeface="Calibri"/>
                        </a:rPr>
                        <a:t>Dead stock</a:t>
                      </a:r>
                      <a:endParaRPr lang="en-US" sz="1800">
                        <a:latin typeface="Calibri"/>
                        <a:ea typeface="Calibri"/>
                        <a:cs typeface="Times New Roman"/>
                      </a:endParaRPr>
                    </a:p>
                  </a:txBody>
                  <a:tcPr marL="68580" marR="68580" marT="0" marB="0" anchor="b">
                    <a:lnL>
                      <a:noFill/>
                    </a:lnL>
                    <a:lnR>
                      <a:noFill/>
                    </a:lnR>
                    <a:lnT>
                      <a:noFill/>
                    </a:lnT>
                    <a:lnB>
                      <a:noFill/>
                    </a:lnB>
                    <a:solidFill>
                      <a:srgbClr val="BFBFBF"/>
                    </a:solidFill>
                  </a:tcPr>
                </a:tc>
                <a:tc>
                  <a:txBody>
                    <a:bodyPr/>
                    <a:lstStyle/>
                    <a:p>
                      <a:pPr algn="r">
                        <a:lnSpc>
                          <a:spcPct val="115000"/>
                        </a:lnSpc>
                        <a:spcAft>
                          <a:spcPts val="0"/>
                        </a:spcAft>
                      </a:pPr>
                      <a:r>
                        <a:rPr lang="en-US" sz="1100" dirty="0">
                          <a:solidFill>
                            <a:srgbClr val="000000"/>
                          </a:solidFill>
                          <a:latin typeface="Calibri"/>
                          <a:ea typeface="Times New Roman"/>
                          <a:cs typeface="Calibri"/>
                        </a:rPr>
                        <a:t>1000</a:t>
                      </a:r>
                      <a:endParaRPr lang="en-US" sz="1800" dirty="0">
                        <a:latin typeface="Calibri"/>
                        <a:ea typeface="Calibri"/>
                        <a:cs typeface="Times New Roman"/>
                      </a:endParaRPr>
                    </a:p>
                  </a:txBody>
                  <a:tcPr marL="68580" marR="68580" marT="0" marB="0" anchor="b">
                    <a:lnL>
                      <a:noFill/>
                    </a:lnL>
                    <a:lnR>
                      <a:noFill/>
                    </a:lnR>
                    <a:lnT>
                      <a:noFill/>
                    </a:lnT>
                    <a:lnB>
                      <a:noFill/>
                    </a:lnB>
                    <a:solidFill>
                      <a:srgbClr val="BFBFBF"/>
                    </a:solidFill>
                  </a:tcPr>
                </a:tc>
                <a:tc gridSpan="2">
                  <a:txBody>
                    <a:bodyPr/>
                    <a:lstStyle/>
                    <a:p>
                      <a:pPr>
                        <a:lnSpc>
                          <a:spcPct val="115000"/>
                        </a:lnSpc>
                        <a:spcAft>
                          <a:spcPts val="0"/>
                        </a:spcAft>
                      </a:pPr>
                      <a:r>
                        <a:rPr lang="en-US" sz="1100">
                          <a:solidFill>
                            <a:srgbClr val="000000"/>
                          </a:solidFill>
                          <a:latin typeface="Calibri"/>
                          <a:ea typeface="Times New Roman"/>
                          <a:cs typeface="Calibri"/>
                        </a:rPr>
                        <a:t>m3</a:t>
                      </a:r>
                      <a:endParaRPr lang="en-US" sz="1800">
                        <a:latin typeface="Calibri"/>
                        <a:ea typeface="Calibri"/>
                        <a:cs typeface="Times New Roman"/>
                      </a:endParaRPr>
                    </a:p>
                  </a:txBody>
                  <a:tcPr marL="68580" marR="68580" marT="0" marB="0" anchor="b">
                    <a:lnL>
                      <a:noFill/>
                    </a:lnL>
                    <a:lnR>
                      <a:noFill/>
                    </a:lnR>
                    <a:lnT>
                      <a:noFill/>
                    </a:lnT>
                    <a:lnB>
                      <a:noFill/>
                    </a:lnB>
                    <a:solidFill>
                      <a:srgbClr val="BFBFBF"/>
                    </a:solidFill>
                  </a:tcPr>
                </a:tc>
                <a:tc hMerge="1">
                  <a:txBody>
                    <a:bodyPr/>
                    <a:lstStyle/>
                    <a:p>
                      <a:pPr>
                        <a:lnSpc>
                          <a:spcPct val="115000"/>
                        </a:lnSpc>
                        <a:spcAft>
                          <a:spcPts val="0"/>
                        </a:spcAft>
                      </a:pPr>
                      <a:endParaRPr lang="en-US" sz="1800">
                        <a:latin typeface="Calibri"/>
                        <a:ea typeface="Calibri"/>
                        <a:cs typeface="Times New Roman"/>
                      </a:endParaRPr>
                    </a:p>
                  </a:txBody>
                  <a:tcPr marL="68580" marR="68580" marT="0" marB="0" anchor="b">
                    <a:lnL>
                      <a:noFill/>
                    </a:lnL>
                    <a:lnR>
                      <a:noFill/>
                    </a:lnR>
                    <a:lnT>
                      <a:noFill/>
                    </a:lnT>
                    <a:lnB>
                      <a:noFill/>
                    </a:lnB>
                    <a:solidFill>
                      <a:srgbClr val="BFBFBF"/>
                    </a:solidFill>
                  </a:tcPr>
                </a:tc>
              </a:tr>
              <a:tr h="178308">
                <a:tc>
                  <a:txBody>
                    <a:bodyPr/>
                    <a:lstStyle/>
                    <a:p>
                      <a:pPr>
                        <a:lnSpc>
                          <a:spcPct val="115000"/>
                        </a:lnSpc>
                        <a:spcAft>
                          <a:spcPts val="0"/>
                        </a:spcAft>
                      </a:pPr>
                      <a:r>
                        <a:rPr lang="en-US" sz="1100">
                          <a:solidFill>
                            <a:srgbClr val="000000"/>
                          </a:solidFill>
                          <a:latin typeface="Calibri"/>
                          <a:ea typeface="Times New Roman"/>
                          <a:cs typeface="Calibri"/>
                        </a:rPr>
                        <a:t> </a:t>
                      </a:r>
                      <a:endParaRPr lang="en-US" sz="1800">
                        <a:latin typeface="Calibri"/>
                        <a:ea typeface="Calibri"/>
                        <a:cs typeface="Times New Roman"/>
                      </a:endParaRPr>
                    </a:p>
                  </a:txBody>
                  <a:tcPr marL="68580" marR="68580" marT="0" marB="0" anchor="b">
                    <a:lnL>
                      <a:noFill/>
                    </a:lnL>
                    <a:lnR>
                      <a:noFill/>
                    </a:lnR>
                    <a:lnT>
                      <a:noFill/>
                    </a:lnT>
                    <a:lnB>
                      <a:noFill/>
                    </a:lnB>
                    <a:solidFill>
                      <a:srgbClr val="BFBFBF"/>
                    </a:solidFill>
                  </a:tcPr>
                </a:tc>
                <a:tc>
                  <a:txBody>
                    <a:bodyPr/>
                    <a:lstStyle/>
                    <a:p>
                      <a:pPr>
                        <a:lnSpc>
                          <a:spcPct val="115000"/>
                        </a:lnSpc>
                        <a:spcAft>
                          <a:spcPts val="0"/>
                        </a:spcAft>
                      </a:pPr>
                      <a:r>
                        <a:rPr lang="en-US" sz="1100">
                          <a:solidFill>
                            <a:srgbClr val="000000"/>
                          </a:solidFill>
                          <a:latin typeface="Calibri"/>
                          <a:ea typeface="Times New Roman"/>
                          <a:cs typeface="Calibri"/>
                        </a:rPr>
                        <a:t>Minimum operating level</a:t>
                      </a:r>
                      <a:endParaRPr lang="en-US" sz="1800">
                        <a:latin typeface="Calibri"/>
                        <a:ea typeface="Calibri"/>
                        <a:cs typeface="Times New Roman"/>
                      </a:endParaRPr>
                    </a:p>
                  </a:txBody>
                  <a:tcPr marL="68580" marR="68580" marT="0" marB="0" anchor="b">
                    <a:lnL>
                      <a:noFill/>
                    </a:lnL>
                    <a:lnR>
                      <a:noFill/>
                    </a:lnR>
                    <a:lnT>
                      <a:noFill/>
                    </a:lnT>
                    <a:lnB>
                      <a:noFill/>
                    </a:lnB>
                    <a:solidFill>
                      <a:srgbClr val="BFBFBF"/>
                    </a:solidFill>
                  </a:tcPr>
                </a:tc>
                <a:tc>
                  <a:txBody>
                    <a:bodyPr/>
                    <a:lstStyle/>
                    <a:p>
                      <a:pPr algn="r">
                        <a:lnSpc>
                          <a:spcPct val="115000"/>
                        </a:lnSpc>
                        <a:spcAft>
                          <a:spcPts val="0"/>
                        </a:spcAft>
                      </a:pPr>
                      <a:r>
                        <a:rPr lang="en-US" sz="1100">
                          <a:solidFill>
                            <a:srgbClr val="000000"/>
                          </a:solidFill>
                          <a:latin typeface="Calibri"/>
                          <a:ea typeface="Times New Roman"/>
                          <a:cs typeface="Calibri"/>
                        </a:rPr>
                        <a:t>5%</a:t>
                      </a:r>
                      <a:endParaRPr lang="en-US" sz="1800">
                        <a:latin typeface="Calibri"/>
                        <a:ea typeface="Calibri"/>
                        <a:cs typeface="Times New Roman"/>
                      </a:endParaRPr>
                    </a:p>
                  </a:txBody>
                  <a:tcPr marL="68580" marR="68580" marT="0" marB="0" anchor="b">
                    <a:lnL>
                      <a:noFill/>
                    </a:lnL>
                    <a:lnR>
                      <a:noFill/>
                    </a:lnR>
                    <a:lnT>
                      <a:noFill/>
                    </a:lnT>
                    <a:lnB>
                      <a:noFill/>
                    </a:lnB>
                    <a:solidFill>
                      <a:srgbClr val="BFBFBF"/>
                    </a:solidFill>
                  </a:tcPr>
                </a:tc>
                <a:tc gridSpan="2">
                  <a:txBody>
                    <a:bodyPr/>
                    <a:lstStyle/>
                    <a:p>
                      <a:pPr>
                        <a:lnSpc>
                          <a:spcPct val="115000"/>
                        </a:lnSpc>
                        <a:spcAft>
                          <a:spcPts val="0"/>
                        </a:spcAft>
                      </a:pPr>
                      <a:r>
                        <a:rPr lang="en-US" sz="1100">
                          <a:solidFill>
                            <a:srgbClr val="000000"/>
                          </a:solidFill>
                          <a:latin typeface="Calibri"/>
                          <a:ea typeface="Times New Roman"/>
                          <a:cs typeface="Calibri"/>
                        </a:rPr>
                        <a:t> </a:t>
                      </a:r>
                      <a:endParaRPr lang="en-US" sz="1800">
                        <a:latin typeface="Calibri"/>
                        <a:ea typeface="Calibri"/>
                        <a:cs typeface="Times New Roman"/>
                      </a:endParaRPr>
                    </a:p>
                  </a:txBody>
                  <a:tcPr marL="68580" marR="68580" marT="0" marB="0" anchor="b">
                    <a:lnL>
                      <a:noFill/>
                    </a:lnL>
                    <a:lnR>
                      <a:noFill/>
                    </a:lnR>
                    <a:lnT>
                      <a:noFill/>
                    </a:lnT>
                    <a:lnB>
                      <a:noFill/>
                    </a:lnB>
                    <a:solidFill>
                      <a:srgbClr val="BFBFBF"/>
                    </a:solidFill>
                  </a:tcPr>
                </a:tc>
                <a:tc hMerge="1">
                  <a:txBody>
                    <a:bodyPr/>
                    <a:lstStyle/>
                    <a:p>
                      <a:pPr>
                        <a:lnSpc>
                          <a:spcPct val="115000"/>
                        </a:lnSpc>
                        <a:spcAft>
                          <a:spcPts val="0"/>
                        </a:spcAft>
                      </a:pPr>
                      <a:endParaRPr lang="en-US" sz="1800">
                        <a:latin typeface="Calibri"/>
                        <a:ea typeface="Calibri"/>
                        <a:cs typeface="Times New Roman"/>
                      </a:endParaRPr>
                    </a:p>
                  </a:txBody>
                  <a:tcPr marL="68580" marR="68580" marT="0" marB="0" anchor="b">
                    <a:lnL>
                      <a:noFill/>
                    </a:lnL>
                    <a:lnR>
                      <a:noFill/>
                    </a:lnR>
                    <a:lnT>
                      <a:noFill/>
                    </a:lnT>
                    <a:lnB>
                      <a:noFill/>
                    </a:lnB>
                    <a:solidFill>
                      <a:srgbClr val="BFBFBF"/>
                    </a:solidFill>
                  </a:tcPr>
                </a:tc>
              </a:tr>
              <a:tr h="178308">
                <a:tc>
                  <a:txBody>
                    <a:bodyPr/>
                    <a:lstStyle/>
                    <a:p>
                      <a:pPr>
                        <a:lnSpc>
                          <a:spcPct val="115000"/>
                        </a:lnSpc>
                        <a:spcAft>
                          <a:spcPts val="0"/>
                        </a:spcAft>
                      </a:pPr>
                      <a:r>
                        <a:rPr lang="en-US" sz="1100">
                          <a:solidFill>
                            <a:srgbClr val="000000"/>
                          </a:solidFill>
                          <a:latin typeface="Calibri"/>
                          <a:ea typeface="Times New Roman"/>
                          <a:cs typeface="Calibri"/>
                        </a:rPr>
                        <a:t> </a:t>
                      </a:r>
                      <a:endParaRPr lang="en-US" sz="1800">
                        <a:latin typeface="Calibri"/>
                        <a:ea typeface="Calibri"/>
                        <a:cs typeface="Times New Roman"/>
                      </a:endParaRPr>
                    </a:p>
                  </a:txBody>
                  <a:tcPr marL="68580" marR="68580" marT="0" marB="0" anchor="b">
                    <a:lnL>
                      <a:noFill/>
                    </a:lnL>
                    <a:lnR>
                      <a:noFill/>
                    </a:lnR>
                    <a:lnT>
                      <a:noFill/>
                    </a:lnT>
                    <a:lnB>
                      <a:noFill/>
                    </a:lnB>
                    <a:solidFill>
                      <a:srgbClr val="BFBFBF"/>
                    </a:solidFill>
                  </a:tcPr>
                </a:tc>
                <a:tc>
                  <a:txBody>
                    <a:bodyPr/>
                    <a:lstStyle/>
                    <a:p>
                      <a:pPr>
                        <a:lnSpc>
                          <a:spcPct val="115000"/>
                        </a:lnSpc>
                        <a:spcAft>
                          <a:spcPts val="0"/>
                        </a:spcAft>
                      </a:pPr>
                      <a:r>
                        <a:rPr lang="en-US" sz="1100">
                          <a:solidFill>
                            <a:srgbClr val="000000"/>
                          </a:solidFill>
                          <a:latin typeface="Calibri"/>
                          <a:ea typeface="Times New Roman"/>
                          <a:cs typeface="Calibri"/>
                        </a:rPr>
                        <a:t>Maximum operating level</a:t>
                      </a:r>
                      <a:endParaRPr lang="en-US" sz="1800">
                        <a:latin typeface="Calibri"/>
                        <a:ea typeface="Calibri"/>
                        <a:cs typeface="Times New Roman"/>
                      </a:endParaRPr>
                    </a:p>
                  </a:txBody>
                  <a:tcPr marL="68580" marR="68580" marT="0" marB="0" anchor="b">
                    <a:lnL>
                      <a:noFill/>
                    </a:lnL>
                    <a:lnR>
                      <a:noFill/>
                    </a:lnR>
                    <a:lnT>
                      <a:noFill/>
                    </a:lnT>
                    <a:lnB>
                      <a:noFill/>
                    </a:lnB>
                    <a:solidFill>
                      <a:srgbClr val="BFBFBF"/>
                    </a:solidFill>
                  </a:tcPr>
                </a:tc>
                <a:tc>
                  <a:txBody>
                    <a:bodyPr/>
                    <a:lstStyle/>
                    <a:p>
                      <a:pPr algn="r">
                        <a:lnSpc>
                          <a:spcPct val="115000"/>
                        </a:lnSpc>
                        <a:spcAft>
                          <a:spcPts val="0"/>
                        </a:spcAft>
                      </a:pPr>
                      <a:r>
                        <a:rPr lang="en-US" sz="1100">
                          <a:solidFill>
                            <a:srgbClr val="000000"/>
                          </a:solidFill>
                          <a:latin typeface="Calibri"/>
                          <a:ea typeface="Times New Roman"/>
                          <a:cs typeface="Calibri"/>
                        </a:rPr>
                        <a:t>95%</a:t>
                      </a:r>
                      <a:endParaRPr lang="en-US" sz="1800">
                        <a:latin typeface="Calibri"/>
                        <a:ea typeface="Calibri"/>
                        <a:cs typeface="Times New Roman"/>
                      </a:endParaRPr>
                    </a:p>
                  </a:txBody>
                  <a:tcPr marL="68580" marR="68580" marT="0" marB="0" anchor="b">
                    <a:lnL>
                      <a:noFill/>
                    </a:lnL>
                    <a:lnR>
                      <a:noFill/>
                    </a:lnR>
                    <a:lnT>
                      <a:noFill/>
                    </a:lnT>
                    <a:lnB>
                      <a:noFill/>
                    </a:lnB>
                    <a:solidFill>
                      <a:srgbClr val="BFBFBF"/>
                    </a:solidFill>
                  </a:tcPr>
                </a:tc>
                <a:tc gridSpan="2">
                  <a:txBody>
                    <a:bodyPr/>
                    <a:lstStyle/>
                    <a:p>
                      <a:pPr>
                        <a:lnSpc>
                          <a:spcPct val="115000"/>
                        </a:lnSpc>
                        <a:spcAft>
                          <a:spcPts val="0"/>
                        </a:spcAft>
                      </a:pPr>
                      <a:r>
                        <a:rPr lang="en-US" sz="1100">
                          <a:solidFill>
                            <a:srgbClr val="000000"/>
                          </a:solidFill>
                          <a:latin typeface="Calibri"/>
                          <a:ea typeface="Times New Roman"/>
                          <a:cs typeface="Calibri"/>
                        </a:rPr>
                        <a:t> </a:t>
                      </a:r>
                      <a:endParaRPr lang="en-US" sz="1800">
                        <a:latin typeface="Calibri"/>
                        <a:ea typeface="Calibri"/>
                        <a:cs typeface="Times New Roman"/>
                      </a:endParaRPr>
                    </a:p>
                  </a:txBody>
                  <a:tcPr marL="68580" marR="68580" marT="0" marB="0" anchor="b">
                    <a:lnL>
                      <a:noFill/>
                    </a:lnL>
                    <a:lnR>
                      <a:noFill/>
                    </a:lnR>
                    <a:lnT>
                      <a:noFill/>
                    </a:lnT>
                    <a:lnB>
                      <a:noFill/>
                    </a:lnB>
                    <a:solidFill>
                      <a:srgbClr val="BFBFBF"/>
                    </a:solidFill>
                  </a:tcPr>
                </a:tc>
                <a:tc hMerge="1">
                  <a:txBody>
                    <a:bodyPr/>
                    <a:lstStyle/>
                    <a:p>
                      <a:pPr>
                        <a:lnSpc>
                          <a:spcPct val="115000"/>
                        </a:lnSpc>
                        <a:spcAft>
                          <a:spcPts val="0"/>
                        </a:spcAft>
                      </a:pPr>
                      <a:endParaRPr lang="en-US" sz="1800">
                        <a:latin typeface="Calibri"/>
                        <a:ea typeface="Calibri"/>
                        <a:cs typeface="Times New Roman"/>
                      </a:endParaRPr>
                    </a:p>
                  </a:txBody>
                  <a:tcPr marL="68580" marR="68580" marT="0" marB="0" anchor="b">
                    <a:lnL>
                      <a:noFill/>
                    </a:lnL>
                    <a:lnR>
                      <a:noFill/>
                    </a:lnR>
                    <a:lnT>
                      <a:noFill/>
                    </a:lnT>
                    <a:lnB>
                      <a:noFill/>
                    </a:lnB>
                    <a:solidFill>
                      <a:srgbClr val="BFBFBF"/>
                    </a:solidFill>
                  </a:tcPr>
                </a:tc>
              </a:tr>
              <a:tr h="217932">
                <a:tc>
                  <a:txBody>
                    <a:bodyPr/>
                    <a:lstStyle/>
                    <a:p>
                      <a:pPr>
                        <a:lnSpc>
                          <a:spcPct val="115000"/>
                        </a:lnSpc>
                      </a:pPr>
                      <a:endParaRPr lang="en-US" sz="1600">
                        <a:latin typeface="Calibri"/>
                        <a:ea typeface="Times New Roman"/>
                        <a:cs typeface="Times New Roman"/>
                      </a:endParaRPr>
                    </a:p>
                  </a:txBody>
                  <a:tcPr marL="68580" marR="68580" marT="0" marB="0" anchor="b">
                    <a:lnL>
                      <a:noFill/>
                    </a:lnL>
                    <a:lnR>
                      <a:noFill/>
                    </a:lnR>
                    <a:lnT>
                      <a:noFill/>
                    </a:lnT>
                    <a:lnB>
                      <a:noFill/>
                    </a:lnB>
                    <a:solidFill>
                      <a:srgbClr val="BFBFBF"/>
                    </a:solidFill>
                  </a:tcPr>
                </a:tc>
                <a:tc>
                  <a:txBody>
                    <a:bodyPr/>
                    <a:lstStyle/>
                    <a:p>
                      <a:pPr>
                        <a:lnSpc>
                          <a:spcPct val="115000"/>
                        </a:lnSpc>
                        <a:spcAft>
                          <a:spcPts val="0"/>
                        </a:spcAft>
                      </a:pPr>
                      <a:r>
                        <a:rPr lang="en-US" sz="1100">
                          <a:solidFill>
                            <a:srgbClr val="000000"/>
                          </a:solidFill>
                          <a:latin typeface="Calibri"/>
                          <a:ea typeface="Times New Roman"/>
                          <a:cs typeface="Calibri"/>
                        </a:rPr>
                        <a:t>Ullage</a:t>
                      </a:r>
                      <a:endParaRPr lang="en-US" sz="1800">
                        <a:latin typeface="Calibri"/>
                        <a:ea typeface="Calibri"/>
                        <a:cs typeface="Times New Roman"/>
                      </a:endParaRPr>
                    </a:p>
                  </a:txBody>
                  <a:tcPr marL="68580" marR="68580" marT="0" marB="0" anchor="b">
                    <a:lnL>
                      <a:noFill/>
                    </a:lnL>
                    <a:lnR>
                      <a:noFill/>
                    </a:lnR>
                    <a:lnT>
                      <a:noFill/>
                    </a:lnT>
                    <a:lnB>
                      <a:noFill/>
                    </a:lnB>
                    <a:solidFill>
                      <a:srgbClr val="BFBFBF"/>
                    </a:solidFill>
                  </a:tcPr>
                </a:tc>
                <a:tc>
                  <a:txBody>
                    <a:bodyPr/>
                    <a:lstStyle/>
                    <a:p>
                      <a:pPr algn="r">
                        <a:lnSpc>
                          <a:spcPct val="115000"/>
                        </a:lnSpc>
                        <a:spcAft>
                          <a:spcPts val="0"/>
                        </a:spcAft>
                      </a:pPr>
                      <a:r>
                        <a:rPr lang="en-US" sz="1100">
                          <a:solidFill>
                            <a:srgbClr val="000000"/>
                          </a:solidFill>
                          <a:latin typeface="Calibri"/>
                          <a:ea typeface="Times New Roman"/>
                          <a:cs typeface="Calibri"/>
                        </a:rPr>
                        <a:t>2 </a:t>
                      </a:r>
                      <a:endParaRPr lang="en-US" sz="1800">
                        <a:latin typeface="Calibri"/>
                        <a:ea typeface="Calibri"/>
                        <a:cs typeface="Times New Roman"/>
                      </a:endParaRPr>
                    </a:p>
                  </a:txBody>
                  <a:tcPr marL="68580" marR="68580" marT="0" marB="0" anchor="b">
                    <a:lnL>
                      <a:noFill/>
                    </a:lnL>
                    <a:lnR>
                      <a:noFill/>
                    </a:lnR>
                    <a:lnT>
                      <a:noFill/>
                    </a:lnT>
                    <a:lnB>
                      <a:noFill/>
                    </a:lnB>
                    <a:solidFill>
                      <a:srgbClr val="BFBFBF"/>
                    </a:solidFill>
                  </a:tcPr>
                </a:tc>
                <a:tc gridSpan="2">
                  <a:txBody>
                    <a:bodyPr/>
                    <a:lstStyle/>
                    <a:p>
                      <a:pPr>
                        <a:lnSpc>
                          <a:spcPct val="115000"/>
                        </a:lnSpc>
                        <a:spcAft>
                          <a:spcPts val="0"/>
                        </a:spcAft>
                      </a:pPr>
                      <a:r>
                        <a:rPr lang="en-US" sz="1100">
                          <a:solidFill>
                            <a:srgbClr val="000000"/>
                          </a:solidFill>
                          <a:latin typeface="Calibri"/>
                          <a:ea typeface="Times New Roman"/>
                          <a:cs typeface="Calibri"/>
                        </a:rPr>
                        <a:t>days</a:t>
                      </a:r>
                      <a:endParaRPr lang="en-US" sz="1800">
                        <a:latin typeface="Calibri"/>
                        <a:ea typeface="Calibri"/>
                        <a:cs typeface="Times New Roman"/>
                      </a:endParaRPr>
                    </a:p>
                  </a:txBody>
                  <a:tcPr marL="68580" marR="68580" marT="0" marB="0" anchor="b">
                    <a:lnL>
                      <a:noFill/>
                    </a:lnL>
                    <a:lnR>
                      <a:noFill/>
                    </a:lnR>
                    <a:lnT>
                      <a:noFill/>
                    </a:lnT>
                    <a:lnB>
                      <a:noFill/>
                    </a:lnB>
                    <a:solidFill>
                      <a:srgbClr val="BFBFBF"/>
                    </a:solidFill>
                  </a:tcPr>
                </a:tc>
                <a:tc hMerge="1">
                  <a:txBody>
                    <a:bodyPr/>
                    <a:lstStyle/>
                    <a:p>
                      <a:pPr>
                        <a:lnSpc>
                          <a:spcPct val="115000"/>
                        </a:lnSpc>
                        <a:spcAft>
                          <a:spcPts val="0"/>
                        </a:spcAft>
                      </a:pPr>
                      <a:endParaRPr lang="en-US" sz="1800">
                        <a:latin typeface="Calibri"/>
                        <a:ea typeface="Calibri"/>
                        <a:cs typeface="Times New Roman"/>
                      </a:endParaRPr>
                    </a:p>
                  </a:txBody>
                  <a:tcPr marL="68580" marR="68580" marT="0" marB="0" anchor="b">
                    <a:lnL>
                      <a:noFill/>
                    </a:lnL>
                    <a:lnR>
                      <a:noFill/>
                    </a:lnR>
                    <a:lnT>
                      <a:noFill/>
                    </a:lnT>
                    <a:lnB>
                      <a:noFill/>
                    </a:lnB>
                    <a:solidFill>
                      <a:srgbClr val="BFBFBF"/>
                    </a:solidFill>
                  </a:tcPr>
                </a:tc>
              </a:tr>
              <a:tr h="178308">
                <a:tc gridSpan="2">
                  <a:txBody>
                    <a:bodyPr/>
                    <a:lstStyle/>
                    <a:p>
                      <a:pPr>
                        <a:lnSpc>
                          <a:spcPct val="115000"/>
                        </a:lnSpc>
                        <a:spcAft>
                          <a:spcPts val="0"/>
                        </a:spcAft>
                      </a:pPr>
                      <a:r>
                        <a:rPr lang="en-US" sz="1100">
                          <a:solidFill>
                            <a:srgbClr val="000000"/>
                          </a:solidFill>
                          <a:latin typeface="Calibri"/>
                          <a:ea typeface="Times New Roman"/>
                          <a:cs typeface="Calibri"/>
                        </a:rPr>
                        <a:t>Loading port</a:t>
                      </a:r>
                      <a:endParaRPr lang="en-US" sz="1800">
                        <a:latin typeface="Calibri"/>
                        <a:ea typeface="Calibri"/>
                        <a:cs typeface="Times New Roman"/>
                      </a:endParaRPr>
                    </a:p>
                  </a:txBody>
                  <a:tcPr marL="68580" marR="68580" marT="0" marB="0" anchor="b">
                    <a:lnL>
                      <a:noFill/>
                    </a:lnL>
                    <a:lnR>
                      <a:noFill/>
                    </a:lnR>
                    <a:lnT>
                      <a:noFill/>
                    </a:lnT>
                    <a:lnB>
                      <a:noFill/>
                    </a:lnB>
                    <a:solidFill>
                      <a:srgbClr val="548DD4"/>
                    </a:solidFill>
                  </a:tcPr>
                </a:tc>
                <a:tc hMerge="1">
                  <a:txBody>
                    <a:bodyPr/>
                    <a:lstStyle/>
                    <a:p>
                      <a:endParaRPr lang="en-US"/>
                    </a:p>
                  </a:txBody>
                  <a:tcPr/>
                </a:tc>
                <a:tc>
                  <a:txBody>
                    <a:bodyPr/>
                    <a:lstStyle/>
                    <a:p>
                      <a:pPr>
                        <a:lnSpc>
                          <a:spcPct val="115000"/>
                        </a:lnSpc>
                        <a:spcAft>
                          <a:spcPts val="0"/>
                        </a:spcAft>
                      </a:pPr>
                      <a:r>
                        <a:rPr lang="en-US" sz="1100">
                          <a:solidFill>
                            <a:srgbClr val="000000"/>
                          </a:solidFill>
                          <a:latin typeface="Calibri"/>
                          <a:ea typeface="Times New Roman"/>
                          <a:cs typeface="Calibri"/>
                        </a:rPr>
                        <a:t> </a:t>
                      </a:r>
                      <a:endParaRPr lang="en-US" sz="1800">
                        <a:latin typeface="Calibri"/>
                        <a:ea typeface="Calibri"/>
                        <a:cs typeface="Times New Roman"/>
                      </a:endParaRPr>
                    </a:p>
                  </a:txBody>
                  <a:tcPr marL="68580" marR="68580" marT="0" marB="0" anchor="b">
                    <a:lnL>
                      <a:noFill/>
                    </a:lnL>
                    <a:lnR>
                      <a:noFill/>
                    </a:lnR>
                    <a:lnT>
                      <a:noFill/>
                    </a:lnT>
                    <a:lnB>
                      <a:noFill/>
                    </a:lnB>
                    <a:solidFill>
                      <a:srgbClr val="548DD4"/>
                    </a:solidFill>
                  </a:tcPr>
                </a:tc>
                <a:tc gridSpan="2">
                  <a:txBody>
                    <a:bodyPr/>
                    <a:lstStyle/>
                    <a:p>
                      <a:pPr>
                        <a:lnSpc>
                          <a:spcPct val="115000"/>
                        </a:lnSpc>
                        <a:spcAft>
                          <a:spcPts val="0"/>
                        </a:spcAft>
                      </a:pPr>
                      <a:r>
                        <a:rPr lang="en-US" sz="1100">
                          <a:solidFill>
                            <a:srgbClr val="000000"/>
                          </a:solidFill>
                          <a:latin typeface="Calibri"/>
                          <a:ea typeface="Times New Roman"/>
                          <a:cs typeface="Calibri"/>
                        </a:rPr>
                        <a:t> </a:t>
                      </a:r>
                      <a:endParaRPr lang="en-US" sz="1800">
                        <a:latin typeface="Calibri"/>
                        <a:ea typeface="Calibri"/>
                        <a:cs typeface="Times New Roman"/>
                      </a:endParaRPr>
                    </a:p>
                  </a:txBody>
                  <a:tcPr marL="68580" marR="68580" marT="0" marB="0" anchor="b">
                    <a:lnL>
                      <a:noFill/>
                    </a:lnL>
                    <a:lnR>
                      <a:noFill/>
                    </a:lnR>
                    <a:lnT>
                      <a:noFill/>
                    </a:lnT>
                    <a:lnB>
                      <a:noFill/>
                    </a:lnB>
                    <a:solidFill>
                      <a:srgbClr val="548DD4"/>
                    </a:solidFill>
                  </a:tcPr>
                </a:tc>
                <a:tc hMerge="1">
                  <a:txBody>
                    <a:bodyPr/>
                    <a:lstStyle/>
                    <a:p>
                      <a:pPr>
                        <a:lnSpc>
                          <a:spcPct val="115000"/>
                        </a:lnSpc>
                        <a:spcAft>
                          <a:spcPts val="0"/>
                        </a:spcAft>
                      </a:pPr>
                      <a:endParaRPr lang="en-US" sz="1800">
                        <a:latin typeface="Calibri"/>
                        <a:ea typeface="Calibri"/>
                        <a:cs typeface="Times New Roman"/>
                      </a:endParaRPr>
                    </a:p>
                  </a:txBody>
                  <a:tcPr marL="68580" marR="68580" marT="0" marB="0" anchor="b">
                    <a:lnL>
                      <a:noFill/>
                    </a:lnL>
                    <a:lnR>
                      <a:noFill/>
                    </a:lnR>
                    <a:lnT>
                      <a:noFill/>
                    </a:lnT>
                    <a:lnB>
                      <a:noFill/>
                    </a:lnB>
                    <a:solidFill>
                      <a:srgbClr val="548DD4"/>
                    </a:solidFill>
                  </a:tcPr>
                </a:tc>
              </a:tr>
              <a:tr h="178308">
                <a:tc>
                  <a:txBody>
                    <a:bodyPr/>
                    <a:lstStyle/>
                    <a:p>
                      <a:pPr>
                        <a:lnSpc>
                          <a:spcPct val="115000"/>
                        </a:lnSpc>
                        <a:spcAft>
                          <a:spcPts val="0"/>
                        </a:spcAft>
                      </a:pPr>
                      <a:r>
                        <a:rPr lang="en-US" sz="1100">
                          <a:solidFill>
                            <a:srgbClr val="000000"/>
                          </a:solidFill>
                          <a:latin typeface="Calibri"/>
                          <a:ea typeface="Times New Roman"/>
                          <a:cs typeface="Calibri"/>
                        </a:rPr>
                        <a:t> </a:t>
                      </a:r>
                      <a:endParaRPr lang="en-US" sz="1800">
                        <a:latin typeface="Calibri"/>
                        <a:ea typeface="Calibri"/>
                        <a:cs typeface="Times New Roman"/>
                      </a:endParaRPr>
                    </a:p>
                  </a:txBody>
                  <a:tcPr marL="68580" marR="68580" marT="0" marB="0" anchor="b">
                    <a:lnL>
                      <a:noFill/>
                    </a:lnL>
                    <a:lnR>
                      <a:noFill/>
                    </a:lnR>
                    <a:lnT>
                      <a:noFill/>
                    </a:lnT>
                    <a:lnB>
                      <a:noFill/>
                    </a:lnB>
                    <a:solidFill>
                      <a:srgbClr val="BFBFBF"/>
                    </a:solidFill>
                  </a:tcPr>
                </a:tc>
                <a:tc>
                  <a:txBody>
                    <a:bodyPr/>
                    <a:lstStyle/>
                    <a:p>
                      <a:pPr>
                        <a:lnSpc>
                          <a:spcPct val="115000"/>
                        </a:lnSpc>
                        <a:spcAft>
                          <a:spcPts val="0"/>
                        </a:spcAft>
                      </a:pPr>
                      <a:r>
                        <a:rPr lang="en-US" sz="1100">
                          <a:solidFill>
                            <a:srgbClr val="000000"/>
                          </a:solidFill>
                          <a:latin typeface="Calibri"/>
                          <a:ea typeface="Times New Roman"/>
                          <a:cs typeface="Calibri"/>
                        </a:rPr>
                        <a:t>Sail in/out</a:t>
                      </a:r>
                      <a:endParaRPr lang="en-US" sz="1800">
                        <a:latin typeface="Calibri"/>
                        <a:ea typeface="Calibri"/>
                        <a:cs typeface="Times New Roman"/>
                      </a:endParaRPr>
                    </a:p>
                  </a:txBody>
                  <a:tcPr marL="68580" marR="68580" marT="0" marB="0" anchor="b">
                    <a:lnL>
                      <a:noFill/>
                    </a:lnL>
                    <a:lnR>
                      <a:noFill/>
                    </a:lnR>
                    <a:lnT>
                      <a:noFill/>
                    </a:lnT>
                    <a:lnB>
                      <a:noFill/>
                    </a:lnB>
                    <a:solidFill>
                      <a:srgbClr val="BFBFBF"/>
                    </a:solidFill>
                  </a:tcPr>
                </a:tc>
                <a:tc>
                  <a:txBody>
                    <a:bodyPr/>
                    <a:lstStyle/>
                    <a:p>
                      <a:pPr algn="r">
                        <a:lnSpc>
                          <a:spcPct val="115000"/>
                        </a:lnSpc>
                        <a:spcAft>
                          <a:spcPts val="0"/>
                        </a:spcAft>
                      </a:pPr>
                      <a:r>
                        <a:rPr lang="en-US" sz="1100">
                          <a:solidFill>
                            <a:srgbClr val="000000"/>
                          </a:solidFill>
                          <a:latin typeface="Calibri"/>
                          <a:ea typeface="Times New Roman"/>
                          <a:cs typeface="Calibri"/>
                        </a:rPr>
                        <a:t>1</a:t>
                      </a:r>
                      <a:endParaRPr lang="en-US" sz="1800">
                        <a:latin typeface="Calibri"/>
                        <a:ea typeface="Calibri"/>
                        <a:cs typeface="Times New Roman"/>
                      </a:endParaRPr>
                    </a:p>
                  </a:txBody>
                  <a:tcPr marL="68580" marR="68580" marT="0" marB="0" anchor="b">
                    <a:lnL>
                      <a:noFill/>
                    </a:lnL>
                    <a:lnR>
                      <a:noFill/>
                    </a:lnR>
                    <a:lnT>
                      <a:noFill/>
                    </a:lnT>
                    <a:lnB>
                      <a:noFill/>
                    </a:lnB>
                    <a:solidFill>
                      <a:srgbClr val="BFBFBF"/>
                    </a:solidFill>
                  </a:tcPr>
                </a:tc>
                <a:tc gridSpan="2">
                  <a:txBody>
                    <a:bodyPr/>
                    <a:lstStyle/>
                    <a:p>
                      <a:pPr>
                        <a:lnSpc>
                          <a:spcPct val="115000"/>
                        </a:lnSpc>
                        <a:spcAft>
                          <a:spcPts val="0"/>
                        </a:spcAft>
                      </a:pPr>
                      <a:r>
                        <a:rPr lang="en-US" sz="1100" dirty="0">
                          <a:solidFill>
                            <a:srgbClr val="000000"/>
                          </a:solidFill>
                          <a:latin typeface="Calibri"/>
                          <a:ea typeface="Times New Roman"/>
                          <a:cs typeface="Calibri"/>
                        </a:rPr>
                        <a:t>hr</a:t>
                      </a:r>
                      <a:endParaRPr lang="en-US" sz="1800" dirty="0">
                        <a:latin typeface="Calibri"/>
                        <a:ea typeface="Calibri"/>
                        <a:cs typeface="Times New Roman"/>
                      </a:endParaRPr>
                    </a:p>
                  </a:txBody>
                  <a:tcPr marL="68580" marR="68580" marT="0" marB="0" anchor="b">
                    <a:lnL>
                      <a:noFill/>
                    </a:lnL>
                    <a:lnR>
                      <a:noFill/>
                    </a:lnR>
                    <a:lnT>
                      <a:noFill/>
                    </a:lnT>
                    <a:lnB>
                      <a:noFill/>
                    </a:lnB>
                    <a:solidFill>
                      <a:srgbClr val="BFBFBF"/>
                    </a:solidFill>
                  </a:tcPr>
                </a:tc>
                <a:tc hMerge="1">
                  <a:txBody>
                    <a:bodyPr/>
                    <a:lstStyle/>
                    <a:p>
                      <a:pPr>
                        <a:lnSpc>
                          <a:spcPct val="115000"/>
                        </a:lnSpc>
                        <a:spcAft>
                          <a:spcPts val="0"/>
                        </a:spcAft>
                      </a:pPr>
                      <a:endParaRPr lang="en-US" sz="1800" dirty="0">
                        <a:latin typeface="Calibri"/>
                        <a:ea typeface="Calibri"/>
                        <a:cs typeface="Times New Roman"/>
                      </a:endParaRPr>
                    </a:p>
                  </a:txBody>
                  <a:tcPr marL="68580" marR="68580" marT="0" marB="0" anchor="b">
                    <a:lnL>
                      <a:noFill/>
                    </a:lnL>
                    <a:lnR>
                      <a:noFill/>
                    </a:lnR>
                    <a:lnT>
                      <a:noFill/>
                    </a:lnT>
                    <a:lnB>
                      <a:noFill/>
                    </a:lnB>
                    <a:solidFill>
                      <a:srgbClr val="BFBFBF"/>
                    </a:solidFill>
                  </a:tcPr>
                </a:tc>
              </a:tr>
              <a:tr h="178308">
                <a:tc>
                  <a:txBody>
                    <a:bodyPr/>
                    <a:lstStyle/>
                    <a:p>
                      <a:pPr>
                        <a:lnSpc>
                          <a:spcPct val="115000"/>
                        </a:lnSpc>
                        <a:spcAft>
                          <a:spcPts val="0"/>
                        </a:spcAft>
                      </a:pPr>
                      <a:r>
                        <a:rPr lang="en-US" sz="1100">
                          <a:solidFill>
                            <a:srgbClr val="000000"/>
                          </a:solidFill>
                          <a:latin typeface="Calibri"/>
                          <a:ea typeface="Times New Roman"/>
                          <a:cs typeface="Calibri"/>
                        </a:rPr>
                        <a:t> </a:t>
                      </a:r>
                      <a:endParaRPr lang="en-US" sz="1800">
                        <a:latin typeface="Calibri"/>
                        <a:ea typeface="Calibri"/>
                        <a:cs typeface="Times New Roman"/>
                      </a:endParaRPr>
                    </a:p>
                  </a:txBody>
                  <a:tcPr marL="68580" marR="68580" marT="0" marB="0" anchor="b">
                    <a:lnL>
                      <a:noFill/>
                    </a:lnL>
                    <a:lnR>
                      <a:noFill/>
                    </a:lnR>
                    <a:lnT>
                      <a:noFill/>
                    </a:lnT>
                    <a:lnB>
                      <a:noFill/>
                    </a:lnB>
                    <a:solidFill>
                      <a:srgbClr val="BFBFBF"/>
                    </a:solidFill>
                  </a:tcPr>
                </a:tc>
                <a:tc>
                  <a:txBody>
                    <a:bodyPr/>
                    <a:lstStyle/>
                    <a:p>
                      <a:pPr>
                        <a:lnSpc>
                          <a:spcPct val="115000"/>
                        </a:lnSpc>
                        <a:spcAft>
                          <a:spcPts val="0"/>
                        </a:spcAft>
                      </a:pPr>
                      <a:r>
                        <a:rPr lang="en-US" sz="1100">
                          <a:solidFill>
                            <a:srgbClr val="000000"/>
                          </a:solidFill>
                          <a:latin typeface="Calibri"/>
                          <a:ea typeface="Times New Roman"/>
                          <a:cs typeface="Calibri"/>
                        </a:rPr>
                        <a:t>Berthing</a:t>
                      </a:r>
                      <a:endParaRPr lang="en-US" sz="1800">
                        <a:latin typeface="Calibri"/>
                        <a:ea typeface="Calibri"/>
                        <a:cs typeface="Times New Roman"/>
                      </a:endParaRPr>
                    </a:p>
                  </a:txBody>
                  <a:tcPr marL="68580" marR="68580" marT="0" marB="0" anchor="b">
                    <a:lnL>
                      <a:noFill/>
                    </a:lnL>
                    <a:lnR>
                      <a:noFill/>
                    </a:lnR>
                    <a:lnT>
                      <a:noFill/>
                    </a:lnT>
                    <a:lnB>
                      <a:noFill/>
                    </a:lnB>
                    <a:solidFill>
                      <a:srgbClr val="BFBFBF"/>
                    </a:solidFill>
                  </a:tcPr>
                </a:tc>
                <a:tc>
                  <a:txBody>
                    <a:bodyPr/>
                    <a:lstStyle/>
                    <a:p>
                      <a:pPr algn="r">
                        <a:lnSpc>
                          <a:spcPct val="115000"/>
                        </a:lnSpc>
                        <a:spcAft>
                          <a:spcPts val="0"/>
                        </a:spcAft>
                      </a:pPr>
                      <a:r>
                        <a:rPr lang="en-US" sz="1100" dirty="0" smtClean="0">
                          <a:solidFill>
                            <a:schemeClr val="accent5">
                              <a:lumMod val="75000"/>
                            </a:schemeClr>
                          </a:solidFill>
                          <a:latin typeface="Calibri"/>
                          <a:ea typeface="Times New Roman"/>
                          <a:cs typeface="Calibri"/>
                        </a:rPr>
                        <a:t>2</a:t>
                      </a:r>
                      <a:r>
                        <a:rPr lang="en-US" sz="1100" dirty="0" smtClean="0">
                          <a:solidFill>
                            <a:schemeClr val="tx1"/>
                          </a:solidFill>
                          <a:latin typeface="Calibri"/>
                          <a:ea typeface="Times New Roman"/>
                          <a:cs typeface="Calibri"/>
                        </a:rPr>
                        <a:t>,</a:t>
                      </a:r>
                      <a:r>
                        <a:rPr lang="en-US" sz="1100" dirty="0" smtClean="0">
                          <a:solidFill>
                            <a:srgbClr val="FF0000"/>
                          </a:solidFill>
                          <a:latin typeface="Calibri"/>
                          <a:ea typeface="Times New Roman"/>
                          <a:cs typeface="Calibri"/>
                        </a:rPr>
                        <a:t> </a:t>
                      </a:r>
                      <a:r>
                        <a:rPr lang="en-US" sz="1100" dirty="0" smtClean="0">
                          <a:solidFill>
                            <a:schemeClr val="accent4"/>
                          </a:solidFill>
                          <a:latin typeface="Calibri"/>
                          <a:ea typeface="Times New Roman"/>
                          <a:cs typeface="Calibri"/>
                        </a:rPr>
                        <a:t>5</a:t>
                      </a:r>
                      <a:endParaRPr lang="en-US" sz="1800" dirty="0">
                        <a:solidFill>
                          <a:schemeClr val="accent4"/>
                        </a:solidFill>
                        <a:latin typeface="Calibri"/>
                        <a:ea typeface="Calibri"/>
                        <a:cs typeface="Times New Roman"/>
                      </a:endParaRPr>
                    </a:p>
                  </a:txBody>
                  <a:tcPr marL="68580" marR="68580" marT="0" marB="0" anchor="b">
                    <a:lnL>
                      <a:noFill/>
                    </a:lnL>
                    <a:lnR>
                      <a:noFill/>
                    </a:lnR>
                    <a:lnT>
                      <a:noFill/>
                    </a:lnT>
                    <a:lnB>
                      <a:noFill/>
                    </a:lnB>
                    <a:solidFill>
                      <a:srgbClr val="BFBFBF"/>
                    </a:solidFill>
                  </a:tcPr>
                </a:tc>
                <a:tc gridSpan="2">
                  <a:txBody>
                    <a:bodyPr/>
                    <a:lstStyle/>
                    <a:p>
                      <a:pPr>
                        <a:lnSpc>
                          <a:spcPct val="115000"/>
                        </a:lnSpc>
                        <a:spcAft>
                          <a:spcPts val="0"/>
                        </a:spcAft>
                      </a:pPr>
                      <a:r>
                        <a:rPr lang="en-US" sz="1100" dirty="0">
                          <a:solidFill>
                            <a:srgbClr val="000000"/>
                          </a:solidFill>
                          <a:latin typeface="Calibri"/>
                          <a:ea typeface="Times New Roman"/>
                          <a:cs typeface="Calibri"/>
                        </a:rPr>
                        <a:t>hr</a:t>
                      </a:r>
                      <a:endParaRPr lang="en-US" sz="1800" dirty="0">
                        <a:latin typeface="Calibri"/>
                        <a:ea typeface="Calibri"/>
                        <a:cs typeface="Times New Roman"/>
                      </a:endParaRPr>
                    </a:p>
                  </a:txBody>
                  <a:tcPr marL="68580" marR="68580" marT="0" marB="0" anchor="b">
                    <a:lnL>
                      <a:noFill/>
                    </a:lnL>
                    <a:lnR>
                      <a:noFill/>
                    </a:lnR>
                    <a:lnT>
                      <a:noFill/>
                    </a:lnT>
                    <a:lnB>
                      <a:noFill/>
                    </a:lnB>
                    <a:solidFill>
                      <a:srgbClr val="BFBFBF"/>
                    </a:solidFill>
                  </a:tcPr>
                </a:tc>
                <a:tc hMerge="1">
                  <a:txBody>
                    <a:bodyPr/>
                    <a:lstStyle/>
                    <a:p>
                      <a:pPr>
                        <a:lnSpc>
                          <a:spcPct val="115000"/>
                        </a:lnSpc>
                        <a:spcAft>
                          <a:spcPts val="0"/>
                        </a:spcAft>
                      </a:pPr>
                      <a:endParaRPr lang="en-US" sz="1800">
                        <a:latin typeface="Calibri"/>
                        <a:ea typeface="Calibri"/>
                        <a:cs typeface="Times New Roman"/>
                      </a:endParaRPr>
                    </a:p>
                  </a:txBody>
                  <a:tcPr marL="68580" marR="68580" marT="0" marB="0" anchor="b">
                    <a:lnL>
                      <a:noFill/>
                    </a:lnL>
                    <a:lnR>
                      <a:noFill/>
                    </a:lnR>
                    <a:lnT>
                      <a:noFill/>
                    </a:lnT>
                    <a:lnB>
                      <a:noFill/>
                    </a:lnB>
                    <a:solidFill>
                      <a:srgbClr val="BFBFBF"/>
                    </a:solidFill>
                  </a:tcPr>
                </a:tc>
              </a:tr>
              <a:tr h="178308">
                <a:tc>
                  <a:txBody>
                    <a:bodyPr/>
                    <a:lstStyle/>
                    <a:p>
                      <a:pPr>
                        <a:lnSpc>
                          <a:spcPct val="115000"/>
                        </a:lnSpc>
                        <a:spcAft>
                          <a:spcPts val="0"/>
                        </a:spcAft>
                      </a:pPr>
                      <a:r>
                        <a:rPr lang="en-US" sz="1100">
                          <a:solidFill>
                            <a:srgbClr val="000000"/>
                          </a:solidFill>
                          <a:latin typeface="Calibri"/>
                          <a:ea typeface="Times New Roman"/>
                          <a:cs typeface="Calibri"/>
                        </a:rPr>
                        <a:t> </a:t>
                      </a:r>
                      <a:endParaRPr lang="en-US" sz="1800">
                        <a:latin typeface="Calibri"/>
                        <a:ea typeface="Calibri"/>
                        <a:cs typeface="Times New Roman"/>
                      </a:endParaRPr>
                    </a:p>
                  </a:txBody>
                  <a:tcPr marL="68580" marR="68580" marT="0" marB="0" anchor="b">
                    <a:lnL>
                      <a:noFill/>
                    </a:lnL>
                    <a:lnR>
                      <a:noFill/>
                    </a:lnR>
                    <a:lnT>
                      <a:noFill/>
                    </a:lnT>
                    <a:lnB>
                      <a:noFill/>
                    </a:lnB>
                    <a:solidFill>
                      <a:srgbClr val="BFBFBF"/>
                    </a:solidFill>
                  </a:tcPr>
                </a:tc>
                <a:tc>
                  <a:txBody>
                    <a:bodyPr/>
                    <a:lstStyle/>
                    <a:p>
                      <a:pPr>
                        <a:lnSpc>
                          <a:spcPct val="115000"/>
                        </a:lnSpc>
                        <a:spcAft>
                          <a:spcPts val="0"/>
                        </a:spcAft>
                      </a:pPr>
                      <a:r>
                        <a:rPr lang="en-US" sz="1100" dirty="0">
                          <a:solidFill>
                            <a:srgbClr val="000000"/>
                          </a:solidFill>
                          <a:latin typeface="Calibri"/>
                          <a:ea typeface="Times New Roman"/>
                          <a:cs typeface="Calibri"/>
                        </a:rPr>
                        <a:t>LNG transfer rate</a:t>
                      </a:r>
                      <a:endParaRPr lang="en-US" sz="1800" dirty="0">
                        <a:latin typeface="Calibri"/>
                        <a:ea typeface="Calibri"/>
                        <a:cs typeface="Times New Roman"/>
                      </a:endParaRPr>
                    </a:p>
                  </a:txBody>
                  <a:tcPr marL="68580" marR="68580" marT="0" marB="0" anchor="b">
                    <a:lnL>
                      <a:noFill/>
                    </a:lnL>
                    <a:lnR>
                      <a:noFill/>
                    </a:lnR>
                    <a:lnT>
                      <a:noFill/>
                    </a:lnT>
                    <a:lnB>
                      <a:noFill/>
                    </a:lnB>
                    <a:solidFill>
                      <a:srgbClr val="BFBFBF"/>
                    </a:solidFill>
                  </a:tcPr>
                </a:tc>
                <a:tc>
                  <a:txBody>
                    <a:bodyPr/>
                    <a:lstStyle/>
                    <a:p>
                      <a:pPr algn="r">
                        <a:lnSpc>
                          <a:spcPct val="115000"/>
                        </a:lnSpc>
                        <a:spcAft>
                          <a:spcPts val="0"/>
                        </a:spcAft>
                      </a:pPr>
                      <a:r>
                        <a:rPr lang="en-US" sz="1100" dirty="0" smtClean="0">
                          <a:solidFill>
                            <a:schemeClr val="accent5">
                              <a:lumMod val="75000"/>
                            </a:schemeClr>
                          </a:solidFill>
                          <a:latin typeface="Calibri"/>
                          <a:ea typeface="Times New Roman"/>
                          <a:cs typeface="Calibri"/>
                        </a:rPr>
                        <a:t>200</a:t>
                      </a:r>
                      <a:r>
                        <a:rPr lang="en-US" sz="1100" dirty="0" smtClean="0">
                          <a:solidFill>
                            <a:schemeClr val="tx1"/>
                          </a:solidFill>
                          <a:latin typeface="Calibri"/>
                          <a:ea typeface="Times New Roman"/>
                          <a:cs typeface="Calibri"/>
                        </a:rPr>
                        <a:t>,</a:t>
                      </a:r>
                      <a:r>
                        <a:rPr lang="en-US" sz="1100" dirty="0" smtClean="0">
                          <a:solidFill>
                            <a:srgbClr val="FF0000"/>
                          </a:solidFill>
                          <a:latin typeface="Calibri"/>
                          <a:ea typeface="Times New Roman"/>
                          <a:cs typeface="Calibri"/>
                        </a:rPr>
                        <a:t> </a:t>
                      </a:r>
                      <a:r>
                        <a:rPr lang="en-US" sz="1100" dirty="0" smtClean="0">
                          <a:solidFill>
                            <a:schemeClr val="accent4"/>
                          </a:solidFill>
                          <a:latin typeface="Calibri"/>
                          <a:ea typeface="Times New Roman"/>
                          <a:cs typeface="Calibri"/>
                        </a:rPr>
                        <a:t>1000</a:t>
                      </a:r>
                      <a:endParaRPr lang="en-US" sz="1800" dirty="0">
                        <a:solidFill>
                          <a:schemeClr val="accent4"/>
                        </a:solidFill>
                        <a:latin typeface="Calibri"/>
                        <a:ea typeface="Calibri"/>
                        <a:cs typeface="Times New Roman"/>
                      </a:endParaRPr>
                    </a:p>
                  </a:txBody>
                  <a:tcPr marL="68580" marR="68580" marT="0" marB="0" anchor="b">
                    <a:lnL>
                      <a:noFill/>
                    </a:lnL>
                    <a:lnR>
                      <a:noFill/>
                    </a:lnR>
                    <a:lnT>
                      <a:noFill/>
                    </a:lnT>
                    <a:lnB>
                      <a:noFill/>
                    </a:lnB>
                    <a:solidFill>
                      <a:srgbClr val="BFBFBF"/>
                    </a:solidFill>
                  </a:tcPr>
                </a:tc>
                <a:tc gridSpan="2">
                  <a:txBody>
                    <a:bodyPr/>
                    <a:lstStyle/>
                    <a:p>
                      <a:pPr>
                        <a:lnSpc>
                          <a:spcPct val="115000"/>
                        </a:lnSpc>
                        <a:spcAft>
                          <a:spcPts val="0"/>
                        </a:spcAft>
                      </a:pPr>
                      <a:r>
                        <a:rPr lang="en-US" sz="1100">
                          <a:solidFill>
                            <a:srgbClr val="000000"/>
                          </a:solidFill>
                          <a:latin typeface="Calibri"/>
                          <a:ea typeface="Times New Roman"/>
                          <a:cs typeface="Calibri"/>
                        </a:rPr>
                        <a:t>m3/hr</a:t>
                      </a:r>
                      <a:endParaRPr lang="en-US" sz="1800">
                        <a:latin typeface="Calibri"/>
                        <a:ea typeface="Calibri"/>
                        <a:cs typeface="Times New Roman"/>
                      </a:endParaRPr>
                    </a:p>
                  </a:txBody>
                  <a:tcPr marL="68580" marR="68580" marT="0" marB="0" anchor="b">
                    <a:lnL>
                      <a:noFill/>
                    </a:lnL>
                    <a:lnR>
                      <a:noFill/>
                    </a:lnR>
                    <a:lnT>
                      <a:noFill/>
                    </a:lnT>
                    <a:lnB>
                      <a:noFill/>
                    </a:lnB>
                    <a:solidFill>
                      <a:srgbClr val="BFBFBF"/>
                    </a:solidFill>
                  </a:tcPr>
                </a:tc>
                <a:tc hMerge="1">
                  <a:txBody>
                    <a:bodyPr/>
                    <a:lstStyle/>
                    <a:p>
                      <a:pPr>
                        <a:lnSpc>
                          <a:spcPct val="115000"/>
                        </a:lnSpc>
                        <a:spcAft>
                          <a:spcPts val="0"/>
                        </a:spcAft>
                      </a:pPr>
                      <a:endParaRPr lang="en-US" sz="1800">
                        <a:latin typeface="Calibri"/>
                        <a:ea typeface="Calibri"/>
                        <a:cs typeface="Times New Roman"/>
                      </a:endParaRPr>
                    </a:p>
                  </a:txBody>
                  <a:tcPr marL="68580" marR="68580" marT="0" marB="0" anchor="b">
                    <a:lnL>
                      <a:noFill/>
                    </a:lnL>
                    <a:lnR>
                      <a:noFill/>
                    </a:lnR>
                    <a:lnT>
                      <a:noFill/>
                    </a:lnT>
                    <a:lnB>
                      <a:noFill/>
                    </a:lnB>
                    <a:solidFill>
                      <a:srgbClr val="BFBFBF"/>
                    </a:solidFill>
                  </a:tcPr>
                </a:tc>
              </a:tr>
              <a:tr h="178308">
                <a:tc>
                  <a:txBody>
                    <a:bodyPr/>
                    <a:lstStyle/>
                    <a:p>
                      <a:pPr>
                        <a:lnSpc>
                          <a:spcPct val="115000"/>
                        </a:lnSpc>
                        <a:spcAft>
                          <a:spcPts val="0"/>
                        </a:spcAft>
                      </a:pPr>
                      <a:r>
                        <a:rPr lang="en-US" sz="1100">
                          <a:solidFill>
                            <a:srgbClr val="000000"/>
                          </a:solidFill>
                          <a:latin typeface="Calibri"/>
                          <a:ea typeface="Times New Roman"/>
                          <a:cs typeface="Calibri"/>
                        </a:rPr>
                        <a:t> </a:t>
                      </a:r>
                      <a:endParaRPr lang="en-US" sz="1800">
                        <a:latin typeface="Calibri"/>
                        <a:ea typeface="Calibri"/>
                        <a:cs typeface="Times New Roman"/>
                      </a:endParaRPr>
                    </a:p>
                  </a:txBody>
                  <a:tcPr marL="68580" marR="68580" marT="0" marB="0" anchor="b">
                    <a:lnL>
                      <a:noFill/>
                    </a:lnL>
                    <a:lnR>
                      <a:noFill/>
                    </a:lnR>
                    <a:lnT>
                      <a:noFill/>
                    </a:lnT>
                    <a:lnB>
                      <a:noFill/>
                    </a:lnB>
                    <a:solidFill>
                      <a:srgbClr val="BFBFBF"/>
                    </a:solidFill>
                  </a:tcPr>
                </a:tc>
                <a:tc>
                  <a:txBody>
                    <a:bodyPr/>
                    <a:lstStyle/>
                    <a:p>
                      <a:pPr>
                        <a:lnSpc>
                          <a:spcPct val="115000"/>
                        </a:lnSpc>
                        <a:spcAft>
                          <a:spcPts val="0"/>
                        </a:spcAft>
                      </a:pPr>
                      <a:r>
                        <a:rPr lang="en-US" sz="1100">
                          <a:solidFill>
                            <a:srgbClr val="000000"/>
                          </a:solidFill>
                          <a:latin typeface="Calibri"/>
                          <a:ea typeface="Times New Roman"/>
                          <a:cs typeface="Calibri"/>
                        </a:rPr>
                        <a:t>Maximum berth utilization</a:t>
                      </a:r>
                      <a:endParaRPr lang="en-US" sz="1800">
                        <a:latin typeface="Calibri"/>
                        <a:ea typeface="Calibri"/>
                        <a:cs typeface="Times New Roman"/>
                      </a:endParaRPr>
                    </a:p>
                  </a:txBody>
                  <a:tcPr marL="68580" marR="68580" marT="0" marB="0" anchor="b">
                    <a:lnL>
                      <a:noFill/>
                    </a:lnL>
                    <a:lnR>
                      <a:noFill/>
                    </a:lnR>
                    <a:lnT>
                      <a:noFill/>
                    </a:lnT>
                    <a:lnB>
                      <a:noFill/>
                    </a:lnB>
                    <a:solidFill>
                      <a:srgbClr val="BFBFBF"/>
                    </a:solidFill>
                  </a:tcPr>
                </a:tc>
                <a:tc>
                  <a:txBody>
                    <a:bodyPr/>
                    <a:lstStyle/>
                    <a:p>
                      <a:pPr algn="r">
                        <a:lnSpc>
                          <a:spcPct val="115000"/>
                        </a:lnSpc>
                        <a:spcAft>
                          <a:spcPts val="0"/>
                        </a:spcAft>
                      </a:pPr>
                      <a:r>
                        <a:rPr lang="en-US" sz="1100">
                          <a:solidFill>
                            <a:srgbClr val="000000"/>
                          </a:solidFill>
                          <a:latin typeface="Calibri"/>
                          <a:ea typeface="Times New Roman"/>
                          <a:cs typeface="Calibri"/>
                        </a:rPr>
                        <a:t>70%</a:t>
                      </a:r>
                      <a:endParaRPr lang="en-US" sz="1800">
                        <a:latin typeface="Calibri"/>
                        <a:ea typeface="Calibri"/>
                        <a:cs typeface="Times New Roman"/>
                      </a:endParaRPr>
                    </a:p>
                  </a:txBody>
                  <a:tcPr marL="68580" marR="68580" marT="0" marB="0" anchor="b">
                    <a:lnL>
                      <a:noFill/>
                    </a:lnL>
                    <a:lnR>
                      <a:noFill/>
                    </a:lnR>
                    <a:lnT>
                      <a:noFill/>
                    </a:lnT>
                    <a:lnB>
                      <a:noFill/>
                    </a:lnB>
                    <a:solidFill>
                      <a:srgbClr val="BFBFBF"/>
                    </a:solidFill>
                  </a:tcPr>
                </a:tc>
                <a:tc gridSpan="2">
                  <a:txBody>
                    <a:bodyPr/>
                    <a:lstStyle/>
                    <a:p>
                      <a:pPr>
                        <a:lnSpc>
                          <a:spcPct val="115000"/>
                        </a:lnSpc>
                        <a:spcAft>
                          <a:spcPts val="0"/>
                        </a:spcAft>
                      </a:pPr>
                      <a:r>
                        <a:rPr lang="en-US" sz="1100">
                          <a:solidFill>
                            <a:srgbClr val="000000"/>
                          </a:solidFill>
                          <a:latin typeface="Calibri"/>
                          <a:ea typeface="Times New Roman"/>
                          <a:cs typeface="Calibri"/>
                        </a:rPr>
                        <a:t> </a:t>
                      </a:r>
                      <a:endParaRPr lang="en-US" sz="1800">
                        <a:latin typeface="Calibri"/>
                        <a:ea typeface="Calibri"/>
                        <a:cs typeface="Times New Roman"/>
                      </a:endParaRPr>
                    </a:p>
                  </a:txBody>
                  <a:tcPr marL="68580" marR="68580" marT="0" marB="0" anchor="b">
                    <a:lnL>
                      <a:noFill/>
                    </a:lnL>
                    <a:lnR>
                      <a:noFill/>
                    </a:lnR>
                    <a:lnT>
                      <a:noFill/>
                    </a:lnT>
                    <a:lnB>
                      <a:noFill/>
                    </a:lnB>
                    <a:solidFill>
                      <a:srgbClr val="BFBFBF"/>
                    </a:solidFill>
                  </a:tcPr>
                </a:tc>
                <a:tc hMerge="1">
                  <a:txBody>
                    <a:bodyPr/>
                    <a:lstStyle/>
                    <a:p>
                      <a:pPr>
                        <a:lnSpc>
                          <a:spcPct val="115000"/>
                        </a:lnSpc>
                        <a:spcAft>
                          <a:spcPts val="0"/>
                        </a:spcAft>
                      </a:pPr>
                      <a:endParaRPr lang="en-US" sz="1800">
                        <a:latin typeface="Calibri"/>
                        <a:ea typeface="Calibri"/>
                        <a:cs typeface="Times New Roman"/>
                      </a:endParaRPr>
                    </a:p>
                  </a:txBody>
                  <a:tcPr marL="68580" marR="68580" marT="0" marB="0" anchor="b">
                    <a:lnL>
                      <a:noFill/>
                    </a:lnL>
                    <a:lnR>
                      <a:noFill/>
                    </a:lnR>
                    <a:lnT>
                      <a:noFill/>
                    </a:lnT>
                    <a:lnB>
                      <a:noFill/>
                    </a:lnB>
                    <a:solidFill>
                      <a:srgbClr val="BFBFBF"/>
                    </a:solidFill>
                  </a:tcPr>
                </a:tc>
              </a:tr>
              <a:tr h="178308">
                <a:tc gridSpan="2">
                  <a:txBody>
                    <a:bodyPr/>
                    <a:lstStyle/>
                    <a:p>
                      <a:pPr>
                        <a:lnSpc>
                          <a:spcPct val="115000"/>
                        </a:lnSpc>
                        <a:spcAft>
                          <a:spcPts val="0"/>
                        </a:spcAft>
                      </a:pPr>
                      <a:r>
                        <a:rPr lang="en-US" sz="1100">
                          <a:solidFill>
                            <a:srgbClr val="000000"/>
                          </a:solidFill>
                          <a:latin typeface="Calibri"/>
                          <a:ea typeface="Times New Roman"/>
                          <a:cs typeface="Calibri"/>
                        </a:rPr>
                        <a:t>Carriers</a:t>
                      </a:r>
                      <a:endParaRPr lang="en-US" sz="1800">
                        <a:latin typeface="Calibri"/>
                        <a:ea typeface="Calibri"/>
                        <a:cs typeface="Times New Roman"/>
                      </a:endParaRPr>
                    </a:p>
                  </a:txBody>
                  <a:tcPr marL="68580" marR="68580" marT="0" marB="0" anchor="b">
                    <a:lnL>
                      <a:noFill/>
                    </a:lnL>
                    <a:lnR>
                      <a:noFill/>
                    </a:lnR>
                    <a:lnT>
                      <a:noFill/>
                    </a:lnT>
                    <a:lnB>
                      <a:noFill/>
                    </a:lnB>
                    <a:solidFill>
                      <a:srgbClr val="548DD4"/>
                    </a:solidFill>
                  </a:tcPr>
                </a:tc>
                <a:tc hMerge="1">
                  <a:txBody>
                    <a:bodyPr/>
                    <a:lstStyle/>
                    <a:p>
                      <a:endParaRPr lang="en-US"/>
                    </a:p>
                  </a:txBody>
                  <a:tcPr/>
                </a:tc>
                <a:tc>
                  <a:txBody>
                    <a:bodyPr/>
                    <a:lstStyle/>
                    <a:p>
                      <a:pPr>
                        <a:lnSpc>
                          <a:spcPct val="115000"/>
                        </a:lnSpc>
                        <a:spcAft>
                          <a:spcPts val="0"/>
                        </a:spcAft>
                      </a:pPr>
                      <a:r>
                        <a:rPr lang="en-US" sz="1100">
                          <a:solidFill>
                            <a:srgbClr val="000000"/>
                          </a:solidFill>
                          <a:latin typeface="Calibri"/>
                          <a:ea typeface="Times New Roman"/>
                          <a:cs typeface="Calibri"/>
                        </a:rPr>
                        <a:t> </a:t>
                      </a:r>
                      <a:endParaRPr lang="en-US" sz="1800">
                        <a:latin typeface="Calibri"/>
                        <a:ea typeface="Calibri"/>
                        <a:cs typeface="Times New Roman"/>
                      </a:endParaRPr>
                    </a:p>
                  </a:txBody>
                  <a:tcPr marL="68580" marR="68580" marT="0" marB="0" anchor="b">
                    <a:lnL>
                      <a:noFill/>
                    </a:lnL>
                    <a:lnR>
                      <a:noFill/>
                    </a:lnR>
                    <a:lnT>
                      <a:noFill/>
                    </a:lnT>
                    <a:lnB>
                      <a:noFill/>
                    </a:lnB>
                    <a:solidFill>
                      <a:srgbClr val="548DD4"/>
                    </a:solidFill>
                  </a:tcPr>
                </a:tc>
                <a:tc gridSpan="2">
                  <a:txBody>
                    <a:bodyPr/>
                    <a:lstStyle/>
                    <a:p>
                      <a:pPr>
                        <a:lnSpc>
                          <a:spcPct val="115000"/>
                        </a:lnSpc>
                        <a:spcAft>
                          <a:spcPts val="0"/>
                        </a:spcAft>
                      </a:pPr>
                      <a:r>
                        <a:rPr lang="en-US" sz="1100">
                          <a:solidFill>
                            <a:srgbClr val="000000"/>
                          </a:solidFill>
                          <a:latin typeface="Calibri"/>
                          <a:ea typeface="Times New Roman"/>
                          <a:cs typeface="Calibri"/>
                        </a:rPr>
                        <a:t> </a:t>
                      </a:r>
                      <a:endParaRPr lang="en-US" sz="1800">
                        <a:latin typeface="Calibri"/>
                        <a:ea typeface="Calibri"/>
                        <a:cs typeface="Times New Roman"/>
                      </a:endParaRPr>
                    </a:p>
                  </a:txBody>
                  <a:tcPr marL="68580" marR="68580" marT="0" marB="0" anchor="b">
                    <a:lnL>
                      <a:noFill/>
                    </a:lnL>
                    <a:lnR>
                      <a:noFill/>
                    </a:lnR>
                    <a:lnT>
                      <a:noFill/>
                    </a:lnT>
                    <a:lnB>
                      <a:noFill/>
                    </a:lnB>
                    <a:solidFill>
                      <a:srgbClr val="548DD4"/>
                    </a:solidFill>
                  </a:tcPr>
                </a:tc>
                <a:tc hMerge="1">
                  <a:txBody>
                    <a:bodyPr/>
                    <a:lstStyle/>
                    <a:p>
                      <a:pPr>
                        <a:lnSpc>
                          <a:spcPct val="115000"/>
                        </a:lnSpc>
                        <a:spcAft>
                          <a:spcPts val="0"/>
                        </a:spcAft>
                      </a:pPr>
                      <a:endParaRPr lang="en-US" sz="1800">
                        <a:latin typeface="Calibri"/>
                        <a:ea typeface="Calibri"/>
                        <a:cs typeface="Times New Roman"/>
                      </a:endParaRPr>
                    </a:p>
                  </a:txBody>
                  <a:tcPr marL="68580" marR="68580" marT="0" marB="0" anchor="b">
                    <a:lnL>
                      <a:noFill/>
                    </a:lnL>
                    <a:lnR>
                      <a:noFill/>
                    </a:lnR>
                    <a:lnT>
                      <a:noFill/>
                    </a:lnT>
                    <a:lnB>
                      <a:noFill/>
                    </a:lnB>
                    <a:solidFill>
                      <a:srgbClr val="548DD4"/>
                    </a:solidFill>
                  </a:tcPr>
                </a:tc>
              </a:tr>
              <a:tr h="178308">
                <a:tc>
                  <a:txBody>
                    <a:bodyPr/>
                    <a:lstStyle/>
                    <a:p>
                      <a:pPr>
                        <a:lnSpc>
                          <a:spcPct val="115000"/>
                        </a:lnSpc>
                        <a:spcAft>
                          <a:spcPts val="0"/>
                        </a:spcAft>
                      </a:pPr>
                      <a:r>
                        <a:rPr lang="en-US" sz="1100">
                          <a:solidFill>
                            <a:srgbClr val="000000"/>
                          </a:solidFill>
                          <a:latin typeface="Calibri"/>
                          <a:ea typeface="Times New Roman"/>
                          <a:cs typeface="Calibri"/>
                        </a:rPr>
                        <a:t> </a:t>
                      </a:r>
                      <a:endParaRPr lang="en-US" sz="1800">
                        <a:latin typeface="Calibri"/>
                        <a:ea typeface="Calibri"/>
                        <a:cs typeface="Times New Roman"/>
                      </a:endParaRPr>
                    </a:p>
                  </a:txBody>
                  <a:tcPr marL="68580" marR="68580" marT="0" marB="0" anchor="b">
                    <a:lnL>
                      <a:noFill/>
                    </a:lnL>
                    <a:lnR>
                      <a:noFill/>
                    </a:lnR>
                    <a:lnT>
                      <a:noFill/>
                    </a:lnT>
                    <a:lnB>
                      <a:noFill/>
                    </a:lnB>
                    <a:solidFill>
                      <a:srgbClr val="BFBFBF"/>
                    </a:solidFill>
                  </a:tcPr>
                </a:tc>
                <a:tc>
                  <a:txBody>
                    <a:bodyPr/>
                    <a:lstStyle/>
                    <a:p>
                      <a:pPr>
                        <a:lnSpc>
                          <a:spcPct val="115000"/>
                        </a:lnSpc>
                        <a:spcAft>
                          <a:spcPts val="0"/>
                        </a:spcAft>
                      </a:pPr>
                      <a:r>
                        <a:rPr lang="en-US" sz="1100">
                          <a:solidFill>
                            <a:srgbClr val="000000"/>
                          </a:solidFill>
                          <a:latin typeface="Calibri"/>
                          <a:ea typeface="Times New Roman"/>
                          <a:cs typeface="Calibri"/>
                        </a:rPr>
                        <a:t>Size</a:t>
                      </a:r>
                      <a:endParaRPr lang="en-US" sz="1800">
                        <a:latin typeface="Calibri"/>
                        <a:ea typeface="Calibri"/>
                        <a:cs typeface="Times New Roman"/>
                      </a:endParaRPr>
                    </a:p>
                  </a:txBody>
                  <a:tcPr marL="68580" marR="68580" marT="0" marB="0" anchor="b">
                    <a:lnL>
                      <a:noFill/>
                    </a:lnL>
                    <a:lnR>
                      <a:noFill/>
                    </a:lnR>
                    <a:lnT>
                      <a:noFill/>
                    </a:lnT>
                    <a:lnB>
                      <a:noFill/>
                    </a:lnB>
                    <a:solidFill>
                      <a:srgbClr val="BFBFBF"/>
                    </a:solidFill>
                  </a:tcPr>
                </a:tc>
                <a:tc>
                  <a:txBody>
                    <a:bodyPr/>
                    <a:lstStyle/>
                    <a:p>
                      <a:pPr algn="r">
                        <a:lnSpc>
                          <a:spcPct val="115000"/>
                        </a:lnSpc>
                        <a:spcAft>
                          <a:spcPts val="0"/>
                        </a:spcAft>
                      </a:pPr>
                      <a:r>
                        <a:rPr lang="en-US" sz="1100" dirty="0" smtClean="0">
                          <a:solidFill>
                            <a:schemeClr val="accent5">
                              <a:lumMod val="75000"/>
                            </a:schemeClr>
                          </a:solidFill>
                          <a:latin typeface="Calibri"/>
                          <a:ea typeface="Times New Roman"/>
                          <a:cs typeface="Calibri"/>
                        </a:rPr>
                        <a:t>1000</a:t>
                      </a:r>
                      <a:r>
                        <a:rPr lang="en-US" sz="1100" dirty="0" smtClean="0">
                          <a:solidFill>
                            <a:schemeClr val="tx1"/>
                          </a:solidFill>
                          <a:latin typeface="Calibri"/>
                          <a:ea typeface="Times New Roman"/>
                          <a:cs typeface="Calibri"/>
                        </a:rPr>
                        <a:t>, </a:t>
                      </a:r>
                      <a:r>
                        <a:rPr lang="en-US" sz="1100" dirty="0" smtClean="0">
                          <a:solidFill>
                            <a:schemeClr val="accent4"/>
                          </a:solidFill>
                          <a:latin typeface="Calibri"/>
                          <a:ea typeface="Times New Roman"/>
                          <a:cs typeface="Calibri"/>
                        </a:rPr>
                        <a:t>10000</a:t>
                      </a:r>
                      <a:endParaRPr lang="en-US" sz="1800" dirty="0">
                        <a:solidFill>
                          <a:schemeClr val="accent4"/>
                        </a:solidFill>
                        <a:latin typeface="Calibri"/>
                        <a:ea typeface="Calibri"/>
                        <a:cs typeface="Times New Roman"/>
                      </a:endParaRPr>
                    </a:p>
                  </a:txBody>
                  <a:tcPr marL="68580" marR="68580" marT="0" marB="0" anchor="b">
                    <a:lnL>
                      <a:noFill/>
                    </a:lnL>
                    <a:lnR>
                      <a:noFill/>
                    </a:lnR>
                    <a:lnT>
                      <a:noFill/>
                    </a:lnT>
                    <a:lnB>
                      <a:noFill/>
                    </a:lnB>
                    <a:solidFill>
                      <a:srgbClr val="BFBFBF"/>
                    </a:solidFill>
                  </a:tcPr>
                </a:tc>
                <a:tc gridSpan="2">
                  <a:txBody>
                    <a:bodyPr/>
                    <a:lstStyle/>
                    <a:p>
                      <a:pPr>
                        <a:lnSpc>
                          <a:spcPct val="115000"/>
                        </a:lnSpc>
                        <a:spcAft>
                          <a:spcPts val="0"/>
                        </a:spcAft>
                      </a:pPr>
                      <a:r>
                        <a:rPr lang="en-US" sz="1100">
                          <a:solidFill>
                            <a:srgbClr val="000000"/>
                          </a:solidFill>
                          <a:latin typeface="Calibri"/>
                          <a:ea typeface="Times New Roman"/>
                          <a:cs typeface="Calibri"/>
                        </a:rPr>
                        <a:t>m3</a:t>
                      </a:r>
                      <a:endParaRPr lang="en-US" sz="1800">
                        <a:latin typeface="Calibri"/>
                        <a:ea typeface="Calibri"/>
                        <a:cs typeface="Times New Roman"/>
                      </a:endParaRPr>
                    </a:p>
                  </a:txBody>
                  <a:tcPr marL="68580" marR="68580" marT="0" marB="0" anchor="b">
                    <a:lnL>
                      <a:noFill/>
                    </a:lnL>
                    <a:lnR>
                      <a:noFill/>
                    </a:lnR>
                    <a:lnT>
                      <a:noFill/>
                    </a:lnT>
                    <a:lnB>
                      <a:noFill/>
                    </a:lnB>
                    <a:solidFill>
                      <a:srgbClr val="BFBFBF"/>
                    </a:solidFill>
                  </a:tcPr>
                </a:tc>
                <a:tc hMerge="1">
                  <a:txBody>
                    <a:bodyPr/>
                    <a:lstStyle/>
                    <a:p>
                      <a:pPr>
                        <a:lnSpc>
                          <a:spcPct val="115000"/>
                        </a:lnSpc>
                        <a:spcAft>
                          <a:spcPts val="0"/>
                        </a:spcAft>
                      </a:pPr>
                      <a:endParaRPr lang="en-US" sz="1800">
                        <a:latin typeface="Calibri"/>
                        <a:ea typeface="Calibri"/>
                        <a:cs typeface="Times New Roman"/>
                      </a:endParaRPr>
                    </a:p>
                  </a:txBody>
                  <a:tcPr marL="68580" marR="68580" marT="0" marB="0" anchor="b">
                    <a:lnL>
                      <a:noFill/>
                    </a:lnL>
                    <a:lnR>
                      <a:noFill/>
                    </a:lnR>
                    <a:lnT>
                      <a:noFill/>
                    </a:lnT>
                    <a:lnB>
                      <a:noFill/>
                    </a:lnB>
                    <a:solidFill>
                      <a:srgbClr val="BFBFBF"/>
                    </a:solidFill>
                  </a:tcPr>
                </a:tc>
              </a:tr>
              <a:tr h="178308">
                <a:tc>
                  <a:txBody>
                    <a:bodyPr/>
                    <a:lstStyle/>
                    <a:p>
                      <a:pPr>
                        <a:lnSpc>
                          <a:spcPct val="115000"/>
                        </a:lnSpc>
                        <a:spcAft>
                          <a:spcPts val="0"/>
                        </a:spcAft>
                      </a:pPr>
                      <a:r>
                        <a:rPr lang="en-US" sz="1100">
                          <a:solidFill>
                            <a:srgbClr val="000000"/>
                          </a:solidFill>
                          <a:latin typeface="Calibri"/>
                          <a:ea typeface="Times New Roman"/>
                          <a:cs typeface="Calibri"/>
                        </a:rPr>
                        <a:t> </a:t>
                      </a:r>
                      <a:endParaRPr lang="en-US" sz="1800">
                        <a:latin typeface="Calibri"/>
                        <a:ea typeface="Calibri"/>
                        <a:cs typeface="Times New Roman"/>
                      </a:endParaRPr>
                    </a:p>
                  </a:txBody>
                  <a:tcPr marL="68580" marR="68580" marT="0" marB="0" anchor="b">
                    <a:lnL>
                      <a:noFill/>
                    </a:lnL>
                    <a:lnR>
                      <a:noFill/>
                    </a:lnR>
                    <a:lnT>
                      <a:noFill/>
                    </a:lnT>
                    <a:lnB>
                      <a:noFill/>
                    </a:lnB>
                    <a:solidFill>
                      <a:srgbClr val="BFBFBF"/>
                    </a:solidFill>
                  </a:tcPr>
                </a:tc>
                <a:tc>
                  <a:txBody>
                    <a:bodyPr/>
                    <a:lstStyle/>
                    <a:p>
                      <a:pPr>
                        <a:lnSpc>
                          <a:spcPct val="115000"/>
                        </a:lnSpc>
                        <a:spcAft>
                          <a:spcPts val="0"/>
                        </a:spcAft>
                      </a:pPr>
                      <a:r>
                        <a:rPr lang="en-US" sz="1100" dirty="0" smtClean="0">
                          <a:solidFill>
                            <a:srgbClr val="000000"/>
                          </a:solidFill>
                          <a:latin typeface="Calibri"/>
                          <a:ea typeface="Times New Roman"/>
                          <a:cs typeface="Calibri"/>
                        </a:rPr>
                        <a:t>Average speed</a:t>
                      </a:r>
                      <a:endParaRPr lang="en-US" sz="1800" dirty="0">
                        <a:latin typeface="Calibri"/>
                        <a:ea typeface="Calibri"/>
                        <a:cs typeface="Times New Roman"/>
                      </a:endParaRPr>
                    </a:p>
                  </a:txBody>
                  <a:tcPr marL="68580" marR="68580" marT="0" marB="0" anchor="b">
                    <a:lnL>
                      <a:noFill/>
                    </a:lnL>
                    <a:lnR>
                      <a:noFill/>
                    </a:lnR>
                    <a:lnT>
                      <a:noFill/>
                    </a:lnT>
                    <a:lnB>
                      <a:noFill/>
                    </a:lnB>
                    <a:solidFill>
                      <a:srgbClr val="BFBFBF"/>
                    </a:solidFill>
                  </a:tcPr>
                </a:tc>
                <a:tc>
                  <a:txBody>
                    <a:bodyPr/>
                    <a:lstStyle/>
                    <a:p>
                      <a:pPr algn="r">
                        <a:lnSpc>
                          <a:spcPct val="115000"/>
                        </a:lnSpc>
                        <a:spcAft>
                          <a:spcPts val="0"/>
                        </a:spcAft>
                      </a:pPr>
                      <a:r>
                        <a:rPr lang="en-US" sz="1100">
                          <a:solidFill>
                            <a:srgbClr val="000000"/>
                          </a:solidFill>
                          <a:latin typeface="Calibri"/>
                          <a:ea typeface="Times New Roman"/>
                          <a:cs typeface="Calibri"/>
                        </a:rPr>
                        <a:t>9</a:t>
                      </a:r>
                      <a:endParaRPr lang="en-US" sz="1800">
                        <a:latin typeface="Calibri"/>
                        <a:ea typeface="Calibri"/>
                        <a:cs typeface="Times New Roman"/>
                      </a:endParaRPr>
                    </a:p>
                  </a:txBody>
                  <a:tcPr marL="68580" marR="68580" marT="0" marB="0" anchor="b">
                    <a:lnL>
                      <a:noFill/>
                    </a:lnL>
                    <a:lnR>
                      <a:noFill/>
                    </a:lnR>
                    <a:lnT>
                      <a:noFill/>
                    </a:lnT>
                    <a:lnB>
                      <a:noFill/>
                    </a:lnB>
                    <a:solidFill>
                      <a:srgbClr val="BFBFBF"/>
                    </a:solidFill>
                  </a:tcPr>
                </a:tc>
                <a:tc gridSpan="2">
                  <a:txBody>
                    <a:bodyPr/>
                    <a:lstStyle/>
                    <a:p>
                      <a:pPr>
                        <a:lnSpc>
                          <a:spcPct val="115000"/>
                        </a:lnSpc>
                        <a:spcAft>
                          <a:spcPts val="0"/>
                        </a:spcAft>
                      </a:pPr>
                      <a:r>
                        <a:rPr lang="en-US" sz="1100">
                          <a:solidFill>
                            <a:srgbClr val="000000"/>
                          </a:solidFill>
                          <a:latin typeface="Calibri"/>
                          <a:ea typeface="Times New Roman"/>
                          <a:cs typeface="Calibri"/>
                        </a:rPr>
                        <a:t>knots</a:t>
                      </a:r>
                      <a:endParaRPr lang="en-US" sz="1800">
                        <a:latin typeface="Calibri"/>
                        <a:ea typeface="Calibri"/>
                        <a:cs typeface="Times New Roman"/>
                      </a:endParaRPr>
                    </a:p>
                  </a:txBody>
                  <a:tcPr marL="68580" marR="68580" marT="0" marB="0" anchor="b">
                    <a:lnL>
                      <a:noFill/>
                    </a:lnL>
                    <a:lnR>
                      <a:noFill/>
                    </a:lnR>
                    <a:lnT>
                      <a:noFill/>
                    </a:lnT>
                    <a:lnB>
                      <a:noFill/>
                    </a:lnB>
                    <a:solidFill>
                      <a:srgbClr val="BFBFBF"/>
                    </a:solidFill>
                  </a:tcPr>
                </a:tc>
                <a:tc hMerge="1">
                  <a:txBody>
                    <a:bodyPr/>
                    <a:lstStyle/>
                    <a:p>
                      <a:pPr>
                        <a:lnSpc>
                          <a:spcPct val="115000"/>
                        </a:lnSpc>
                        <a:spcAft>
                          <a:spcPts val="0"/>
                        </a:spcAft>
                      </a:pPr>
                      <a:endParaRPr lang="en-US" sz="1800">
                        <a:latin typeface="Calibri"/>
                        <a:ea typeface="Calibri"/>
                        <a:cs typeface="Times New Roman"/>
                      </a:endParaRPr>
                    </a:p>
                  </a:txBody>
                  <a:tcPr marL="68580" marR="68580" marT="0" marB="0" anchor="b">
                    <a:lnL>
                      <a:noFill/>
                    </a:lnL>
                    <a:lnR>
                      <a:noFill/>
                    </a:lnR>
                    <a:lnT>
                      <a:noFill/>
                    </a:lnT>
                    <a:lnB>
                      <a:noFill/>
                    </a:lnB>
                    <a:solidFill>
                      <a:srgbClr val="BFBFBF"/>
                    </a:solidFill>
                  </a:tcPr>
                </a:tc>
              </a:tr>
              <a:tr h="178308">
                <a:tc>
                  <a:txBody>
                    <a:bodyPr/>
                    <a:lstStyle/>
                    <a:p>
                      <a:pPr>
                        <a:lnSpc>
                          <a:spcPct val="115000"/>
                        </a:lnSpc>
                        <a:spcAft>
                          <a:spcPts val="0"/>
                        </a:spcAft>
                      </a:pPr>
                      <a:r>
                        <a:rPr lang="en-US" sz="1100">
                          <a:solidFill>
                            <a:srgbClr val="000000"/>
                          </a:solidFill>
                          <a:latin typeface="Calibri"/>
                          <a:ea typeface="Times New Roman"/>
                          <a:cs typeface="Calibri"/>
                        </a:rPr>
                        <a:t> </a:t>
                      </a:r>
                      <a:endParaRPr lang="en-US" sz="1800">
                        <a:latin typeface="Calibri"/>
                        <a:ea typeface="Calibri"/>
                        <a:cs typeface="Times New Roman"/>
                      </a:endParaRPr>
                    </a:p>
                  </a:txBody>
                  <a:tcPr marL="68580" marR="68580" marT="0" marB="0" anchor="b">
                    <a:lnL>
                      <a:noFill/>
                    </a:lnL>
                    <a:lnR>
                      <a:noFill/>
                    </a:lnR>
                    <a:lnT>
                      <a:noFill/>
                    </a:lnT>
                    <a:lnB>
                      <a:noFill/>
                    </a:lnB>
                    <a:solidFill>
                      <a:srgbClr val="BFBFBF"/>
                    </a:solidFill>
                  </a:tcPr>
                </a:tc>
                <a:tc>
                  <a:txBody>
                    <a:bodyPr/>
                    <a:lstStyle/>
                    <a:p>
                      <a:pPr>
                        <a:lnSpc>
                          <a:spcPct val="115000"/>
                        </a:lnSpc>
                        <a:spcAft>
                          <a:spcPts val="0"/>
                        </a:spcAft>
                      </a:pPr>
                      <a:r>
                        <a:rPr lang="en-US" sz="1100">
                          <a:solidFill>
                            <a:srgbClr val="000000"/>
                          </a:solidFill>
                          <a:latin typeface="Calibri"/>
                          <a:ea typeface="Times New Roman"/>
                          <a:cs typeface="Calibri"/>
                        </a:rPr>
                        <a:t>Maximum ship utilization</a:t>
                      </a:r>
                      <a:endParaRPr lang="en-US" sz="1800">
                        <a:latin typeface="Calibri"/>
                        <a:ea typeface="Calibri"/>
                        <a:cs typeface="Times New Roman"/>
                      </a:endParaRPr>
                    </a:p>
                  </a:txBody>
                  <a:tcPr marL="68580" marR="68580" marT="0" marB="0" anchor="b">
                    <a:lnL>
                      <a:noFill/>
                    </a:lnL>
                    <a:lnR>
                      <a:noFill/>
                    </a:lnR>
                    <a:lnT>
                      <a:noFill/>
                    </a:lnT>
                    <a:lnB>
                      <a:noFill/>
                    </a:lnB>
                    <a:solidFill>
                      <a:srgbClr val="BFBFBF"/>
                    </a:solidFill>
                  </a:tcPr>
                </a:tc>
                <a:tc>
                  <a:txBody>
                    <a:bodyPr/>
                    <a:lstStyle/>
                    <a:p>
                      <a:pPr algn="r">
                        <a:lnSpc>
                          <a:spcPct val="115000"/>
                        </a:lnSpc>
                        <a:spcAft>
                          <a:spcPts val="0"/>
                        </a:spcAft>
                      </a:pPr>
                      <a:r>
                        <a:rPr lang="en-US" sz="1100">
                          <a:solidFill>
                            <a:srgbClr val="000000"/>
                          </a:solidFill>
                          <a:latin typeface="Calibri"/>
                          <a:ea typeface="Times New Roman"/>
                          <a:cs typeface="Calibri"/>
                        </a:rPr>
                        <a:t>85%</a:t>
                      </a:r>
                      <a:endParaRPr lang="en-US" sz="1800">
                        <a:latin typeface="Calibri"/>
                        <a:ea typeface="Calibri"/>
                        <a:cs typeface="Times New Roman"/>
                      </a:endParaRPr>
                    </a:p>
                  </a:txBody>
                  <a:tcPr marL="68580" marR="68580" marT="0" marB="0" anchor="b">
                    <a:lnL>
                      <a:noFill/>
                    </a:lnL>
                    <a:lnR>
                      <a:noFill/>
                    </a:lnR>
                    <a:lnT>
                      <a:noFill/>
                    </a:lnT>
                    <a:lnB>
                      <a:noFill/>
                    </a:lnB>
                    <a:solidFill>
                      <a:srgbClr val="BFBFBF"/>
                    </a:solidFill>
                  </a:tcPr>
                </a:tc>
                <a:tc gridSpan="2">
                  <a:txBody>
                    <a:bodyPr/>
                    <a:lstStyle/>
                    <a:p>
                      <a:pPr>
                        <a:lnSpc>
                          <a:spcPct val="115000"/>
                        </a:lnSpc>
                        <a:spcAft>
                          <a:spcPts val="0"/>
                        </a:spcAft>
                      </a:pPr>
                      <a:r>
                        <a:rPr lang="en-US" sz="1100">
                          <a:solidFill>
                            <a:srgbClr val="000000"/>
                          </a:solidFill>
                          <a:latin typeface="Calibri"/>
                          <a:ea typeface="Times New Roman"/>
                          <a:cs typeface="Calibri"/>
                        </a:rPr>
                        <a:t> </a:t>
                      </a:r>
                      <a:endParaRPr lang="en-US" sz="1800">
                        <a:latin typeface="Calibri"/>
                        <a:ea typeface="Calibri"/>
                        <a:cs typeface="Times New Roman"/>
                      </a:endParaRPr>
                    </a:p>
                  </a:txBody>
                  <a:tcPr marL="68580" marR="68580" marT="0" marB="0" anchor="b">
                    <a:lnL>
                      <a:noFill/>
                    </a:lnL>
                    <a:lnR>
                      <a:noFill/>
                    </a:lnR>
                    <a:lnT>
                      <a:noFill/>
                    </a:lnT>
                    <a:lnB>
                      <a:noFill/>
                    </a:lnB>
                    <a:solidFill>
                      <a:srgbClr val="BFBFBF"/>
                    </a:solidFill>
                  </a:tcPr>
                </a:tc>
                <a:tc hMerge="1">
                  <a:txBody>
                    <a:bodyPr/>
                    <a:lstStyle/>
                    <a:p>
                      <a:pPr>
                        <a:lnSpc>
                          <a:spcPct val="115000"/>
                        </a:lnSpc>
                        <a:spcAft>
                          <a:spcPts val="0"/>
                        </a:spcAft>
                      </a:pPr>
                      <a:endParaRPr lang="en-US" sz="1800">
                        <a:latin typeface="Calibri"/>
                        <a:ea typeface="Calibri"/>
                        <a:cs typeface="Times New Roman"/>
                      </a:endParaRPr>
                    </a:p>
                  </a:txBody>
                  <a:tcPr marL="68580" marR="68580" marT="0" marB="0" anchor="b">
                    <a:lnL>
                      <a:noFill/>
                    </a:lnL>
                    <a:lnR>
                      <a:noFill/>
                    </a:lnR>
                    <a:lnT>
                      <a:noFill/>
                    </a:lnT>
                    <a:lnB>
                      <a:noFill/>
                    </a:lnB>
                    <a:solidFill>
                      <a:srgbClr val="BFBFBF"/>
                    </a:solidFill>
                  </a:tcPr>
                </a:tc>
              </a:tr>
              <a:tr h="178308">
                <a:tc gridSpan="2">
                  <a:txBody>
                    <a:bodyPr/>
                    <a:lstStyle/>
                    <a:p>
                      <a:pPr>
                        <a:lnSpc>
                          <a:spcPct val="115000"/>
                        </a:lnSpc>
                        <a:spcAft>
                          <a:spcPts val="0"/>
                        </a:spcAft>
                      </a:pPr>
                      <a:r>
                        <a:rPr lang="en-US" sz="1100">
                          <a:solidFill>
                            <a:srgbClr val="000000"/>
                          </a:solidFill>
                          <a:latin typeface="Calibri"/>
                          <a:ea typeface="Times New Roman"/>
                          <a:cs typeface="Calibri"/>
                        </a:rPr>
                        <a:t>Customers</a:t>
                      </a:r>
                      <a:endParaRPr lang="en-US" sz="1800">
                        <a:latin typeface="Calibri"/>
                        <a:ea typeface="Calibri"/>
                        <a:cs typeface="Times New Roman"/>
                      </a:endParaRPr>
                    </a:p>
                  </a:txBody>
                  <a:tcPr marL="68580" marR="68580" marT="0" marB="0" anchor="b">
                    <a:lnL>
                      <a:noFill/>
                    </a:lnL>
                    <a:lnR>
                      <a:noFill/>
                    </a:lnR>
                    <a:lnT>
                      <a:noFill/>
                    </a:lnT>
                    <a:lnB>
                      <a:noFill/>
                    </a:lnB>
                    <a:solidFill>
                      <a:srgbClr val="548DD4"/>
                    </a:solidFill>
                  </a:tcPr>
                </a:tc>
                <a:tc hMerge="1">
                  <a:txBody>
                    <a:bodyPr/>
                    <a:lstStyle/>
                    <a:p>
                      <a:endParaRPr lang="en-US"/>
                    </a:p>
                  </a:txBody>
                  <a:tcPr/>
                </a:tc>
                <a:tc>
                  <a:txBody>
                    <a:bodyPr/>
                    <a:lstStyle/>
                    <a:p>
                      <a:pPr>
                        <a:lnSpc>
                          <a:spcPct val="115000"/>
                        </a:lnSpc>
                        <a:spcAft>
                          <a:spcPts val="0"/>
                        </a:spcAft>
                      </a:pPr>
                      <a:r>
                        <a:rPr lang="en-US" sz="1100">
                          <a:solidFill>
                            <a:srgbClr val="000000"/>
                          </a:solidFill>
                          <a:latin typeface="Calibri"/>
                          <a:ea typeface="Times New Roman"/>
                          <a:cs typeface="Calibri"/>
                        </a:rPr>
                        <a:t> </a:t>
                      </a:r>
                      <a:endParaRPr lang="en-US" sz="1800">
                        <a:latin typeface="Calibri"/>
                        <a:ea typeface="Calibri"/>
                        <a:cs typeface="Times New Roman"/>
                      </a:endParaRPr>
                    </a:p>
                  </a:txBody>
                  <a:tcPr marL="68580" marR="68580" marT="0" marB="0" anchor="b">
                    <a:lnL>
                      <a:noFill/>
                    </a:lnL>
                    <a:lnR>
                      <a:noFill/>
                    </a:lnR>
                    <a:lnT>
                      <a:noFill/>
                    </a:lnT>
                    <a:lnB>
                      <a:noFill/>
                    </a:lnB>
                    <a:solidFill>
                      <a:srgbClr val="548DD4"/>
                    </a:solidFill>
                  </a:tcPr>
                </a:tc>
                <a:tc gridSpan="2">
                  <a:txBody>
                    <a:bodyPr/>
                    <a:lstStyle/>
                    <a:p>
                      <a:pPr>
                        <a:lnSpc>
                          <a:spcPct val="115000"/>
                        </a:lnSpc>
                        <a:spcAft>
                          <a:spcPts val="0"/>
                        </a:spcAft>
                      </a:pPr>
                      <a:r>
                        <a:rPr lang="en-US" sz="1100">
                          <a:solidFill>
                            <a:srgbClr val="000000"/>
                          </a:solidFill>
                          <a:latin typeface="Calibri"/>
                          <a:ea typeface="Times New Roman"/>
                          <a:cs typeface="Calibri"/>
                        </a:rPr>
                        <a:t> </a:t>
                      </a:r>
                      <a:endParaRPr lang="en-US" sz="1800">
                        <a:latin typeface="Calibri"/>
                        <a:ea typeface="Calibri"/>
                        <a:cs typeface="Times New Roman"/>
                      </a:endParaRPr>
                    </a:p>
                  </a:txBody>
                  <a:tcPr marL="68580" marR="68580" marT="0" marB="0" anchor="b">
                    <a:lnL>
                      <a:noFill/>
                    </a:lnL>
                    <a:lnR>
                      <a:noFill/>
                    </a:lnR>
                    <a:lnT>
                      <a:noFill/>
                    </a:lnT>
                    <a:lnB>
                      <a:noFill/>
                    </a:lnB>
                    <a:solidFill>
                      <a:srgbClr val="548DD4"/>
                    </a:solidFill>
                  </a:tcPr>
                </a:tc>
                <a:tc hMerge="1">
                  <a:txBody>
                    <a:bodyPr/>
                    <a:lstStyle/>
                    <a:p>
                      <a:pPr>
                        <a:lnSpc>
                          <a:spcPct val="115000"/>
                        </a:lnSpc>
                        <a:spcAft>
                          <a:spcPts val="0"/>
                        </a:spcAft>
                      </a:pPr>
                      <a:endParaRPr lang="en-US" sz="1800">
                        <a:latin typeface="Calibri"/>
                        <a:ea typeface="Calibri"/>
                        <a:cs typeface="Times New Roman"/>
                      </a:endParaRPr>
                    </a:p>
                  </a:txBody>
                  <a:tcPr marL="68580" marR="68580" marT="0" marB="0" anchor="b">
                    <a:lnL>
                      <a:noFill/>
                    </a:lnL>
                    <a:lnR>
                      <a:noFill/>
                    </a:lnR>
                    <a:lnT>
                      <a:noFill/>
                    </a:lnT>
                    <a:lnB>
                      <a:noFill/>
                    </a:lnB>
                    <a:solidFill>
                      <a:srgbClr val="548DD4"/>
                    </a:solidFill>
                  </a:tcPr>
                </a:tc>
              </a:tr>
              <a:tr h="178308">
                <a:tc>
                  <a:txBody>
                    <a:bodyPr/>
                    <a:lstStyle/>
                    <a:p>
                      <a:pPr>
                        <a:lnSpc>
                          <a:spcPct val="115000"/>
                        </a:lnSpc>
                        <a:spcAft>
                          <a:spcPts val="0"/>
                        </a:spcAft>
                      </a:pPr>
                      <a:r>
                        <a:rPr lang="en-US" sz="1100">
                          <a:solidFill>
                            <a:srgbClr val="000000"/>
                          </a:solidFill>
                          <a:latin typeface="Calibri"/>
                          <a:ea typeface="Times New Roman"/>
                          <a:cs typeface="Calibri"/>
                        </a:rPr>
                        <a:t> </a:t>
                      </a:r>
                      <a:endParaRPr lang="en-US" sz="1800">
                        <a:latin typeface="Calibri"/>
                        <a:ea typeface="Calibri"/>
                        <a:cs typeface="Times New Roman"/>
                      </a:endParaRPr>
                    </a:p>
                  </a:txBody>
                  <a:tcPr marL="68580" marR="68580" marT="0" marB="0" anchor="b">
                    <a:lnL>
                      <a:noFill/>
                    </a:lnL>
                    <a:lnR>
                      <a:noFill/>
                    </a:lnR>
                    <a:lnT>
                      <a:noFill/>
                    </a:lnT>
                    <a:lnB>
                      <a:noFill/>
                    </a:lnB>
                    <a:solidFill>
                      <a:srgbClr val="BFBFBF"/>
                    </a:solidFill>
                  </a:tcPr>
                </a:tc>
                <a:tc>
                  <a:txBody>
                    <a:bodyPr/>
                    <a:lstStyle/>
                    <a:p>
                      <a:pPr>
                        <a:lnSpc>
                          <a:spcPct val="115000"/>
                        </a:lnSpc>
                        <a:spcAft>
                          <a:spcPts val="0"/>
                        </a:spcAft>
                      </a:pPr>
                      <a:r>
                        <a:rPr lang="en-US" sz="1100">
                          <a:solidFill>
                            <a:srgbClr val="000000"/>
                          </a:solidFill>
                          <a:latin typeface="Calibri"/>
                          <a:ea typeface="Times New Roman"/>
                          <a:cs typeface="Calibri"/>
                        </a:rPr>
                        <a:t>Number of customers</a:t>
                      </a:r>
                      <a:endParaRPr lang="en-US" sz="1800">
                        <a:latin typeface="Calibri"/>
                        <a:ea typeface="Calibri"/>
                        <a:cs typeface="Times New Roman"/>
                      </a:endParaRPr>
                    </a:p>
                  </a:txBody>
                  <a:tcPr marL="68580" marR="68580" marT="0" marB="0" anchor="b">
                    <a:lnL>
                      <a:noFill/>
                    </a:lnL>
                    <a:lnR>
                      <a:noFill/>
                    </a:lnR>
                    <a:lnT>
                      <a:noFill/>
                    </a:lnT>
                    <a:lnB>
                      <a:noFill/>
                    </a:lnB>
                    <a:solidFill>
                      <a:srgbClr val="BFBFBF"/>
                    </a:solidFill>
                  </a:tcPr>
                </a:tc>
                <a:tc>
                  <a:txBody>
                    <a:bodyPr/>
                    <a:lstStyle/>
                    <a:p>
                      <a:pPr algn="r">
                        <a:lnSpc>
                          <a:spcPct val="115000"/>
                        </a:lnSpc>
                        <a:spcAft>
                          <a:spcPts val="0"/>
                        </a:spcAft>
                      </a:pPr>
                      <a:r>
                        <a:rPr lang="en-US" sz="1100">
                          <a:solidFill>
                            <a:srgbClr val="000000"/>
                          </a:solidFill>
                          <a:latin typeface="Calibri"/>
                          <a:ea typeface="Times New Roman"/>
                          <a:cs typeface="Calibri"/>
                        </a:rPr>
                        <a:t>1</a:t>
                      </a:r>
                      <a:endParaRPr lang="en-US" sz="1800">
                        <a:latin typeface="Calibri"/>
                        <a:ea typeface="Calibri"/>
                        <a:cs typeface="Times New Roman"/>
                      </a:endParaRPr>
                    </a:p>
                  </a:txBody>
                  <a:tcPr marL="68580" marR="68580" marT="0" marB="0" anchor="b">
                    <a:lnL>
                      <a:noFill/>
                    </a:lnL>
                    <a:lnR>
                      <a:noFill/>
                    </a:lnR>
                    <a:lnT>
                      <a:noFill/>
                    </a:lnT>
                    <a:lnB>
                      <a:noFill/>
                    </a:lnB>
                    <a:solidFill>
                      <a:srgbClr val="BFBFBF"/>
                    </a:solidFill>
                  </a:tcPr>
                </a:tc>
                <a:tc gridSpan="2">
                  <a:txBody>
                    <a:bodyPr/>
                    <a:lstStyle/>
                    <a:p>
                      <a:pPr>
                        <a:lnSpc>
                          <a:spcPct val="115000"/>
                        </a:lnSpc>
                        <a:spcAft>
                          <a:spcPts val="0"/>
                        </a:spcAft>
                      </a:pPr>
                      <a:r>
                        <a:rPr lang="en-US" sz="1100">
                          <a:solidFill>
                            <a:srgbClr val="000000"/>
                          </a:solidFill>
                          <a:latin typeface="Calibri"/>
                          <a:ea typeface="Times New Roman"/>
                          <a:cs typeface="Calibri"/>
                        </a:rPr>
                        <a:t> </a:t>
                      </a:r>
                      <a:endParaRPr lang="en-US" sz="1800">
                        <a:latin typeface="Calibri"/>
                        <a:ea typeface="Calibri"/>
                        <a:cs typeface="Times New Roman"/>
                      </a:endParaRPr>
                    </a:p>
                  </a:txBody>
                  <a:tcPr marL="68580" marR="68580" marT="0" marB="0" anchor="b">
                    <a:lnL>
                      <a:noFill/>
                    </a:lnL>
                    <a:lnR>
                      <a:noFill/>
                    </a:lnR>
                    <a:lnT>
                      <a:noFill/>
                    </a:lnT>
                    <a:lnB>
                      <a:noFill/>
                    </a:lnB>
                    <a:solidFill>
                      <a:srgbClr val="BFBFBF"/>
                    </a:solidFill>
                  </a:tcPr>
                </a:tc>
                <a:tc hMerge="1">
                  <a:txBody>
                    <a:bodyPr/>
                    <a:lstStyle/>
                    <a:p>
                      <a:pPr>
                        <a:lnSpc>
                          <a:spcPct val="115000"/>
                        </a:lnSpc>
                        <a:spcAft>
                          <a:spcPts val="0"/>
                        </a:spcAft>
                      </a:pPr>
                      <a:endParaRPr lang="en-US" sz="1800">
                        <a:latin typeface="Calibri"/>
                        <a:ea typeface="Calibri"/>
                        <a:cs typeface="Times New Roman"/>
                      </a:endParaRPr>
                    </a:p>
                  </a:txBody>
                  <a:tcPr marL="68580" marR="68580" marT="0" marB="0" anchor="b">
                    <a:lnL>
                      <a:noFill/>
                    </a:lnL>
                    <a:lnR>
                      <a:noFill/>
                    </a:lnR>
                    <a:lnT>
                      <a:noFill/>
                    </a:lnT>
                    <a:lnB>
                      <a:noFill/>
                    </a:lnB>
                    <a:solidFill>
                      <a:srgbClr val="BFBFBF"/>
                    </a:solidFill>
                  </a:tcPr>
                </a:tc>
              </a:tr>
              <a:tr h="178308">
                <a:tc>
                  <a:txBody>
                    <a:bodyPr/>
                    <a:lstStyle/>
                    <a:p>
                      <a:pPr>
                        <a:lnSpc>
                          <a:spcPct val="115000"/>
                        </a:lnSpc>
                        <a:spcAft>
                          <a:spcPts val="0"/>
                        </a:spcAft>
                      </a:pPr>
                      <a:r>
                        <a:rPr lang="en-US" sz="1100">
                          <a:solidFill>
                            <a:srgbClr val="000000"/>
                          </a:solidFill>
                          <a:latin typeface="Calibri"/>
                          <a:ea typeface="Times New Roman"/>
                          <a:cs typeface="Calibri"/>
                        </a:rPr>
                        <a:t> </a:t>
                      </a:r>
                      <a:endParaRPr lang="en-US" sz="1800">
                        <a:latin typeface="Calibri"/>
                        <a:ea typeface="Calibri"/>
                        <a:cs typeface="Times New Roman"/>
                      </a:endParaRPr>
                    </a:p>
                  </a:txBody>
                  <a:tcPr marL="68580" marR="68580" marT="0" marB="0" anchor="b">
                    <a:lnL>
                      <a:noFill/>
                    </a:lnL>
                    <a:lnR>
                      <a:noFill/>
                    </a:lnR>
                    <a:lnT>
                      <a:noFill/>
                    </a:lnT>
                    <a:lnB>
                      <a:noFill/>
                    </a:lnB>
                    <a:solidFill>
                      <a:srgbClr val="BFBFBF"/>
                    </a:solidFill>
                  </a:tcPr>
                </a:tc>
                <a:tc>
                  <a:txBody>
                    <a:bodyPr/>
                    <a:lstStyle/>
                    <a:p>
                      <a:pPr>
                        <a:lnSpc>
                          <a:spcPct val="115000"/>
                        </a:lnSpc>
                        <a:spcAft>
                          <a:spcPts val="0"/>
                        </a:spcAft>
                      </a:pPr>
                      <a:r>
                        <a:rPr lang="en-US" sz="1100">
                          <a:solidFill>
                            <a:srgbClr val="000000"/>
                          </a:solidFill>
                          <a:latin typeface="Calibri"/>
                          <a:ea typeface="Times New Roman"/>
                          <a:cs typeface="Calibri"/>
                        </a:rPr>
                        <a:t>Demand</a:t>
                      </a:r>
                      <a:endParaRPr lang="en-US" sz="1800">
                        <a:latin typeface="Calibri"/>
                        <a:ea typeface="Calibri"/>
                        <a:cs typeface="Times New Roman"/>
                      </a:endParaRPr>
                    </a:p>
                  </a:txBody>
                  <a:tcPr marL="68580" marR="68580" marT="0" marB="0" anchor="b">
                    <a:lnL>
                      <a:noFill/>
                    </a:lnL>
                    <a:lnR>
                      <a:noFill/>
                    </a:lnR>
                    <a:lnT>
                      <a:noFill/>
                    </a:lnT>
                    <a:lnB>
                      <a:noFill/>
                    </a:lnB>
                    <a:solidFill>
                      <a:srgbClr val="BFBFBF"/>
                    </a:solidFill>
                  </a:tcPr>
                </a:tc>
                <a:tc gridSpan="3">
                  <a:txBody>
                    <a:bodyPr/>
                    <a:lstStyle/>
                    <a:p>
                      <a:pPr>
                        <a:lnSpc>
                          <a:spcPct val="115000"/>
                        </a:lnSpc>
                        <a:spcAft>
                          <a:spcPts val="0"/>
                        </a:spcAft>
                      </a:pPr>
                      <a:r>
                        <a:rPr lang="en-US" sz="1100" i="1" dirty="0">
                          <a:solidFill>
                            <a:srgbClr val="000000"/>
                          </a:solidFill>
                          <a:latin typeface="Calibri"/>
                          <a:ea typeface="Times New Roman"/>
                          <a:cs typeface="Calibri"/>
                        </a:rPr>
                        <a:t>Equal to production</a:t>
                      </a:r>
                      <a:endParaRPr lang="en-US" sz="1800" dirty="0">
                        <a:latin typeface="Calibri"/>
                        <a:ea typeface="Calibri"/>
                        <a:cs typeface="Times New Roman"/>
                      </a:endParaRPr>
                    </a:p>
                  </a:txBody>
                  <a:tcPr marL="68580" marR="68580" marT="0" marB="0" anchor="b">
                    <a:lnL>
                      <a:noFill/>
                    </a:lnL>
                    <a:lnR>
                      <a:noFill/>
                    </a:lnR>
                    <a:lnT>
                      <a:noFill/>
                    </a:lnT>
                    <a:lnB>
                      <a:noFill/>
                    </a:lnB>
                    <a:solidFill>
                      <a:srgbClr val="BFBFBF"/>
                    </a:solidFill>
                  </a:tcPr>
                </a:tc>
                <a:tc hMerge="1">
                  <a:txBody>
                    <a:bodyPr/>
                    <a:lstStyle/>
                    <a:p>
                      <a:endParaRPr lang="en-US"/>
                    </a:p>
                  </a:txBody>
                  <a:tcPr/>
                </a:tc>
                <a:tc hMerge="1">
                  <a:txBody>
                    <a:bodyPr/>
                    <a:lstStyle/>
                    <a:p>
                      <a:endParaRPr lang="en-US"/>
                    </a:p>
                  </a:txBody>
                  <a:tcPr/>
                </a:tc>
              </a:tr>
              <a:tr h="178308">
                <a:tc>
                  <a:txBody>
                    <a:bodyPr/>
                    <a:lstStyle/>
                    <a:p>
                      <a:pPr>
                        <a:lnSpc>
                          <a:spcPct val="115000"/>
                        </a:lnSpc>
                        <a:spcAft>
                          <a:spcPts val="0"/>
                        </a:spcAft>
                      </a:pPr>
                      <a:r>
                        <a:rPr lang="en-US" sz="1100">
                          <a:solidFill>
                            <a:srgbClr val="000000"/>
                          </a:solidFill>
                          <a:latin typeface="Calibri"/>
                          <a:ea typeface="Times New Roman"/>
                          <a:cs typeface="Calibri"/>
                        </a:rPr>
                        <a:t> </a:t>
                      </a:r>
                      <a:endParaRPr lang="en-US" sz="1800">
                        <a:latin typeface="Calibri"/>
                        <a:ea typeface="Calibri"/>
                        <a:cs typeface="Times New Roman"/>
                      </a:endParaRPr>
                    </a:p>
                  </a:txBody>
                  <a:tcPr marL="68580" marR="68580" marT="0" marB="0" anchor="b">
                    <a:lnL>
                      <a:noFill/>
                    </a:lnL>
                    <a:lnR>
                      <a:noFill/>
                    </a:lnR>
                    <a:lnT>
                      <a:noFill/>
                    </a:lnT>
                    <a:lnB>
                      <a:noFill/>
                    </a:lnB>
                    <a:solidFill>
                      <a:srgbClr val="BFBFBF"/>
                    </a:solidFill>
                  </a:tcPr>
                </a:tc>
                <a:tc>
                  <a:txBody>
                    <a:bodyPr/>
                    <a:lstStyle/>
                    <a:p>
                      <a:pPr>
                        <a:lnSpc>
                          <a:spcPct val="115000"/>
                        </a:lnSpc>
                        <a:spcAft>
                          <a:spcPts val="0"/>
                        </a:spcAft>
                      </a:pPr>
                      <a:r>
                        <a:rPr lang="en-US" sz="1100">
                          <a:solidFill>
                            <a:srgbClr val="000000"/>
                          </a:solidFill>
                          <a:latin typeface="Calibri"/>
                          <a:ea typeface="Times New Roman"/>
                          <a:cs typeface="Calibri"/>
                        </a:rPr>
                        <a:t>Distance</a:t>
                      </a:r>
                      <a:endParaRPr lang="en-US" sz="1800">
                        <a:latin typeface="Calibri"/>
                        <a:ea typeface="Calibri"/>
                        <a:cs typeface="Times New Roman"/>
                      </a:endParaRPr>
                    </a:p>
                  </a:txBody>
                  <a:tcPr marL="68580" marR="68580" marT="0" marB="0" anchor="b">
                    <a:lnL>
                      <a:noFill/>
                    </a:lnL>
                    <a:lnR>
                      <a:noFill/>
                    </a:lnR>
                    <a:lnT>
                      <a:noFill/>
                    </a:lnT>
                    <a:lnB>
                      <a:noFill/>
                    </a:lnB>
                    <a:solidFill>
                      <a:srgbClr val="BFBFBF"/>
                    </a:solidFill>
                  </a:tcPr>
                </a:tc>
                <a:tc gridSpan="2">
                  <a:txBody>
                    <a:bodyPr/>
                    <a:lstStyle/>
                    <a:p>
                      <a:pPr>
                        <a:lnSpc>
                          <a:spcPct val="115000"/>
                        </a:lnSpc>
                        <a:spcAft>
                          <a:spcPts val="0"/>
                        </a:spcAft>
                      </a:pPr>
                      <a:r>
                        <a:rPr lang="en-US" sz="1100" i="1">
                          <a:solidFill>
                            <a:srgbClr val="000000"/>
                          </a:solidFill>
                          <a:latin typeface="Calibri"/>
                          <a:ea typeface="Times New Roman"/>
                          <a:cs typeface="Calibri"/>
                        </a:rPr>
                        <a:t>Variable</a:t>
                      </a:r>
                      <a:endParaRPr lang="en-US" sz="1800">
                        <a:latin typeface="Calibri"/>
                        <a:ea typeface="Calibri"/>
                        <a:cs typeface="Times New Roman"/>
                      </a:endParaRPr>
                    </a:p>
                  </a:txBody>
                  <a:tcPr marL="68580" marR="68580" marT="0" marB="0" anchor="b">
                    <a:lnL>
                      <a:noFill/>
                    </a:lnL>
                    <a:lnR>
                      <a:noFill/>
                    </a:lnR>
                    <a:lnT>
                      <a:noFill/>
                    </a:lnT>
                    <a:lnB>
                      <a:noFill/>
                    </a:lnB>
                    <a:solidFill>
                      <a:srgbClr val="BFBFBF"/>
                    </a:solidFill>
                  </a:tcPr>
                </a:tc>
                <a:tc hMerge="1">
                  <a:txBody>
                    <a:bodyPr/>
                    <a:lstStyle/>
                    <a:p>
                      <a:endParaRPr lang="en-US"/>
                    </a:p>
                  </a:txBody>
                  <a:tcPr/>
                </a:tc>
                <a:tc>
                  <a:txBody>
                    <a:bodyPr/>
                    <a:lstStyle/>
                    <a:p>
                      <a:pPr>
                        <a:lnSpc>
                          <a:spcPct val="115000"/>
                        </a:lnSpc>
                        <a:spcAft>
                          <a:spcPts val="0"/>
                        </a:spcAft>
                      </a:pPr>
                      <a:r>
                        <a:rPr lang="en-US" sz="1100">
                          <a:solidFill>
                            <a:srgbClr val="000000"/>
                          </a:solidFill>
                          <a:latin typeface="Calibri"/>
                          <a:ea typeface="Times New Roman"/>
                          <a:cs typeface="Calibri"/>
                        </a:rPr>
                        <a:t> </a:t>
                      </a:r>
                      <a:endParaRPr lang="en-US" sz="1800">
                        <a:latin typeface="Calibri"/>
                        <a:ea typeface="Calibri"/>
                        <a:cs typeface="Times New Roman"/>
                      </a:endParaRPr>
                    </a:p>
                  </a:txBody>
                  <a:tcPr marL="68580" marR="68580" marT="0" marB="0" anchor="b">
                    <a:lnL>
                      <a:noFill/>
                    </a:lnL>
                    <a:lnR>
                      <a:noFill/>
                    </a:lnR>
                    <a:lnT>
                      <a:noFill/>
                    </a:lnT>
                    <a:lnB>
                      <a:noFill/>
                    </a:lnB>
                    <a:solidFill>
                      <a:srgbClr val="BFBFBF"/>
                    </a:solidFill>
                  </a:tcPr>
                </a:tc>
              </a:tr>
              <a:tr h="178308">
                <a:tc>
                  <a:txBody>
                    <a:bodyPr/>
                    <a:lstStyle/>
                    <a:p>
                      <a:pPr>
                        <a:lnSpc>
                          <a:spcPct val="115000"/>
                        </a:lnSpc>
                        <a:spcAft>
                          <a:spcPts val="0"/>
                        </a:spcAft>
                      </a:pPr>
                      <a:r>
                        <a:rPr lang="en-US" sz="1100">
                          <a:solidFill>
                            <a:srgbClr val="000000"/>
                          </a:solidFill>
                          <a:latin typeface="Calibri"/>
                          <a:ea typeface="Times New Roman"/>
                          <a:cs typeface="Calibri"/>
                        </a:rPr>
                        <a:t> </a:t>
                      </a:r>
                      <a:endParaRPr lang="en-US" sz="1800">
                        <a:latin typeface="Calibri"/>
                        <a:ea typeface="Calibri"/>
                        <a:cs typeface="Times New Roman"/>
                      </a:endParaRPr>
                    </a:p>
                  </a:txBody>
                  <a:tcPr marL="68580" marR="68580" marT="0" marB="0" anchor="b">
                    <a:lnL>
                      <a:noFill/>
                    </a:lnL>
                    <a:lnR>
                      <a:noFill/>
                    </a:lnR>
                    <a:lnT>
                      <a:noFill/>
                    </a:lnT>
                    <a:lnB>
                      <a:noFill/>
                    </a:lnB>
                    <a:solidFill>
                      <a:srgbClr val="BFBFBF"/>
                    </a:solidFill>
                  </a:tcPr>
                </a:tc>
                <a:tc>
                  <a:txBody>
                    <a:bodyPr/>
                    <a:lstStyle/>
                    <a:p>
                      <a:pPr>
                        <a:lnSpc>
                          <a:spcPct val="115000"/>
                        </a:lnSpc>
                        <a:spcAft>
                          <a:spcPts val="0"/>
                        </a:spcAft>
                      </a:pPr>
                      <a:r>
                        <a:rPr lang="en-US" sz="1100" dirty="0">
                          <a:solidFill>
                            <a:srgbClr val="000000"/>
                          </a:solidFill>
                          <a:latin typeface="Calibri"/>
                          <a:ea typeface="Times New Roman"/>
                          <a:cs typeface="Calibri"/>
                        </a:rPr>
                        <a:t>Port activities</a:t>
                      </a:r>
                      <a:endParaRPr lang="en-US" sz="1800" dirty="0">
                        <a:latin typeface="Calibri"/>
                        <a:ea typeface="Calibri"/>
                        <a:cs typeface="Times New Roman"/>
                      </a:endParaRPr>
                    </a:p>
                  </a:txBody>
                  <a:tcPr marL="68580" marR="68580" marT="0" marB="0" anchor="b">
                    <a:lnL>
                      <a:noFill/>
                    </a:lnL>
                    <a:lnR>
                      <a:noFill/>
                    </a:lnR>
                    <a:lnT>
                      <a:noFill/>
                    </a:lnT>
                    <a:lnB>
                      <a:noFill/>
                    </a:lnB>
                    <a:solidFill>
                      <a:srgbClr val="BFBFBF"/>
                    </a:solidFill>
                  </a:tcPr>
                </a:tc>
                <a:tc gridSpan="3">
                  <a:txBody>
                    <a:bodyPr/>
                    <a:lstStyle/>
                    <a:p>
                      <a:pPr>
                        <a:lnSpc>
                          <a:spcPct val="115000"/>
                        </a:lnSpc>
                        <a:spcAft>
                          <a:spcPts val="0"/>
                        </a:spcAft>
                      </a:pPr>
                      <a:r>
                        <a:rPr lang="en-US" sz="1100" i="1" dirty="0">
                          <a:solidFill>
                            <a:srgbClr val="000000"/>
                          </a:solidFill>
                          <a:latin typeface="Calibri"/>
                          <a:ea typeface="Times New Roman"/>
                          <a:cs typeface="Calibri"/>
                        </a:rPr>
                        <a:t>Equal to production</a:t>
                      </a:r>
                      <a:endParaRPr lang="en-US" sz="1800" dirty="0">
                        <a:latin typeface="Calibri"/>
                        <a:ea typeface="Calibri"/>
                        <a:cs typeface="Times New Roman"/>
                      </a:endParaRPr>
                    </a:p>
                  </a:txBody>
                  <a:tcPr marL="68580" marR="68580" marT="0" marB="0" anchor="b">
                    <a:lnL>
                      <a:noFill/>
                    </a:lnL>
                    <a:lnR>
                      <a:noFill/>
                    </a:lnR>
                    <a:lnT>
                      <a:noFill/>
                    </a:lnT>
                    <a:lnB>
                      <a:noFill/>
                    </a:lnB>
                    <a:solidFill>
                      <a:srgbClr val="BFBFBF"/>
                    </a:solidFill>
                  </a:tcPr>
                </a:tc>
                <a:tc hMerge="1">
                  <a:txBody>
                    <a:bodyPr/>
                    <a:lstStyle/>
                    <a:p>
                      <a:endParaRPr lang="en-US"/>
                    </a:p>
                  </a:txBody>
                  <a:tcPr/>
                </a:tc>
                <a:tc hMerge="1">
                  <a:txBody>
                    <a:bodyPr/>
                    <a:lstStyle/>
                    <a:p>
                      <a:endParaRPr lang="en-US"/>
                    </a:p>
                  </a:txBody>
                  <a:tcPr/>
                </a:tc>
              </a:tr>
            </a:tbl>
          </a:graphicData>
        </a:graphic>
      </p:graphicFrame>
      <p:sp>
        <p:nvSpPr>
          <p:cNvPr id="4" name="Rounded Rectangle 3"/>
          <p:cNvSpPr/>
          <p:nvPr/>
        </p:nvSpPr>
        <p:spPr>
          <a:xfrm>
            <a:off x="1447800" y="1735574"/>
            <a:ext cx="1524000" cy="581831"/>
          </a:xfrm>
          <a:prstGeom prst="roundRect">
            <a:avLst/>
          </a:prstGeom>
          <a:solidFill>
            <a:schemeClr val="accent3"/>
          </a:solidFill>
          <a:ln w="25400">
            <a:solidFill>
              <a:schemeClr val="accent3">
                <a:lumMod val="75000"/>
              </a:schemeClr>
            </a:solidFill>
          </a:ln>
        </p:spPr>
        <p:style>
          <a:lnRef idx="1">
            <a:schemeClr val="accent5"/>
          </a:lnRef>
          <a:fillRef idx="2">
            <a:schemeClr val="accent5"/>
          </a:fillRef>
          <a:effectRef idx="1">
            <a:schemeClr val="accent5"/>
          </a:effectRef>
          <a:fontRef idx="minor">
            <a:schemeClr val="dk1"/>
          </a:fontRef>
        </p:style>
        <p:txBody>
          <a:bodyPr wrap="square" lIns="144000" tIns="108000" rIns="144000" bIns="108000" rtlCol="0" anchor="ctr">
            <a:spAutoFit/>
          </a:bodyPr>
          <a:lstStyle/>
          <a:p>
            <a:pPr algn="ctr"/>
            <a:r>
              <a:rPr lang="en-US" sz="2000" b="1" dirty="0" smtClean="0">
                <a:solidFill>
                  <a:schemeClr val="bg1"/>
                </a:solidFill>
              </a:rPr>
              <a:t>INPUT</a:t>
            </a:r>
            <a:endParaRPr lang="en-US" sz="2000" b="1" dirty="0">
              <a:solidFill>
                <a:schemeClr val="bg1"/>
              </a:solidFill>
            </a:endParaRPr>
          </a:p>
        </p:txBody>
      </p:sp>
      <p:grpSp>
        <p:nvGrpSpPr>
          <p:cNvPr id="634" name="Group 633"/>
          <p:cNvGrpSpPr/>
          <p:nvPr/>
        </p:nvGrpSpPr>
        <p:grpSpPr>
          <a:xfrm>
            <a:off x="1447800" y="381001"/>
            <a:ext cx="6075889" cy="1219200"/>
            <a:chOff x="1066800" y="903805"/>
            <a:chExt cx="6533089" cy="1305995"/>
          </a:xfrm>
        </p:grpSpPr>
        <p:cxnSp>
          <p:nvCxnSpPr>
            <p:cNvPr id="6" name="Straight Connector 5"/>
            <p:cNvCxnSpPr/>
            <p:nvPr/>
          </p:nvCxnSpPr>
          <p:spPr>
            <a:xfrm flipV="1">
              <a:off x="2254380" y="1517082"/>
              <a:ext cx="4991319" cy="1"/>
            </a:xfrm>
            <a:prstGeom prst="line">
              <a:avLst/>
            </a:prstGeom>
            <a:ln w="57150">
              <a:solidFill>
                <a:srgbClr val="00B0F0"/>
              </a:solidFill>
              <a:prstDash val="solid"/>
            </a:ln>
          </p:spPr>
          <p:style>
            <a:lnRef idx="1">
              <a:schemeClr val="accent1"/>
            </a:lnRef>
            <a:fillRef idx="0">
              <a:schemeClr val="accent1"/>
            </a:fillRef>
            <a:effectRef idx="0">
              <a:schemeClr val="accent1"/>
            </a:effectRef>
            <a:fontRef idx="minor">
              <a:schemeClr val="tx1"/>
            </a:fontRef>
          </p:style>
        </p:cxnSp>
        <p:grpSp>
          <p:nvGrpSpPr>
            <p:cNvPr id="7" name="Group 1483"/>
            <p:cNvGrpSpPr/>
            <p:nvPr/>
          </p:nvGrpSpPr>
          <p:grpSpPr>
            <a:xfrm>
              <a:off x="1066800" y="903805"/>
              <a:ext cx="1526358" cy="1258825"/>
              <a:chOff x="1060101" y="3236975"/>
              <a:chExt cx="2014104" cy="1661081"/>
            </a:xfrm>
          </p:grpSpPr>
          <p:sp>
            <p:nvSpPr>
              <p:cNvPr id="238" name="Freeform 242"/>
              <p:cNvSpPr>
                <a:spLocks/>
              </p:cNvSpPr>
              <p:nvPr/>
            </p:nvSpPr>
            <p:spPr bwMode="auto">
              <a:xfrm>
                <a:off x="1320261" y="4359959"/>
                <a:ext cx="42750" cy="104664"/>
              </a:xfrm>
              <a:custGeom>
                <a:avLst/>
                <a:gdLst/>
                <a:ahLst/>
                <a:cxnLst>
                  <a:cxn ang="0">
                    <a:pos x="35" y="52"/>
                  </a:cxn>
                  <a:cxn ang="0">
                    <a:pos x="35" y="0"/>
                  </a:cxn>
                  <a:cxn ang="0">
                    <a:pos x="0" y="33"/>
                  </a:cxn>
                  <a:cxn ang="0">
                    <a:pos x="0" y="85"/>
                  </a:cxn>
                </a:cxnLst>
                <a:rect l="0" t="0" r="r" b="b"/>
                <a:pathLst>
                  <a:path w="35" h="85">
                    <a:moveTo>
                      <a:pt x="35" y="52"/>
                    </a:moveTo>
                    <a:lnTo>
                      <a:pt x="35" y="0"/>
                    </a:lnTo>
                    <a:lnTo>
                      <a:pt x="0" y="33"/>
                    </a:lnTo>
                    <a:lnTo>
                      <a:pt x="0" y="85"/>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239" name="Freeform 243"/>
              <p:cNvSpPr>
                <a:spLocks/>
              </p:cNvSpPr>
              <p:nvPr/>
            </p:nvSpPr>
            <p:spPr bwMode="auto">
              <a:xfrm>
                <a:off x="1256748" y="4292236"/>
                <a:ext cx="106263" cy="108358"/>
              </a:xfrm>
              <a:custGeom>
                <a:avLst/>
                <a:gdLst/>
                <a:ahLst/>
                <a:cxnLst>
                  <a:cxn ang="0">
                    <a:pos x="35" y="0"/>
                  </a:cxn>
                  <a:cxn ang="0">
                    <a:pos x="0" y="36"/>
                  </a:cxn>
                  <a:cxn ang="0">
                    <a:pos x="52" y="88"/>
                  </a:cxn>
                  <a:cxn ang="0">
                    <a:pos x="87" y="55"/>
                  </a:cxn>
                  <a:cxn ang="0">
                    <a:pos x="35" y="0"/>
                  </a:cxn>
                </a:cxnLst>
                <a:rect l="0" t="0" r="r" b="b"/>
                <a:pathLst>
                  <a:path w="87" h="88">
                    <a:moveTo>
                      <a:pt x="35" y="0"/>
                    </a:moveTo>
                    <a:lnTo>
                      <a:pt x="0" y="36"/>
                    </a:lnTo>
                    <a:lnTo>
                      <a:pt x="52" y="88"/>
                    </a:lnTo>
                    <a:lnTo>
                      <a:pt x="87" y="55"/>
                    </a:lnTo>
                    <a:lnTo>
                      <a:pt x="35"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240" name="Freeform 244"/>
              <p:cNvSpPr>
                <a:spLocks/>
              </p:cNvSpPr>
              <p:nvPr/>
            </p:nvSpPr>
            <p:spPr bwMode="auto">
              <a:xfrm>
                <a:off x="1386217" y="4423989"/>
                <a:ext cx="40307" cy="107127"/>
              </a:xfrm>
              <a:custGeom>
                <a:avLst/>
                <a:gdLst/>
                <a:ahLst/>
                <a:cxnLst>
                  <a:cxn ang="0">
                    <a:pos x="33" y="52"/>
                  </a:cxn>
                  <a:cxn ang="0">
                    <a:pos x="33" y="0"/>
                  </a:cxn>
                  <a:cxn ang="0">
                    <a:pos x="0" y="35"/>
                  </a:cxn>
                  <a:cxn ang="0">
                    <a:pos x="0" y="87"/>
                  </a:cxn>
                </a:cxnLst>
                <a:rect l="0" t="0" r="r" b="b"/>
                <a:pathLst>
                  <a:path w="33" h="87">
                    <a:moveTo>
                      <a:pt x="33" y="52"/>
                    </a:moveTo>
                    <a:lnTo>
                      <a:pt x="33" y="0"/>
                    </a:lnTo>
                    <a:lnTo>
                      <a:pt x="0" y="35"/>
                    </a:lnTo>
                    <a:lnTo>
                      <a:pt x="0" y="87"/>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241" name="Freeform 245"/>
              <p:cNvSpPr>
                <a:spLocks/>
              </p:cNvSpPr>
              <p:nvPr/>
            </p:nvSpPr>
            <p:spPr bwMode="auto">
              <a:xfrm>
                <a:off x="1320261" y="4359959"/>
                <a:ext cx="106263" cy="107127"/>
              </a:xfrm>
              <a:custGeom>
                <a:avLst/>
                <a:gdLst/>
                <a:ahLst/>
                <a:cxnLst>
                  <a:cxn ang="0">
                    <a:pos x="35" y="0"/>
                  </a:cxn>
                  <a:cxn ang="0">
                    <a:pos x="0" y="33"/>
                  </a:cxn>
                  <a:cxn ang="0">
                    <a:pos x="54" y="87"/>
                  </a:cxn>
                  <a:cxn ang="0">
                    <a:pos x="87" y="52"/>
                  </a:cxn>
                  <a:cxn ang="0">
                    <a:pos x="35" y="0"/>
                  </a:cxn>
                </a:cxnLst>
                <a:rect l="0" t="0" r="r" b="b"/>
                <a:pathLst>
                  <a:path w="87" h="87">
                    <a:moveTo>
                      <a:pt x="35" y="0"/>
                    </a:moveTo>
                    <a:lnTo>
                      <a:pt x="0" y="33"/>
                    </a:lnTo>
                    <a:lnTo>
                      <a:pt x="54" y="87"/>
                    </a:lnTo>
                    <a:lnTo>
                      <a:pt x="87" y="52"/>
                    </a:lnTo>
                    <a:lnTo>
                      <a:pt x="35"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242" name="Freeform 246"/>
              <p:cNvSpPr>
                <a:spLocks/>
              </p:cNvSpPr>
              <p:nvPr/>
            </p:nvSpPr>
            <p:spPr bwMode="auto">
              <a:xfrm>
                <a:off x="1449730" y="4488019"/>
                <a:ext cx="42750" cy="107127"/>
              </a:xfrm>
              <a:custGeom>
                <a:avLst/>
                <a:gdLst/>
                <a:ahLst/>
                <a:cxnLst>
                  <a:cxn ang="0">
                    <a:pos x="35" y="52"/>
                  </a:cxn>
                  <a:cxn ang="0">
                    <a:pos x="35" y="0"/>
                  </a:cxn>
                  <a:cxn ang="0">
                    <a:pos x="0" y="35"/>
                  </a:cxn>
                  <a:cxn ang="0">
                    <a:pos x="0" y="87"/>
                  </a:cxn>
                </a:cxnLst>
                <a:rect l="0" t="0" r="r" b="b"/>
                <a:pathLst>
                  <a:path w="35" h="87">
                    <a:moveTo>
                      <a:pt x="35" y="52"/>
                    </a:moveTo>
                    <a:lnTo>
                      <a:pt x="35" y="0"/>
                    </a:lnTo>
                    <a:lnTo>
                      <a:pt x="0" y="35"/>
                    </a:lnTo>
                    <a:lnTo>
                      <a:pt x="0" y="87"/>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243" name="Freeform 247"/>
              <p:cNvSpPr>
                <a:spLocks/>
              </p:cNvSpPr>
              <p:nvPr/>
            </p:nvSpPr>
            <p:spPr bwMode="auto">
              <a:xfrm>
                <a:off x="1386217" y="4423989"/>
                <a:ext cx="106263" cy="107127"/>
              </a:xfrm>
              <a:custGeom>
                <a:avLst/>
                <a:gdLst/>
                <a:ahLst/>
                <a:cxnLst>
                  <a:cxn ang="0">
                    <a:pos x="33" y="0"/>
                  </a:cxn>
                  <a:cxn ang="0">
                    <a:pos x="0" y="35"/>
                  </a:cxn>
                  <a:cxn ang="0">
                    <a:pos x="52" y="87"/>
                  </a:cxn>
                  <a:cxn ang="0">
                    <a:pos x="87" y="52"/>
                  </a:cxn>
                  <a:cxn ang="0">
                    <a:pos x="33" y="0"/>
                  </a:cxn>
                </a:cxnLst>
                <a:rect l="0" t="0" r="r" b="b"/>
                <a:pathLst>
                  <a:path w="87" h="87">
                    <a:moveTo>
                      <a:pt x="33" y="0"/>
                    </a:moveTo>
                    <a:lnTo>
                      <a:pt x="0" y="35"/>
                    </a:lnTo>
                    <a:lnTo>
                      <a:pt x="52" y="87"/>
                    </a:lnTo>
                    <a:lnTo>
                      <a:pt x="87" y="52"/>
                    </a:lnTo>
                    <a:lnTo>
                      <a:pt x="33"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244" name="Freeform 248"/>
              <p:cNvSpPr>
                <a:spLocks/>
              </p:cNvSpPr>
              <p:nvPr/>
            </p:nvSpPr>
            <p:spPr bwMode="auto">
              <a:xfrm>
                <a:off x="1513244" y="4552048"/>
                <a:ext cx="42750" cy="107127"/>
              </a:xfrm>
              <a:custGeom>
                <a:avLst/>
                <a:gdLst/>
                <a:ahLst/>
                <a:cxnLst>
                  <a:cxn ang="0">
                    <a:pos x="35" y="52"/>
                  </a:cxn>
                  <a:cxn ang="0">
                    <a:pos x="35" y="0"/>
                  </a:cxn>
                  <a:cxn ang="0">
                    <a:pos x="0" y="35"/>
                  </a:cxn>
                  <a:cxn ang="0">
                    <a:pos x="0" y="87"/>
                  </a:cxn>
                </a:cxnLst>
                <a:rect l="0" t="0" r="r" b="b"/>
                <a:pathLst>
                  <a:path w="35" h="87">
                    <a:moveTo>
                      <a:pt x="35" y="52"/>
                    </a:moveTo>
                    <a:lnTo>
                      <a:pt x="35" y="0"/>
                    </a:lnTo>
                    <a:lnTo>
                      <a:pt x="0" y="35"/>
                    </a:lnTo>
                    <a:lnTo>
                      <a:pt x="0" y="87"/>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245" name="Freeform 249"/>
              <p:cNvSpPr>
                <a:spLocks/>
              </p:cNvSpPr>
              <p:nvPr/>
            </p:nvSpPr>
            <p:spPr bwMode="auto">
              <a:xfrm>
                <a:off x="1449730" y="4488019"/>
                <a:ext cx="106263" cy="107127"/>
              </a:xfrm>
              <a:custGeom>
                <a:avLst/>
                <a:gdLst/>
                <a:ahLst/>
                <a:cxnLst>
                  <a:cxn ang="0">
                    <a:pos x="35" y="0"/>
                  </a:cxn>
                  <a:cxn ang="0">
                    <a:pos x="0" y="35"/>
                  </a:cxn>
                  <a:cxn ang="0">
                    <a:pos x="52" y="87"/>
                  </a:cxn>
                  <a:cxn ang="0">
                    <a:pos x="87" y="52"/>
                  </a:cxn>
                  <a:cxn ang="0">
                    <a:pos x="35" y="0"/>
                  </a:cxn>
                </a:cxnLst>
                <a:rect l="0" t="0" r="r" b="b"/>
                <a:pathLst>
                  <a:path w="87" h="87">
                    <a:moveTo>
                      <a:pt x="35" y="0"/>
                    </a:moveTo>
                    <a:lnTo>
                      <a:pt x="0" y="35"/>
                    </a:lnTo>
                    <a:lnTo>
                      <a:pt x="52" y="87"/>
                    </a:lnTo>
                    <a:lnTo>
                      <a:pt x="87" y="52"/>
                    </a:lnTo>
                    <a:lnTo>
                      <a:pt x="35"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246" name="Freeform 250"/>
              <p:cNvSpPr>
                <a:spLocks/>
              </p:cNvSpPr>
              <p:nvPr/>
            </p:nvSpPr>
            <p:spPr bwMode="auto">
              <a:xfrm>
                <a:off x="1513244" y="4552048"/>
                <a:ext cx="106263" cy="107127"/>
              </a:xfrm>
              <a:custGeom>
                <a:avLst/>
                <a:gdLst/>
                <a:ahLst/>
                <a:cxnLst>
                  <a:cxn ang="0">
                    <a:pos x="35" y="0"/>
                  </a:cxn>
                  <a:cxn ang="0">
                    <a:pos x="0" y="35"/>
                  </a:cxn>
                  <a:cxn ang="0">
                    <a:pos x="52" y="87"/>
                  </a:cxn>
                  <a:cxn ang="0">
                    <a:pos x="87" y="54"/>
                  </a:cxn>
                  <a:cxn ang="0">
                    <a:pos x="35" y="0"/>
                  </a:cxn>
                </a:cxnLst>
                <a:rect l="0" t="0" r="r" b="b"/>
                <a:pathLst>
                  <a:path w="87" h="87">
                    <a:moveTo>
                      <a:pt x="35" y="0"/>
                    </a:moveTo>
                    <a:lnTo>
                      <a:pt x="0" y="35"/>
                    </a:lnTo>
                    <a:lnTo>
                      <a:pt x="52" y="87"/>
                    </a:lnTo>
                    <a:lnTo>
                      <a:pt x="87" y="54"/>
                    </a:lnTo>
                    <a:lnTo>
                      <a:pt x="35"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247" name="Freeform 251"/>
              <p:cNvSpPr>
                <a:spLocks/>
              </p:cNvSpPr>
              <p:nvPr/>
            </p:nvSpPr>
            <p:spPr bwMode="auto">
              <a:xfrm>
                <a:off x="1256748" y="4251601"/>
                <a:ext cx="42750" cy="104664"/>
              </a:xfrm>
              <a:custGeom>
                <a:avLst/>
                <a:gdLst/>
                <a:ahLst/>
                <a:cxnLst>
                  <a:cxn ang="0">
                    <a:pos x="0" y="52"/>
                  </a:cxn>
                  <a:cxn ang="0">
                    <a:pos x="0" y="0"/>
                  </a:cxn>
                  <a:cxn ang="0">
                    <a:pos x="35" y="33"/>
                  </a:cxn>
                  <a:cxn ang="0">
                    <a:pos x="35" y="85"/>
                  </a:cxn>
                </a:cxnLst>
                <a:rect l="0" t="0" r="r" b="b"/>
                <a:pathLst>
                  <a:path w="35" h="85">
                    <a:moveTo>
                      <a:pt x="0" y="52"/>
                    </a:moveTo>
                    <a:lnTo>
                      <a:pt x="0" y="0"/>
                    </a:lnTo>
                    <a:lnTo>
                      <a:pt x="35" y="33"/>
                    </a:lnTo>
                    <a:lnTo>
                      <a:pt x="35" y="85"/>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248" name="Freeform 252"/>
              <p:cNvSpPr>
                <a:spLocks/>
              </p:cNvSpPr>
              <p:nvPr/>
            </p:nvSpPr>
            <p:spPr bwMode="auto">
              <a:xfrm>
                <a:off x="1212777" y="4292236"/>
                <a:ext cx="43971" cy="108358"/>
              </a:xfrm>
              <a:custGeom>
                <a:avLst/>
                <a:gdLst/>
                <a:ahLst/>
                <a:cxnLst>
                  <a:cxn ang="0">
                    <a:pos x="0" y="52"/>
                  </a:cxn>
                  <a:cxn ang="0">
                    <a:pos x="0" y="0"/>
                  </a:cxn>
                  <a:cxn ang="0">
                    <a:pos x="36" y="36"/>
                  </a:cxn>
                  <a:cxn ang="0">
                    <a:pos x="36" y="88"/>
                  </a:cxn>
                </a:cxnLst>
                <a:rect l="0" t="0" r="r" b="b"/>
                <a:pathLst>
                  <a:path w="36" h="88">
                    <a:moveTo>
                      <a:pt x="0" y="52"/>
                    </a:moveTo>
                    <a:lnTo>
                      <a:pt x="0" y="0"/>
                    </a:lnTo>
                    <a:lnTo>
                      <a:pt x="36" y="36"/>
                    </a:lnTo>
                    <a:lnTo>
                      <a:pt x="36" y="88"/>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249" name="Freeform 253"/>
              <p:cNvSpPr>
                <a:spLocks/>
              </p:cNvSpPr>
              <p:nvPr/>
            </p:nvSpPr>
            <p:spPr bwMode="auto">
              <a:xfrm>
                <a:off x="1212777" y="4251601"/>
                <a:ext cx="86720" cy="84963"/>
              </a:xfrm>
              <a:custGeom>
                <a:avLst/>
                <a:gdLst/>
                <a:ahLst/>
                <a:cxnLst>
                  <a:cxn ang="0">
                    <a:pos x="36" y="0"/>
                  </a:cxn>
                  <a:cxn ang="0">
                    <a:pos x="71" y="33"/>
                  </a:cxn>
                  <a:cxn ang="0">
                    <a:pos x="36" y="69"/>
                  </a:cxn>
                  <a:cxn ang="0">
                    <a:pos x="0" y="33"/>
                  </a:cxn>
                  <a:cxn ang="0">
                    <a:pos x="36" y="0"/>
                  </a:cxn>
                </a:cxnLst>
                <a:rect l="0" t="0" r="r" b="b"/>
                <a:pathLst>
                  <a:path w="71" h="69">
                    <a:moveTo>
                      <a:pt x="36" y="0"/>
                    </a:moveTo>
                    <a:lnTo>
                      <a:pt x="71" y="33"/>
                    </a:lnTo>
                    <a:lnTo>
                      <a:pt x="36" y="69"/>
                    </a:lnTo>
                    <a:lnTo>
                      <a:pt x="0" y="33"/>
                    </a:lnTo>
                    <a:lnTo>
                      <a:pt x="36"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250" name="Freeform 254"/>
              <p:cNvSpPr>
                <a:spLocks/>
              </p:cNvSpPr>
              <p:nvPr/>
            </p:nvSpPr>
            <p:spPr bwMode="auto">
              <a:xfrm>
                <a:off x="1149264" y="4359959"/>
                <a:ext cx="43971" cy="107127"/>
              </a:xfrm>
              <a:custGeom>
                <a:avLst/>
                <a:gdLst/>
                <a:ahLst/>
                <a:cxnLst>
                  <a:cxn ang="0">
                    <a:pos x="0" y="52"/>
                  </a:cxn>
                  <a:cxn ang="0">
                    <a:pos x="0" y="0"/>
                  </a:cxn>
                  <a:cxn ang="0">
                    <a:pos x="36" y="33"/>
                  </a:cxn>
                  <a:cxn ang="0">
                    <a:pos x="36" y="87"/>
                  </a:cxn>
                </a:cxnLst>
                <a:rect l="0" t="0" r="r" b="b"/>
                <a:pathLst>
                  <a:path w="36" h="87">
                    <a:moveTo>
                      <a:pt x="0" y="52"/>
                    </a:moveTo>
                    <a:lnTo>
                      <a:pt x="0" y="0"/>
                    </a:lnTo>
                    <a:lnTo>
                      <a:pt x="36" y="33"/>
                    </a:lnTo>
                    <a:lnTo>
                      <a:pt x="36" y="87"/>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251" name="Freeform 255"/>
              <p:cNvSpPr>
                <a:spLocks/>
              </p:cNvSpPr>
              <p:nvPr/>
            </p:nvSpPr>
            <p:spPr bwMode="auto">
              <a:xfrm>
                <a:off x="1149264" y="4292236"/>
                <a:ext cx="107484" cy="108358"/>
              </a:xfrm>
              <a:custGeom>
                <a:avLst/>
                <a:gdLst/>
                <a:ahLst/>
                <a:cxnLst>
                  <a:cxn ang="0">
                    <a:pos x="52" y="0"/>
                  </a:cxn>
                  <a:cxn ang="0">
                    <a:pos x="88" y="36"/>
                  </a:cxn>
                  <a:cxn ang="0">
                    <a:pos x="36" y="88"/>
                  </a:cxn>
                  <a:cxn ang="0">
                    <a:pos x="0" y="55"/>
                  </a:cxn>
                  <a:cxn ang="0">
                    <a:pos x="52" y="0"/>
                  </a:cxn>
                </a:cxnLst>
                <a:rect l="0" t="0" r="r" b="b"/>
                <a:pathLst>
                  <a:path w="88" h="88">
                    <a:moveTo>
                      <a:pt x="52" y="0"/>
                    </a:moveTo>
                    <a:lnTo>
                      <a:pt x="88" y="36"/>
                    </a:lnTo>
                    <a:lnTo>
                      <a:pt x="36" y="88"/>
                    </a:lnTo>
                    <a:lnTo>
                      <a:pt x="0" y="55"/>
                    </a:lnTo>
                    <a:lnTo>
                      <a:pt x="52"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252" name="Freeform 256"/>
              <p:cNvSpPr>
                <a:spLocks/>
              </p:cNvSpPr>
              <p:nvPr/>
            </p:nvSpPr>
            <p:spPr bwMode="auto">
              <a:xfrm>
                <a:off x="1060101" y="4467086"/>
                <a:ext cx="57407" cy="57873"/>
              </a:xfrm>
              <a:custGeom>
                <a:avLst/>
                <a:gdLst/>
                <a:ahLst/>
                <a:cxnLst>
                  <a:cxn ang="0">
                    <a:pos x="47" y="24"/>
                  </a:cxn>
                  <a:cxn ang="0">
                    <a:pos x="24" y="47"/>
                  </a:cxn>
                  <a:cxn ang="0">
                    <a:pos x="0" y="24"/>
                  </a:cxn>
                  <a:cxn ang="0">
                    <a:pos x="24" y="0"/>
                  </a:cxn>
                  <a:cxn ang="0">
                    <a:pos x="47" y="24"/>
                  </a:cxn>
                </a:cxnLst>
                <a:rect l="0" t="0" r="r" b="b"/>
                <a:pathLst>
                  <a:path w="47" h="47">
                    <a:moveTo>
                      <a:pt x="47" y="24"/>
                    </a:moveTo>
                    <a:lnTo>
                      <a:pt x="24" y="47"/>
                    </a:lnTo>
                    <a:lnTo>
                      <a:pt x="0" y="24"/>
                    </a:lnTo>
                    <a:lnTo>
                      <a:pt x="24" y="0"/>
                    </a:lnTo>
                    <a:lnTo>
                      <a:pt x="47" y="24"/>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253" name="Freeform 257"/>
              <p:cNvSpPr>
                <a:spLocks/>
              </p:cNvSpPr>
              <p:nvPr/>
            </p:nvSpPr>
            <p:spPr bwMode="auto">
              <a:xfrm>
                <a:off x="1089415" y="4496638"/>
                <a:ext cx="28093" cy="49254"/>
              </a:xfrm>
              <a:custGeom>
                <a:avLst/>
                <a:gdLst/>
                <a:ahLst/>
                <a:cxnLst>
                  <a:cxn ang="0">
                    <a:pos x="23" y="16"/>
                  </a:cxn>
                  <a:cxn ang="0">
                    <a:pos x="0" y="40"/>
                  </a:cxn>
                  <a:cxn ang="0">
                    <a:pos x="0" y="23"/>
                  </a:cxn>
                  <a:cxn ang="0">
                    <a:pos x="23" y="0"/>
                  </a:cxn>
                  <a:cxn ang="0">
                    <a:pos x="23" y="16"/>
                  </a:cxn>
                </a:cxnLst>
                <a:rect l="0" t="0" r="r" b="b"/>
                <a:pathLst>
                  <a:path w="23" h="40">
                    <a:moveTo>
                      <a:pt x="23" y="16"/>
                    </a:moveTo>
                    <a:lnTo>
                      <a:pt x="0" y="40"/>
                    </a:lnTo>
                    <a:lnTo>
                      <a:pt x="0" y="23"/>
                    </a:lnTo>
                    <a:lnTo>
                      <a:pt x="23" y="0"/>
                    </a:lnTo>
                    <a:lnTo>
                      <a:pt x="23" y="16"/>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254" name="Freeform 258"/>
              <p:cNvSpPr>
                <a:spLocks/>
              </p:cNvSpPr>
              <p:nvPr/>
            </p:nvSpPr>
            <p:spPr bwMode="auto">
              <a:xfrm>
                <a:off x="1060101" y="4496638"/>
                <a:ext cx="29314" cy="49254"/>
              </a:xfrm>
              <a:custGeom>
                <a:avLst/>
                <a:gdLst/>
                <a:ahLst/>
                <a:cxnLst>
                  <a:cxn ang="0">
                    <a:pos x="24" y="40"/>
                  </a:cxn>
                  <a:cxn ang="0">
                    <a:pos x="0" y="16"/>
                  </a:cxn>
                  <a:cxn ang="0">
                    <a:pos x="0" y="0"/>
                  </a:cxn>
                  <a:cxn ang="0">
                    <a:pos x="24" y="23"/>
                  </a:cxn>
                  <a:cxn ang="0">
                    <a:pos x="24" y="40"/>
                  </a:cxn>
                </a:cxnLst>
                <a:rect l="0" t="0" r="r" b="b"/>
                <a:pathLst>
                  <a:path w="24" h="40">
                    <a:moveTo>
                      <a:pt x="24" y="40"/>
                    </a:moveTo>
                    <a:lnTo>
                      <a:pt x="0" y="16"/>
                    </a:lnTo>
                    <a:lnTo>
                      <a:pt x="0" y="0"/>
                    </a:lnTo>
                    <a:lnTo>
                      <a:pt x="24" y="23"/>
                    </a:lnTo>
                    <a:lnTo>
                      <a:pt x="24" y="40"/>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255" name="Freeform 259"/>
              <p:cNvSpPr>
                <a:spLocks/>
              </p:cNvSpPr>
              <p:nvPr/>
            </p:nvSpPr>
            <p:spPr bwMode="auto">
              <a:xfrm>
                <a:off x="1077201" y="4479400"/>
                <a:ext cx="23207" cy="28321"/>
              </a:xfrm>
              <a:custGeom>
                <a:avLst/>
                <a:gdLst/>
                <a:ahLst/>
                <a:cxnLst>
                  <a:cxn ang="0">
                    <a:pos x="0" y="4"/>
                  </a:cxn>
                  <a:cxn ang="0">
                    <a:pos x="4" y="0"/>
                  </a:cxn>
                  <a:cxn ang="0">
                    <a:pos x="8" y="4"/>
                  </a:cxn>
                  <a:cxn ang="0">
                    <a:pos x="8" y="6"/>
                  </a:cxn>
                  <a:cxn ang="0">
                    <a:pos x="4" y="10"/>
                  </a:cxn>
                  <a:cxn ang="0">
                    <a:pos x="0" y="6"/>
                  </a:cxn>
                  <a:cxn ang="0">
                    <a:pos x="0" y="4"/>
                  </a:cxn>
                </a:cxnLst>
                <a:rect l="0" t="0" r="r" b="b"/>
                <a:pathLst>
                  <a:path w="8" h="10">
                    <a:moveTo>
                      <a:pt x="0" y="4"/>
                    </a:moveTo>
                    <a:cubicBezTo>
                      <a:pt x="0" y="2"/>
                      <a:pt x="2" y="0"/>
                      <a:pt x="4" y="0"/>
                    </a:cubicBezTo>
                    <a:cubicBezTo>
                      <a:pt x="6" y="0"/>
                      <a:pt x="8" y="2"/>
                      <a:pt x="8" y="4"/>
                    </a:cubicBezTo>
                    <a:cubicBezTo>
                      <a:pt x="8" y="6"/>
                      <a:pt x="8" y="6"/>
                      <a:pt x="8" y="6"/>
                    </a:cubicBezTo>
                    <a:cubicBezTo>
                      <a:pt x="8" y="8"/>
                      <a:pt x="6" y="10"/>
                      <a:pt x="4" y="10"/>
                    </a:cubicBezTo>
                    <a:cubicBezTo>
                      <a:pt x="2" y="10"/>
                      <a:pt x="0" y="8"/>
                      <a:pt x="0" y="6"/>
                    </a:cubicBezTo>
                    <a:lnTo>
                      <a:pt x="0" y="4"/>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256" name="Oval 260"/>
              <p:cNvSpPr>
                <a:spLocks noChangeArrowheads="1"/>
              </p:cNvSpPr>
              <p:nvPr/>
            </p:nvSpPr>
            <p:spPr bwMode="auto">
              <a:xfrm>
                <a:off x="1077201" y="4479400"/>
                <a:ext cx="23207" cy="19701"/>
              </a:xfrm>
              <a:prstGeom prst="ellipse">
                <a:avLst/>
              </a:pr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257" name="Freeform 261"/>
              <p:cNvSpPr>
                <a:spLocks/>
              </p:cNvSpPr>
              <p:nvPr/>
            </p:nvSpPr>
            <p:spPr bwMode="auto">
              <a:xfrm>
                <a:off x="1083307" y="4255295"/>
                <a:ext cx="753610" cy="290597"/>
              </a:xfrm>
              <a:custGeom>
                <a:avLst/>
                <a:gdLst/>
                <a:ahLst/>
                <a:cxnLst>
                  <a:cxn ang="0">
                    <a:pos x="145" y="100"/>
                  </a:cxn>
                  <a:cxn ang="0">
                    <a:pos x="145" y="100"/>
                  </a:cxn>
                  <a:cxn ang="0">
                    <a:pos x="144" y="99"/>
                  </a:cxn>
                  <a:cxn ang="0">
                    <a:pos x="144" y="69"/>
                  </a:cxn>
                  <a:cxn ang="0">
                    <a:pos x="133" y="80"/>
                  </a:cxn>
                  <a:cxn ang="0">
                    <a:pos x="131" y="80"/>
                  </a:cxn>
                  <a:cxn ang="0">
                    <a:pos x="60" y="9"/>
                  </a:cxn>
                  <a:cxn ang="0">
                    <a:pos x="4" y="65"/>
                  </a:cxn>
                  <a:cxn ang="0">
                    <a:pos x="4" y="80"/>
                  </a:cxn>
                  <a:cxn ang="0">
                    <a:pos x="2" y="82"/>
                  </a:cxn>
                  <a:cxn ang="0">
                    <a:pos x="0" y="80"/>
                  </a:cxn>
                  <a:cxn ang="0">
                    <a:pos x="0" y="65"/>
                  </a:cxn>
                  <a:cxn ang="0">
                    <a:pos x="1" y="64"/>
                  </a:cxn>
                  <a:cxn ang="0">
                    <a:pos x="59" y="6"/>
                  </a:cxn>
                  <a:cxn ang="0">
                    <a:pos x="61" y="6"/>
                  </a:cxn>
                  <a:cxn ang="0">
                    <a:pos x="132" y="76"/>
                  </a:cxn>
                  <a:cxn ang="0">
                    <a:pos x="144" y="64"/>
                  </a:cxn>
                  <a:cxn ang="0">
                    <a:pos x="146" y="64"/>
                  </a:cxn>
                  <a:cxn ang="0">
                    <a:pos x="147" y="65"/>
                  </a:cxn>
                  <a:cxn ang="0">
                    <a:pos x="147" y="95"/>
                  </a:cxn>
                  <a:cxn ang="0">
                    <a:pos x="240" y="1"/>
                  </a:cxn>
                  <a:cxn ang="0">
                    <a:pos x="243" y="1"/>
                  </a:cxn>
                  <a:cxn ang="0">
                    <a:pos x="260" y="18"/>
                  </a:cxn>
                  <a:cxn ang="0">
                    <a:pos x="260" y="21"/>
                  </a:cxn>
                  <a:cxn ang="0">
                    <a:pos x="258" y="21"/>
                  </a:cxn>
                  <a:cxn ang="0">
                    <a:pos x="242" y="4"/>
                  </a:cxn>
                  <a:cxn ang="0">
                    <a:pos x="146" y="100"/>
                  </a:cxn>
                  <a:cxn ang="0">
                    <a:pos x="145" y="100"/>
                  </a:cxn>
                </a:cxnLst>
                <a:rect l="0" t="0" r="r" b="b"/>
                <a:pathLst>
                  <a:path w="261" h="100">
                    <a:moveTo>
                      <a:pt x="145" y="100"/>
                    </a:moveTo>
                    <a:cubicBezTo>
                      <a:pt x="145" y="100"/>
                      <a:pt x="145" y="100"/>
                      <a:pt x="145" y="100"/>
                    </a:cubicBezTo>
                    <a:cubicBezTo>
                      <a:pt x="144" y="100"/>
                      <a:pt x="144" y="99"/>
                      <a:pt x="144" y="99"/>
                    </a:cubicBezTo>
                    <a:cubicBezTo>
                      <a:pt x="144" y="69"/>
                      <a:pt x="144" y="69"/>
                      <a:pt x="144" y="69"/>
                    </a:cubicBezTo>
                    <a:cubicBezTo>
                      <a:pt x="133" y="80"/>
                      <a:pt x="133" y="80"/>
                      <a:pt x="133" y="80"/>
                    </a:cubicBezTo>
                    <a:cubicBezTo>
                      <a:pt x="132" y="80"/>
                      <a:pt x="131" y="80"/>
                      <a:pt x="131" y="80"/>
                    </a:cubicBezTo>
                    <a:cubicBezTo>
                      <a:pt x="60" y="9"/>
                      <a:pt x="60" y="9"/>
                      <a:pt x="60" y="9"/>
                    </a:cubicBezTo>
                    <a:cubicBezTo>
                      <a:pt x="4" y="65"/>
                      <a:pt x="4" y="65"/>
                      <a:pt x="4" y="65"/>
                    </a:cubicBezTo>
                    <a:cubicBezTo>
                      <a:pt x="4" y="80"/>
                      <a:pt x="4" y="80"/>
                      <a:pt x="4" y="80"/>
                    </a:cubicBezTo>
                    <a:cubicBezTo>
                      <a:pt x="4" y="81"/>
                      <a:pt x="3" y="82"/>
                      <a:pt x="2" y="82"/>
                    </a:cubicBezTo>
                    <a:cubicBezTo>
                      <a:pt x="1" y="82"/>
                      <a:pt x="0" y="81"/>
                      <a:pt x="0" y="80"/>
                    </a:cubicBezTo>
                    <a:cubicBezTo>
                      <a:pt x="0" y="65"/>
                      <a:pt x="0" y="65"/>
                      <a:pt x="0" y="65"/>
                    </a:cubicBezTo>
                    <a:cubicBezTo>
                      <a:pt x="0" y="64"/>
                      <a:pt x="1" y="64"/>
                      <a:pt x="1" y="64"/>
                    </a:cubicBezTo>
                    <a:cubicBezTo>
                      <a:pt x="59" y="6"/>
                      <a:pt x="59" y="6"/>
                      <a:pt x="59" y="6"/>
                    </a:cubicBezTo>
                    <a:cubicBezTo>
                      <a:pt x="60" y="5"/>
                      <a:pt x="60" y="5"/>
                      <a:pt x="61" y="6"/>
                    </a:cubicBezTo>
                    <a:cubicBezTo>
                      <a:pt x="132" y="76"/>
                      <a:pt x="132" y="76"/>
                      <a:pt x="132" y="76"/>
                    </a:cubicBezTo>
                    <a:cubicBezTo>
                      <a:pt x="144" y="64"/>
                      <a:pt x="144" y="64"/>
                      <a:pt x="144" y="64"/>
                    </a:cubicBezTo>
                    <a:cubicBezTo>
                      <a:pt x="145" y="63"/>
                      <a:pt x="145" y="63"/>
                      <a:pt x="146" y="64"/>
                    </a:cubicBezTo>
                    <a:cubicBezTo>
                      <a:pt x="146" y="64"/>
                      <a:pt x="147" y="64"/>
                      <a:pt x="147" y="65"/>
                    </a:cubicBezTo>
                    <a:cubicBezTo>
                      <a:pt x="147" y="95"/>
                      <a:pt x="147" y="95"/>
                      <a:pt x="147" y="95"/>
                    </a:cubicBezTo>
                    <a:cubicBezTo>
                      <a:pt x="240" y="1"/>
                      <a:pt x="240" y="1"/>
                      <a:pt x="240" y="1"/>
                    </a:cubicBezTo>
                    <a:cubicBezTo>
                      <a:pt x="241" y="0"/>
                      <a:pt x="242" y="0"/>
                      <a:pt x="243" y="1"/>
                    </a:cubicBezTo>
                    <a:cubicBezTo>
                      <a:pt x="260" y="18"/>
                      <a:pt x="260" y="18"/>
                      <a:pt x="260" y="18"/>
                    </a:cubicBezTo>
                    <a:cubicBezTo>
                      <a:pt x="261" y="19"/>
                      <a:pt x="261" y="20"/>
                      <a:pt x="260" y="21"/>
                    </a:cubicBezTo>
                    <a:cubicBezTo>
                      <a:pt x="259" y="21"/>
                      <a:pt x="258" y="21"/>
                      <a:pt x="258" y="21"/>
                    </a:cubicBezTo>
                    <a:cubicBezTo>
                      <a:pt x="242" y="4"/>
                      <a:pt x="242" y="4"/>
                      <a:pt x="242" y="4"/>
                    </a:cubicBezTo>
                    <a:cubicBezTo>
                      <a:pt x="146" y="100"/>
                      <a:pt x="146" y="100"/>
                      <a:pt x="146" y="100"/>
                    </a:cubicBezTo>
                    <a:cubicBezTo>
                      <a:pt x="146" y="100"/>
                      <a:pt x="146" y="100"/>
                      <a:pt x="145" y="100"/>
                    </a:cubicBez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258" name="Freeform 262"/>
              <p:cNvSpPr>
                <a:spLocks/>
              </p:cNvSpPr>
              <p:nvPr/>
            </p:nvSpPr>
            <p:spPr bwMode="auto">
              <a:xfrm>
                <a:off x="2067764" y="3777535"/>
                <a:ext cx="83056" cy="52948"/>
              </a:xfrm>
              <a:custGeom>
                <a:avLst/>
                <a:gdLst/>
                <a:ahLst/>
                <a:cxnLst>
                  <a:cxn ang="0">
                    <a:pos x="14" y="4"/>
                  </a:cxn>
                  <a:cxn ang="0">
                    <a:pos x="0" y="18"/>
                  </a:cxn>
                  <a:cxn ang="0">
                    <a:pos x="0" y="14"/>
                  </a:cxn>
                  <a:cxn ang="0">
                    <a:pos x="14" y="0"/>
                  </a:cxn>
                  <a:cxn ang="0">
                    <a:pos x="29" y="14"/>
                  </a:cxn>
                  <a:cxn ang="0">
                    <a:pos x="29" y="18"/>
                  </a:cxn>
                  <a:cxn ang="0">
                    <a:pos x="14" y="4"/>
                  </a:cxn>
                </a:cxnLst>
                <a:rect l="0" t="0" r="r" b="b"/>
                <a:pathLst>
                  <a:path w="29" h="18">
                    <a:moveTo>
                      <a:pt x="14" y="4"/>
                    </a:moveTo>
                    <a:cubicBezTo>
                      <a:pt x="6" y="4"/>
                      <a:pt x="0" y="10"/>
                      <a:pt x="0" y="18"/>
                    </a:cubicBezTo>
                    <a:cubicBezTo>
                      <a:pt x="0" y="14"/>
                      <a:pt x="0" y="14"/>
                      <a:pt x="0" y="14"/>
                    </a:cubicBezTo>
                    <a:cubicBezTo>
                      <a:pt x="0" y="6"/>
                      <a:pt x="6" y="0"/>
                      <a:pt x="14" y="0"/>
                    </a:cubicBezTo>
                    <a:cubicBezTo>
                      <a:pt x="22" y="0"/>
                      <a:pt x="29" y="6"/>
                      <a:pt x="29" y="14"/>
                    </a:cubicBezTo>
                    <a:cubicBezTo>
                      <a:pt x="29" y="18"/>
                      <a:pt x="29" y="18"/>
                      <a:pt x="29" y="18"/>
                    </a:cubicBezTo>
                    <a:cubicBezTo>
                      <a:pt x="29" y="10"/>
                      <a:pt x="22" y="4"/>
                      <a:pt x="14" y="4"/>
                    </a:cubicBez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259" name="Freeform 263"/>
              <p:cNvSpPr>
                <a:spLocks/>
              </p:cNvSpPr>
              <p:nvPr/>
            </p:nvSpPr>
            <p:spPr bwMode="auto">
              <a:xfrm>
                <a:off x="2067764" y="3597759"/>
                <a:ext cx="83056" cy="49254"/>
              </a:xfrm>
              <a:custGeom>
                <a:avLst/>
                <a:gdLst/>
                <a:ahLst/>
                <a:cxnLst>
                  <a:cxn ang="0">
                    <a:pos x="14" y="4"/>
                  </a:cxn>
                  <a:cxn ang="0">
                    <a:pos x="0" y="17"/>
                  </a:cxn>
                  <a:cxn ang="0">
                    <a:pos x="0" y="13"/>
                  </a:cxn>
                  <a:cxn ang="0">
                    <a:pos x="14" y="0"/>
                  </a:cxn>
                  <a:cxn ang="0">
                    <a:pos x="29" y="13"/>
                  </a:cxn>
                  <a:cxn ang="0">
                    <a:pos x="29" y="17"/>
                  </a:cxn>
                  <a:cxn ang="0">
                    <a:pos x="14" y="4"/>
                  </a:cxn>
                </a:cxnLst>
                <a:rect l="0" t="0" r="r" b="b"/>
                <a:pathLst>
                  <a:path w="29" h="17">
                    <a:moveTo>
                      <a:pt x="14" y="4"/>
                    </a:moveTo>
                    <a:cubicBezTo>
                      <a:pt x="6" y="4"/>
                      <a:pt x="0" y="10"/>
                      <a:pt x="0" y="17"/>
                    </a:cubicBezTo>
                    <a:cubicBezTo>
                      <a:pt x="0" y="13"/>
                      <a:pt x="0" y="13"/>
                      <a:pt x="0" y="13"/>
                    </a:cubicBezTo>
                    <a:cubicBezTo>
                      <a:pt x="0" y="6"/>
                      <a:pt x="6" y="0"/>
                      <a:pt x="14" y="0"/>
                    </a:cubicBezTo>
                    <a:cubicBezTo>
                      <a:pt x="22" y="0"/>
                      <a:pt x="29" y="6"/>
                      <a:pt x="29" y="13"/>
                    </a:cubicBezTo>
                    <a:cubicBezTo>
                      <a:pt x="29" y="17"/>
                      <a:pt x="29" y="17"/>
                      <a:pt x="29" y="17"/>
                    </a:cubicBezTo>
                    <a:cubicBezTo>
                      <a:pt x="29" y="10"/>
                      <a:pt x="22" y="4"/>
                      <a:pt x="14" y="4"/>
                    </a:cubicBez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260" name="Freeform 264"/>
              <p:cNvSpPr>
                <a:spLocks/>
              </p:cNvSpPr>
              <p:nvPr/>
            </p:nvSpPr>
            <p:spPr bwMode="auto">
              <a:xfrm>
                <a:off x="2067764" y="3499251"/>
                <a:ext cx="83056" cy="49254"/>
              </a:xfrm>
              <a:custGeom>
                <a:avLst/>
                <a:gdLst/>
                <a:ahLst/>
                <a:cxnLst>
                  <a:cxn ang="0">
                    <a:pos x="14" y="4"/>
                  </a:cxn>
                  <a:cxn ang="0">
                    <a:pos x="0" y="17"/>
                  </a:cxn>
                  <a:cxn ang="0">
                    <a:pos x="0" y="13"/>
                  </a:cxn>
                  <a:cxn ang="0">
                    <a:pos x="14" y="0"/>
                  </a:cxn>
                  <a:cxn ang="0">
                    <a:pos x="29" y="13"/>
                  </a:cxn>
                  <a:cxn ang="0">
                    <a:pos x="29" y="17"/>
                  </a:cxn>
                  <a:cxn ang="0">
                    <a:pos x="14" y="4"/>
                  </a:cxn>
                </a:cxnLst>
                <a:rect l="0" t="0" r="r" b="b"/>
                <a:pathLst>
                  <a:path w="29" h="17">
                    <a:moveTo>
                      <a:pt x="14" y="4"/>
                    </a:moveTo>
                    <a:cubicBezTo>
                      <a:pt x="6" y="4"/>
                      <a:pt x="0" y="10"/>
                      <a:pt x="0" y="17"/>
                    </a:cubicBezTo>
                    <a:cubicBezTo>
                      <a:pt x="0" y="13"/>
                      <a:pt x="0" y="13"/>
                      <a:pt x="0" y="13"/>
                    </a:cubicBezTo>
                    <a:cubicBezTo>
                      <a:pt x="0" y="6"/>
                      <a:pt x="6" y="0"/>
                      <a:pt x="14" y="0"/>
                    </a:cubicBezTo>
                    <a:cubicBezTo>
                      <a:pt x="22" y="0"/>
                      <a:pt x="29" y="6"/>
                      <a:pt x="29" y="13"/>
                    </a:cubicBezTo>
                    <a:cubicBezTo>
                      <a:pt x="29" y="17"/>
                      <a:pt x="29" y="17"/>
                      <a:pt x="29" y="17"/>
                    </a:cubicBezTo>
                    <a:cubicBezTo>
                      <a:pt x="29" y="10"/>
                      <a:pt x="22" y="4"/>
                      <a:pt x="14" y="4"/>
                    </a:cubicBez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261" name="Freeform 265"/>
              <p:cNvSpPr>
                <a:spLocks/>
              </p:cNvSpPr>
              <p:nvPr/>
            </p:nvSpPr>
            <p:spPr bwMode="auto">
              <a:xfrm>
                <a:off x="2076314" y="4423989"/>
                <a:ext cx="100156" cy="104664"/>
              </a:xfrm>
              <a:custGeom>
                <a:avLst/>
                <a:gdLst/>
                <a:ahLst/>
                <a:cxnLst>
                  <a:cxn ang="0">
                    <a:pos x="82" y="54"/>
                  </a:cxn>
                  <a:cxn ang="0">
                    <a:pos x="52" y="85"/>
                  </a:cxn>
                  <a:cxn ang="0">
                    <a:pos x="0" y="33"/>
                  </a:cxn>
                  <a:cxn ang="0">
                    <a:pos x="30" y="0"/>
                  </a:cxn>
                  <a:cxn ang="0">
                    <a:pos x="82" y="54"/>
                  </a:cxn>
                </a:cxnLst>
                <a:rect l="0" t="0" r="r" b="b"/>
                <a:pathLst>
                  <a:path w="82" h="85">
                    <a:moveTo>
                      <a:pt x="82" y="54"/>
                    </a:moveTo>
                    <a:lnTo>
                      <a:pt x="52" y="85"/>
                    </a:lnTo>
                    <a:lnTo>
                      <a:pt x="0" y="33"/>
                    </a:lnTo>
                    <a:lnTo>
                      <a:pt x="30" y="0"/>
                    </a:lnTo>
                    <a:lnTo>
                      <a:pt x="82" y="54"/>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262" name="Freeform 266"/>
              <p:cNvSpPr>
                <a:spLocks/>
              </p:cNvSpPr>
              <p:nvPr/>
            </p:nvSpPr>
            <p:spPr bwMode="auto">
              <a:xfrm>
                <a:off x="2076314" y="4464624"/>
                <a:ext cx="63513" cy="89888"/>
              </a:xfrm>
              <a:custGeom>
                <a:avLst/>
                <a:gdLst/>
                <a:ahLst/>
                <a:cxnLst>
                  <a:cxn ang="0">
                    <a:pos x="52" y="73"/>
                  </a:cxn>
                  <a:cxn ang="0">
                    <a:pos x="0" y="21"/>
                  </a:cxn>
                  <a:cxn ang="0">
                    <a:pos x="0" y="0"/>
                  </a:cxn>
                  <a:cxn ang="0">
                    <a:pos x="52" y="52"/>
                  </a:cxn>
                  <a:cxn ang="0">
                    <a:pos x="52" y="73"/>
                  </a:cxn>
                </a:cxnLst>
                <a:rect l="0" t="0" r="r" b="b"/>
                <a:pathLst>
                  <a:path w="52" h="73">
                    <a:moveTo>
                      <a:pt x="52" y="73"/>
                    </a:moveTo>
                    <a:lnTo>
                      <a:pt x="0" y="21"/>
                    </a:lnTo>
                    <a:lnTo>
                      <a:pt x="0" y="0"/>
                    </a:lnTo>
                    <a:lnTo>
                      <a:pt x="52" y="52"/>
                    </a:lnTo>
                    <a:lnTo>
                      <a:pt x="52" y="73"/>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263" name="Freeform 267"/>
              <p:cNvSpPr>
                <a:spLocks/>
              </p:cNvSpPr>
              <p:nvPr/>
            </p:nvSpPr>
            <p:spPr bwMode="auto">
              <a:xfrm>
                <a:off x="2127613" y="4470780"/>
                <a:ext cx="127027" cy="128060"/>
              </a:xfrm>
              <a:custGeom>
                <a:avLst/>
                <a:gdLst/>
                <a:ahLst/>
                <a:cxnLst>
                  <a:cxn ang="0">
                    <a:pos x="104" y="66"/>
                  </a:cxn>
                  <a:cxn ang="0">
                    <a:pos x="66" y="104"/>
                  </a:cxn>
                  <a:cxn ang="0">
                    <a:pos x="0" y="37"/>
                  </a:cxn>
                  <a:cxn ang="0">
                    <a:pos x="38" y="0"/>
                  </a:cxn>
                  <a:cxn ang="0">
                    <a:pos x="104" y="66"/>
                  </a:cxn>
                </a:cxnLst>
                <a:rect l="0" t="0" r="r" b="b"/>
                <a:pathLst>
                  <a:path w="104" h="104">
                    <a:moveTo>
                      <a:pt x="104" y="66"/>
                    </a:moveTo>
                    <a:lnTo>
                      <a:pt x="66" y="104"/>
                    </a:lnTo>
                    <a:lnTo>
                      <a:pt x="0" y="37"/>
                    </a:lnTo>
                    <a:lnTo>
                      <a:pt x="38" y="0"/>
                    </a:lnTo>
                    <a:lnTo>
                      <a:pt x="104" y="66"/>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264" name="Freeform 268"/>
              <p:cNvSpPr>
                <a:spLocks/>
              </p:cNvSpPr>
              <p:nvPr/>
            </p:nvSpPr>
            <p:spPr bwMode="auto">
              <a:xfrm>
                <a:off x="2208226" y="4552048"/>
                <a:ext cx="46414" cy="78806"/>
              </a:xfrm>
              <a:custGeom>
                <a:avLst/>
                <a:gdLst/>
                <a:ahLst/>
                <a:cxnLst>
                  <a:cxn ang="0">
                    <a:pos x="38" y="26"/>
                  </a:cxn>
                  <a:cxn ang="0">
                    <a:pos x="0" y="64"/>
                  </a:cxn>
                  <a:cxn ang="0">
                    <a:pos x="0" y="38"/>
                  </a:cxn>
                  <a:cxn ang="0">
                    <a:pos x="38" y="0"/>
                  </a:cxn>
                  <a:cxn ang="0">
                    <a:pos x="38" y="26"/>
                  </a:cxn>
                </a:cxnLst>
                <a:rect l="0" t="0" r="r" b="b"/>
                <a:pathLst>
                  <a:path w="38" h="64">
                    <a:moveTo>
                      <a:pt x="38" y="26"/>
                    </a:moveTo>
                    <a:lnTo>
                      <a:pt x="0" y="64"/>
                    </a:lnTo>
                    <a:lnTo>
                      <a:pt x="0" y="38"/>
                    </a:lnTo>
                    <a:lnTo>
                      <a:pt x="38" y="0"/>
                    </a:lnTo>
                    <a:lnTo>
                      <a:pt x="38" y="26"/>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265" name="Freeform 269"/>
              <p:cNvSpPr>
                <a:spLocks/>
              </p:cNvSpPr>
              <p:nvPr/>
            </p:nvSpPr>
            <p:spPr bwMode="auto">
              <a:xfrm>
                <a:off x="2127613" y="4516340"/>
                <a:ext cx="80613" cy="114515"/>
              </a:xfrm>
              <a:custGeom>
                <a:avLst/>
                <a:gdLst/>
                <a:ahLst/>
                <a:cxnLst>
                  <a:cxn ang="0">
                    <a:pos x="66" y="93"/>
                  </a:cxn>
                  <a:cxn ang="0">
                    <a:pos x="0" y="29"/>
                  </a:cxn>
                  <a:cxn ang="0">
                    <a:pos x="0" y="0"/>
                  </a:cxn>
                  <a:cxn ang="0">
                    <a:pos x="66" y="67"/>
                  </a:cxn>
                  <a:cxn ang="0">
                    <a:pos x="66" y="93"/>
                  </a:cxn>
                </a:cxnLst>
                <a:rect l="0" t="0" r="r" b="b"/>
                <a:pathLst>
                  <a:path w="66" h="93">
                    <a:moveTo>
                      <a:pt x="66" y="93"/>
                    </a:moveTo>
                    <a:lnTo>
                      <a:pt x="0" y="29"/>
                    </a:lnTo>
                    <a:lnTo>
                      <a:pt x="0" y="0"/>
                    </a:lnTo>
                    <a:lnTo>
                      <a:pt x="66" y="67"/>
                    </a:lnTo>
                    <a:lnTo>
                      <a:pt x="66" y="93"/>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266" name="Line 270"/>
              <p:cNvSpPr>
                <a:spLocks noChangeShapeType="1"/>
              </p:cNvSpPr>
              <p:nvPr/>
            </p:nvSpPr>
            <p:spPr bwMode="auto">
              <a:xfrm>
                <a:off x="2627169" y="4142012"/>
                <a:ext cx="127027" cy="130522"/>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267" name="Freeform 271"/>
              <p:cNvSpPr>
                <a:spLocks/>
              </p:cNvSpPr>
              <p:nvPr/>
            </p:nvSpPr>
            <p:spPr bwMode="auto">
              <a:xfrm>
                <a:off x="2580756" y="4159251"/>
                <a:ext cx="103820" cy="119441"/>
              </a:xfrm>
              <a:custGeom>
                <a:avLst/>
                <a:gdLst/>
                <a:ahLst/>
                <a:cxnLst>
                  <a:cxn ang="0">
                    <a:pos x="2" y="17"/>
                  </a:cxn>
                  <a:cxn ang="0">
                    <a:pos x="3" y="7"/>
                  </a:cxn>
                  <a:cxn ang="0">
                    <a:pos x="12" y="1"/>
                  </a:cxn>
                  <a:cxn ang="0">
                    <a:pos x="12" y="2"/>
                  </a:cxn>
                  <a:cxn ang="0">
                    <a:pos x="35" y="24"/>
                  </a:cxn>
                  <a:cxn ang="0">
                    <a:pos x="33" y="34"/>
                  </a:cxn>
                  <a:cxn ang="0">
                    <a:pos x="25" y="40"/>
                  </a:cxn>
                  <a:cxn ang="0">
                    <a:pos x="24" y="40"/>
                  </a:cxn>
                  <a:cxn ang="0">
                    <a:pos x="2" y="17"/>
                  </a:cxn>
                </a:cxnLst>
                <a:rect l="0" t="0" r="r" b="b"/>
                <a:pathLst>
                  <a:path w="36" h="41">
                    <a:moveTo>
                      <a:pt x="2" y="17"/>
                    </a:moveTo>
                    <a:cubicBezTo>
                      <a:pt x="0" y="16"/>
                      <a:pt x="1" y="11"/>
                      <a:pt x="3" y="7"/>
                    </a:cubicBezTo>
                    <a:cubicBezTo>
                      <a:pt x="6" y="3"/>
                      <a:pt x="10" y="0"/>
                      <a:pt x="12" y="1"/>
                    </a:cubicBezTo>
                    <a:cubicBezTo>
                      <a:pt x="12" y="1"/>
                      <a:pt x="12" y="1"/>
                      <a:pt x="12" y="2"/>
                    </a:cubicBezTo>
                    <a:cubicBezTo>
                      <a:pt x="35" y="24"/>
                      <a:pt x="35" y="24"/>
                      <a:pt x="35" y="24"/>
                    </a:cubicBezTo>
                    <a:cubicBezTo>
                      <a:pt x="36" y="26"/>
                      <a:pt x="36" y="30"/>
                      <a:pt x="33" y="34"/>
                    </a:cubicBezTo>
                    <a:cubicBezTo>
                      <a:pt x="31" y="38"/>
                      <a:pt x="27" y="41"/>
                      <a:pt x="25" y="40"/>
                    </a:cubicBezTo>
                    <a:cubicBezTo>
                      <a:pt x="24" y="40"/>
                      <a:pt x="24" y="40"/>
                      <a:pt x="24" y="40"/>
                    </a:cubicBezTo>
                    <a:lnTo>
                      <a:pt x="2" y="17"/>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268" name="Freeform 272"/>
              <p:cNvSpPr>
                <a:spLocks/>
              </p:cNvSpPr>
              <p:nvPr/>
            </p:nvSpPr>
            <p:spPr bwMode="auto">
              <a:xfrm>
                <a:off x="2644269" y="4223280"/>
                <a:ext cx="40307" cy="55411"/>
              </a:xfrm>
              <a:custGeom>
                <a:avLst/>
                <a:gdLst/>
                <a:ahLst/>
                <a:cxnLst>
                  <a:cxn ang="0">
                    <a:pos x="3" y="18"/>
                  </a:cxn>
                  <a:cxn ang="0">
                    <a:pos x="3" y="8"/>
                  </a:cxn>
                  <a:cxn ang="0">
                    <a:pos x="12" y="2"/>
                  </a:cxn>
                  <a:cxn ang="0">
                    <a:pos x="11" y="12"/>
                  </a:cxn>
                  <a:cxn ang="0">
                    <a:pos x="3" y="18"/>
                  </a:cxn>
                </a:cxnLst>
                <a:rect l="0" t="0" r="r" b="b"/>
                <a:pathLst>
                  <a:path w="14" h="19">
                    <a:moveTo>
                      <a:pt x="3" y="18"/>
                    </a:moveTo>
                    <a:cubicBezTo>
                      <a:pt x="0" y="17"/>
                      <a:pt x="1" y="12"/>
                      <a:pt x="3" y="8"/>
                    </a:cubicBezTo>
                    <a:cubicBezTo>
                      <a:pt x="6" y="3"/>
                      <a:pt x="10" y="0"/>
                      <a:pt x="12" y="2"/>
                    </a:cubicBezTo>
                    <a:cubicBezTo>
                      <a:pt x="14" y="3"/>
                      <a:pt x="14" y="7"/>
                      <a:pt x="11" y="12"/>
                    </a:cubicBezTo>
                    <a:cubicBezTo>
                      <a:pt x="9" y="16"/>
                      <a:pt x="5" y="19"/>
                      <a:pt x="3" y="18"/>
                    </a:cubicBez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269" name="Freeform 273"/>
              <p:cNvSpPr>
                <a:spLocks/>
              </p:cNvSpPr>
              <p:nvPr/>
            </p:nvSpPr>
            <p:spPr bwMode="auto">
              <a:xfrm>
                <a:off x="2866565" y="3722124"/>
                <a:ext cx="14657" cy="55411"/>
              </a:xfrm>
              <a:custGeom>
                <a:avLst/>
                <a:gdLst/>
                <a:ahLst/>
                <a:cxnLst>
                  <a:cxn ang="0">
                    <a:pos x="5" y="17"/>
                  </a:cxn>
                  <a:cxn ang="0">
                    <a:pos x="3" y="19"/>
                  </a:cxn>
                  <a:cxn ang="0">
                    <a:pos x="0" y="17"/>
                  </a:cxn>
                  <a:cxn ang="0">
                    <a:pos x="0" y="2"/>
                  </a:cxn>
                  <a:cxn ang="0">
                    <a:pos x="3" y="0"/>
                  </a:cxn>
                  <a:cxn ang="0">
                    <a:pos x="5" y="2"/>
                  </a:cxn>
                  <a:cxn ang="0">
                    <a:pos x="5" y="17"/>
                  </a:cxn>
                </a:cxnLst>
                <a:rect l="0" t="0" r="r" b="b"/>
                <a:pathLst>
                  <a:path w="5" h="19">
                    <a:moveTo>
                      <a:pt x="5" y="17"/>
                    </a:moveTo>
                    <a:cubicBezTo>
                      <a:pt x="5" y="18"/>
                      <a:pt x="4" y="19"/>
                      <a:pt x="3" y="19"/>
                    </a:cubicBezTo>
                    <a:cubicBezTo>
                      <a:pt x="1" y="19"/>
                      <a:pt x="0" y="18"/>
                      <a:pt x="0" y="17"/>
                    </a:cubicBezTo>
                    <a:cubicBezTo>
                      <a:pt x="0" y="2"/>
                      <a:pt x="0" y="2"/>
                      <a:pt x="0" y="2"/>
                    </a:cubicBezTo>
                    <a:cubicBezTo>
                      <a:pt x="0" y="1"/>
                      <a:pt x="1" y="0"/>
                      <a:pt x="3" y="0"/>
                    </a:cubicBezTo>
                    <a:cubicBezTo>
                      <a:pt x="4" y="0"/>
                      <a:pt x="5" y="1"/>
                      <a:pt x="5" y="2"/>
                    </a:cubicBezTo>
                    <a:lnTo>
                      <a:pt x="5" y="17"/>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270" name="Oval 274"/>
              <p:cNvSpPr>
                <a:spLocks noChangeArrowheads="1"/>
              </p:cNvSpPr>
              <p:nvPr/>
            </p:nvSpPr>
            <p:spPr bwMode="auto">
              <a:xfrm>
                <a:off x="2866565" y="3722124"/>
                <a:ext cx="14657" cy="14776"/>
              </a:xfrm>
              <a:prstGeom prst="ellipse">
                <a:avLst/>
              </a:pr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271" name="Freeform 275"/>
              <p:cNvSpPr>
                <a:spLocks/>
              </p:cNvSpPr>
              <p:nvPr/>
            </p:nvSpPr>
            <p:spPr bwMode="auto">
              <a:xfrm>
                <a:off x="2875116" y="3597759"/>
                <a:ext cx="127027" cy="128060"/>
              </a:xfrm>
              <a:custGeom>
                <a:avLst/>
                <a:gdLst/>
                <a:ahLst/>
                <a:cxnLst>
                  <a:cxn ang="0">
                    <a:pos x="104" y="52"/>
                  </a:cxn>
                  <a:cxn ang="0">
                    <a:pos x="52" y="104"/>
                  </a:cxn>
                  <a:cxn ang="0">
                    <a:pos x="0" y="52"/>
                  </a:cxn>
                  <a:cxn ang="0">
                    <a:pos x="52" y="0"/>
                  </a:cxn>
                  <a:cxn ang="0">
                    <a:pos x="104" y="52"/>
                  </a:cxn>
                </a:cxnLst>
                <a:rect l="0" t="0" r="r" b="b"/>
                <a:pathLst>
                  <a:path w="104" h="104">
                    <a:moveTo>
                      <a:pt x="104" y="52"/>
                    </a:moveTo>
                    <a:lnTo>
                      <a:pt x="52" y="104"/>
                    </a:lnTo>
                    <a:lnTo>
                      <a:pt x="0" y="52"/>
                    </a:lnTo>
                    <a:lnTo>
                      <a:pt x="52" y="0"/>
                    </a:lnTo>
                    <a:lnTo>
                      <a:pt x="104" y="52"/>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272" name="Freeform 276"/>
              <p:cNvSpPr>
                <a:spLocks/>
              </p:cNvSpPr>
              <p:nvPr/>
            </p:nvSpPr>
            <p:spPr bwMode="auto">
              <a:xfrm>
                <a:off x="2875116" y="3661788"/>
                <a:ext cx="63513" cy="89888"/>
              </a:xfrm>
              <a:custGeom>
                <a:avLst/>
                <a:gdLst/>
                <a:ahLst/>
                <a:cxnLst>
                  <a:cxn ang="0">
                    <a:pos x="52" y="73"/>
                  </a:cxn>
                  <a:cxn ang="0">
                    <a:pos x="0" y="21"/>
                  </a:cxn>
                  <a:cxn ang="0">
                    <a:pos x="0" y="0"/>
                  </a:cxn>
                  <a:cxn ang="0">
                    <a:pos x="52" y="52"/>
                  </a:cxn>
                  <a:cxn ang="0">
                    <a:pos x="52" y="73"/>
                  </a:cxn>
                </a:cxnLst>
                <a:rect l="0" t="0" r="r" b="b"/>
                <a:pathLst>
                  <a:path w="52" h="73">
                    <a:moveTo>
                      <a:pt x="52" y="73"/>
                    </a:moveTo>
                    <a:lnTo>
                      <a:pt x="0" y="21"/>
                    </a:lnTo>
                    <a:lnTo>
                      <a:pt x="0" y="0"/>
                    </a:lnTo>
                    <a:lnTo>
                      <a:pt x="52" y="52"/>
                    </a:lnTo>
                    <a:lnTo>
                      <a:pt x="52" y="73"/>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273" name="Line 277"/>
              <p:cNvSpPr>
                <a:spLocks noChangeShapeType="1"/>
              </p:cNvSpPr>
              <p:nvPr/>
            </p:nvSpPr>
            <p:spPr bwMode="auto">
              <a:xfrm flipV="1">
                <a:off x="2875116" y="3661788"/>
                <a:ext cx="1222" cy="66492"/>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274" name="Oval 278"/>
              <p:cNvSpPr>
                <a:spLocks noChangeArrowheads="1"/>
              </p:cNvSpPr>
              <p:nvPr/>
            </p:nvSpPr>
            <p:spPr bwMode="auto">
              <a:xfrm>
                <a:off x="2900765" y="3627311"/>
                <a:ext cx="75727" cy="68955"/>
              </a:xfrm>
              <a:prstGeom prst="ellips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275" name="Oval 279"/>
              <p:cNvSpPr>
                <a:spLocks noChangeArrowheads="1"/>
              </p:cNvSpPr>
              <p:nvPr/>
            </p:nvSpPr>
            <p:spPr bwMode="auto">
              <a:xfrm>
                <a:off x="2923972" y="3659326"/>
                <a:ext cx="29314" cy="25859"/>
              </a:xfrm>
              <a:prstGeom prst="ellipse">
                <a:avLst/>
              </a:prstGeom>
              <a:solidFill>
                <a:srgbClr val="A7A9AC"/>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276" name="Line 280"/>
              <p:cNvSpPr>
                <a:spLocks noChangeShapeType="1"/>
              </p:cNvSpPr>
              <p:nvPr/>
            </p:nvSpPr>
            <p:spPr bwMode="auto">
              <a:xfrm>
                <a:off x="2938629" y="3661788"/>
                <a:ext cx="1222" cy="23396"/>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277" name="Freeform 281"/>
              <p:cNvSpPr>
                <a:spLocks/>
              </p:cNvSpPr>
              <p:nvPr/>
            </p:nvSpPr>
            <p:spPr bwMode="auto">
              <a:xfrm>
                <a:off x="2921529" y="3644550"/>
                <a:ext cx="34199" cy="34478"/>
              </a:xfrm>
              <a:custGeom>
                <a:avLst/>
                <a:gdLst/>
                <a:ahLst/>
                <a:cxnLst>
                  <a:cxn ang="0">
                    <a:pos x="0" y="0"/>
                  </a:cxn>
                  <a:cxn ang="0">
                    <a:pos x="14" y="14"/>
                  </a:cxn>
                  <a:cxn ang="0">
                    <a:pos x="0" y="28"/>
                  </a:cxn>
                  <a:cxn ang="0">
                    <a:pos x="28" y="0"/>
                  </a:cxn>
                  <a:cxn ang="0">
                    <a:pos x="14" y="14"/>
                  </a:cxn>
                  <a:cxn ang="0">
                    <a:pos x="28" y="28"/>
                  </a:cxn>
                  <a:cxn ang="0">
                    <a:pos x="0" y="0"/>
                  </a:cxn>
                </a:cxnLst>
                <a:rect l="0" t="0" r="r" b="b"/>
                <a:pathLst>
                  <a:path w="28" h="28">
                    <a:moveTo>
                      <a:pt x="0" y="0"/>
                    </a:moveTo>
                    <a:lnTo>
                      <a:pt x="14" y="14"/>
                    </a:lnTo>
                    <a:lnTo>
                      <a:pt x="0" y="28"/>
                    </a:lnTo>
                    <a:lnTo>
                      <a:pt x="28" y="0"/>
                    </a:lnTo>
                    <a:lnTo>
                      <a:pt x="14" y="14"/>
                    </a:lnTo>
                    <a:lnTo>
                      <a:pt x="28" y="28"/>
                    </a:lnTo>
                    <a:lnTo>
                      <a:pt x="0"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278" name="Freeform 282"/>
              <p:cNvSpPr>
                <a:spLocks/>
              </p:cNvSpPr>
              <p:nvPr/>
            </p:nvSpPr>
            <p:spPr bwMode="auto">
              <a:xfrm>
                <a:off x="2809160" y="3661788"/>
                <a:ext cx="129469" cy="130522"/>
              </a:xfrm>
              <a:custGeom>
                <a:avLst/>
                <a:gdLst/>
                <a:ahLst/>
                <a:cxnLst>
                  <a:cxn ang="0">
                    <a:pos x="106" y="52"/>
                  </a:cxn>
                  <a:cxn ang="0">
                    <a:pos x="54" y="106"/>
                  </a:cxn>
                  <a:cxn ang="0">
                    <a:pos x="0" y="52"/>
                  </a:cxn>
                  <a:cxn ang="0">
                    <a:pos x="54" y="0"/>
                  </a:cxn>
                  <a:cxn ang="0">
                    <a:pos x="106" y="52"/>
                  </a:cxn>
                </a:cxnLst>
                <a:rect l="0" t="0" r="r" b="b"/>
                <a:pathLst>
                  <a:path w="106" h="106">
                    <a:moveTo>
                      <a:pt x="106" y="52"/>
                    </a:moveTo>
                    <a:lnTo>
                      <a:pt x="54" y="106"/>
                    </a:lnTo>
                    <a:lnTo>
                      <a:pt x="0" y="52"/>
                    </a:lnTo>
                    <a:lnTo>
                      <a:pt x="54" y="0"/>
                    </a:lnTo>
                    <a:lnTo>
                      <a:pt x="106" y="52"/>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279" name="Oval 283"/>
              <p:cNvSpPr>
                <a:spLocks noChangeArrowheads="1"/>
              </p:cNvSpPr>
              <p:nvPr/>
            </p:nvSpPr>
            <p:spPr bwMode="auto">
              <a:xfrm>
                <a:off x="2834809" y="3690109"/>
                <a:ext cx="78170" cy="70187"/>
              </a:xfrm>
              <a:prstGeom prst="ellips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280" name="Oval 284"/>
              <p:cNvSpPr>
                <a:spLocks noChangeArrowheads="1"/>
              </p:cNvSpPr>
              <p:nvPr/>
            </p:nvSpPr>
            <p:spPr bwMode="auto">
              <a:xfrm>
                <a:off x="2860459" y="3722124"/>
                <a:ext cx="29314" cy="27090"/>
              </a:xfrm>
              <a:prstGeom prst="ellipse">
                <a:avLst/>
              </a:prstGeom>
              <a:solidFill>
                <a:srgbClr val="A7A9AC"/>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281" name="Line 285"/>
              <p:cNvSpPr>
                <a:spLocks noChangeShapeType="1"/>
              </p:cNvSpPr>
              <p:nvPr/>
            </p:nvSpPr>
            <p:spPr bwMode="auto">
              <a:xfrm>
                <a:off x="2875116" y="3725818"/>
                <a:ext cx="1222" cy="23396"/>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282" name="Freeform 286"/>
              <p:cNvSpPr>
                <a:spLocks/>
              </p:cNvSpPr>
              <p:nvPr/>
            </p:nvSpPr>
            <p:spPr bwMode="auto">
              <a:xfrm>
                <a:off x="2854351" y="3708579"/>
                <a:ext cx="37864" cy="34478"/>
              </a:xfrm>
              <a:custGeom>
                <a:avLst/>
                <a:gdLst/>
                <a:ahLst/>
                <a:cxnLst>
                  <a:cxn ang="0">
                    <a:pos x="0" y="0"/>
                  </a:cxn>
                  <a:cxn ang="0">
                    <a:pos x="17" y="14"/>
                  </a:cxn>
                  <a:cxn ang="0">
                    <a:pos x="0" y="28"/>
                  </a:cxn>
                  <a:cxn ang="0">
                    <a:pos x="31" y="0"/>
                  </a:cxn>
                  <a:cxn ang="0">
                    <a:pos x="17" y="14"/>
                  </a:cxn>
                  <a:cxn ang="0">
                    <a:pos x="31" y="28"/>
                  </a:cxn>
                  <a:cxn ang="0">
                    <a:pos x="0" y="0"/>
                  </a:cxn>
                </a:cxnLst>
                <a:rect l="0" t="0" r="r" b="b"/>
                <a:pathLst>
                  <a:path w="31" h="28">
                    <a:moveTo>
                      <a:pt x="0" y="0"/>
                    </a:moveTo>
                    <a:lnTo>
                      <a:pt x="17" y="14"/>
                    </a:lnTo>
                    <a:lnTo>
                      <a:pt x="0" y="28"/>
                    </a:lnTo>
                    <a:lnTo>
                      <a:pt x="31" y="0"/>
                    </a:lnTo>
                    <a:lnTo>
                      <a:pt x="17" y="14"/>
                    </a:lnTo>
                    <a:lnTo>
                      <a:pt x="31" y="28"/>
                    </a:lnTo>
                    <a:lnTo>
                      <a:pt x="0"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283" name="Freeform 287"/>
              <p:cNvSpPr>
                <a:spLocks/>
              </p:cNvSpPr>
              <p:nvPr/>
            </p:nvSpPr>
            <p:spPr bwMode="auto">
              <a:xfrm>
                <a:off x="2737096" y="3850183"/>
                <a:ext cx="17100" cy="59104"/>
              </a:xfrm>
              <a:custGeom>
                <a:avLst/>
                <a:gdLst/>
                <a:ahLst/>
                <a:cxnLst>
                  <a:cxn ang="0">
                    <a:pos x="6" y="17"/>
                  </a:cxn>
                  <a:cxn ang="0">
                    <a:pos x="3" y="20"/>
                  </a:cxn>
                  <a:cxn ang="0">
                    <a:pos x="0" y="17"/>
                  </a:cxn>
                  <a:cxn ang="0">
                    <a:pos x="0" y="3"/>
                  </a:cxn>
                  <a:cxn ang="0">
                    <a:pos x="3" y="0"/>
                  </a:cxn>
                  <a:cxn ang="0">
                    <a:pos x="6" y="3"/>
                  </a:cxn>
                  <a:cxn ang="0">
                    <a:pos x="6" y="17"/>
                  </a:cxn>
                </a:cxnLst>
                <a:rect l="0" t="0" r="r" b="b"/>
                <a:pathLst>
                  <a:path w="6" h="20">
                    <a:moveTo>
                      <a:pt x="6" y="17"/>
                    </a:moveTo>
                    <a:cubicBezTo>
                      <a:pt x="6" y="18"/>
                      <a:pt x="5" y="20"/>
                      <a:pt x="3" y="20"/>
                    </a:cubicBezTo>
                    <a:cubicBezTo>
                      <a:pt x="2" y="20"/>
                      <a:pt x="0" y="18"/>
                      <a:pt x="0" y="17"/>
                    </a:cubicBezTo>
                    <a:cubicBezTo>
                      <a:pt x="0" y="3"/>
                      <a:pt x="0" y="3"/>
                      <a:pt x="0" y="3"/>
                    </a:cubicBezTo>
                    <a:cubicBezTo>
                      <a:pt x="0" y="1"/>
                      <a:pt x="2" y="0"/>
                      <a:pt x="3" y="0"/>
                    </a:cubicBezTo>
                    <a:cubicBezTo>
                      <a:pt x="5" y="0"/>
                      <a:pt x="6" y="1"/>
                      <a:pt x="6" y="3"/>
                    </a:cubicBezTo>
                    <a:lnTo>
                      <a:pt x="6" y="17"/>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284" name="Freeform 288"/>
              <p:cNvSpPr>
                <a:spLocks/>
              </p:cNvSpPr>
              <p:nvPr/>
            </p:nvSpPr>
            <p:spPr bwMode="auto">
              <a:xfrm>
                <a:off x="2803052" y="3914213"/>
                <a:ext cx="14657" cy="59104"/>
              </a:xfrm>
              <a:custGeom>
                <a:avLst/>
                <a:gdLst/>
                <a:ahLst/>
                <a:cxnLst>
                  <a:cxn ang="0">
                    <a:pos x="5" y="17"/>
                  </a:cxn>
                  <a:cxn ang="0">
                    <a:pos x="2" y="20"/>
                  </a:cxn>
                  <a:cxn ang="0">
                    <a:pos x="0" y="17"/>
                  </a:cxn>
                  <a:cxn ang="0">
                    <a:pos x="0" y="3"/>
                  </a:cxn>
                  <a:cxn ang="0">
                    <a:pos x="2" y="0"/>
                  </a:cxn>
                  <a:cxn ang="0">
                    <a:pos x="5" y="3"/>
                  </a:cxn>
                  <a:cxn ang="0">
                    <a:pos x="5" y="17"/>
                  </a:cxn>
                </a:cxnLst>
                <a:rect l="0" t="0" r="r" b="b"/>
                <a:pathLst>
                  <a:path w="5" h="20">
                    <a:moveTo>
                      <a:pt x="5" y="17"/>
                    </a:moveTo>
                    <a:cubicBezTo>
                      <a:pt x="5" y="19"/>
                      <a:pt x="4" y="20"/>
                      <a:pt x="2" y="20"/>
                    </a:cubicBezTo>
                    <a:cubicBezTo>
                      <a:pt x="1" y="20"/>
                      <a:pt x="0" y="19"/>
                      <a:pt x="0" y="17"/>
                    </a:cubicBezTo>
                    <a:cubicBezTo>
                      <a:pt x="0" y="3"/>
                      <a:pt x="0" y="3"/>
                      <a:pt x="0" y="3"/>
                    </a:cubicBezTo>
                    <a:cubicBezTo>
                      <a:pt x="0" y="2"/>
                      <a:pt x="1" y="0"/>
                      <a:pt x="2" y="0"/>
                    </a:cubicBezTo>
                    <a:cubicBezTo>
                      <a:pt x="4" y="0"/>
                      <a:pt x="5" y="2"/>
                      <a:pt x="5" y="3"/>
                    </a:cubicBezTo>
                    <a:lnTo>
                      <a:pt x="5" y="17"/>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285" name="Oval 289"/>
              <p:cNvSpPr>
                <a:spLocks noChangeArrowheads="1"/>
              </p:cNvSpPr>
              <p:nvPr/>
            </p:nvSpPr>
            <p:spPr bwMode="auto">
              <a:xfrm>
                <a:off x="2737096" y="3850183"/>
                <a:ext cx="17100" cy="14776"/>
              </a:xfrm>
              <a:prstGeom prst="ellipse">
                <a:avLst/>
              </a:pr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286" name="Oval 290"/>
              <p:cNvSpPr>
                <a:spLocks noChangeArrowheads="1"/>
              </p:cNvSpPr>
              <p:nvPr/>
            </p:nvSpPr>
            <p:spPr bwMode="auto">
              <a:xfrm>
                <a:off x="2803052" y="3914213"/>
                <a:ext cx="14657" cy="14776"/>
              </a:xfrm>
              <a:prstGeom prst="ellipse">
                <a:avLst/>
              </a:pr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287" name="Freeform 291"/>
              <p:cNvSpPr>
                <a:spLocks/>
              </p:cNvSpPr>
              <p:nvPr/>
            </p:nvSpPr>
            <p:spPr bwMode="auto">
              <a:xfrm>
                <a:off x="2745646" y="3796004"/>
                <a:ext cx="19543" cy="45560"/>
              </a:xfrm>
              <a:custGeom>
                <a:avLst/>
                <a:gdLst/>
                <a:ahLst/>
                <a:cxnLst>
                  <a:cxn ang="0">
                    <a:pos x="0" y="14"/>
                  </a:cxn>
                  <a:cxn ang="0">
                    <a:pos x="0" y="37"/>
                  </a:cxn>
                  <a:cxn ang="0">
                    <a:pos x="16" y="33"/>
                  </a:cxn>
                  <a:cxn ang="0">
                    <a:pos x="16" y="0"/>
                  </a:cxn>
                  <a:cxn ang="0">
                    <a:pos x="0" y="37"/>
                  </a:cxn>
                </a:cxnLst>
                <a:rect l="0" t="0" r="r" b="b"/>
                <a:pathLst>
                  <a:path w="16" h="37">
                    <a:moveTo>
                      <a:pt x="0" y="14"/>
                    </a:moveTo>
                    <a:lnTo>
                      <a:pt x="0" y="37"/>
                    </a:lnTo>
                    <a:lnTo>
                      <a:pt x="16" y="33"/>
                    </a:lnTo>
                    <a:lnTo>
                      <a:pt x="16" y="0"/>
                    </a:lnTo>
                    <a:lnTo>
                      <a:pt x="0" y="37"/>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288" name="Freeform 292"/>
              <p:cNvSpPr>
                <a:spLocks/>
              </p:cNvSpPr>
              <p:nvPr/>
            </p:nvSpPr>
            <p:spPr bwMode="auto">
              <a:xfrm>
                <a:off x="2745646" y="3725818"/>
                <a:ext cx="129469" cy="130522"/>
              </a:xfrm>
              <a:custGeom>
                <a:avLst/>
                <a:gdLst/>
                <a:ahLst/>
                <a:cxnLst>
                  <a:cxn ang="0">
                    <a:pos x="106" y="54"/>
                  </a:cxn>
                  <a:cxn ang="0">
                    <a:pos x="52" y="106"/>
                  </a:cxn>
                  <a:cxn ang="0">
                    <a:pos x="0" y="54"/>
                  </a:cxn>
                  <a:cxn ang="0">
                    <a:pos x="52" y="0"/>
                  </a:cxn>
                  <a:cxn ang="0">
                    <a:pos x="106" y="54"/>
                  </a:cxn>
                </a:cxnLst>
                <a:rect l="0" t="0" r="r" b="b"/>
                <a:pathLst>
                  <a:path w="106" h="106">
                    <a:moveTo>
                      <a:pt x="106" y="54"/>
                    </a:moveTo>
                    <a:lnTo>
                      <a:pt x="52" y="106"/>
                    </a:lnTo>
                    <a:lnTo>
                      <a:pt x="0" y="54"/>
                    </a:lnTo>
                    <a:lnTo>
                      <a:pt x="52" y="0"/>
                    </a:lnTo>
                    <a:lnTo>
                      <a:pt x="106" y="54"/>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289" name="Freeform 293"/>
              <p:cNvSpPr>
                <a:spLocks/>
              </p:cNvSpPr>
              <p:nvPr/>
            </p:nvSpPr>
            <p:spPr bwMode="auto">
              <a:xfrm>
                <a:off x="2809160" y="3792311"/>
                <a:ext cx="65956" cy="89888"/>
              </a:xfrm>
              <a:custGeom>
                <a:avLst/>
                <a:gdLst/>
                <a:ahLst/>
                <a:cxnLst>
                  <a:cxn ang="0">
                    <a:pos x="54" y="21"/>
                  </a:cxn>
                  <a:cxn ang="0">
                    <a:pos x="0" y="73"/>
                  </a:cxn>
                  <a:cxn ang="0">
                    <a:pos x="0" y="52"/>
                  </a:cxn>
                  <a:cxn ang="0">
                    <a:pos x="54" y="0"/>
                  </a:cxn>
                  <a:cxn ang="0">
                    <a:pos x="54" y="21"/>
                  </a:cxn>
                </a:cxnLst>
                <a:rect l="0" t="0" r="r" b="b"/>
                <a:pathLst>
                  <a:path w="54" h="73">
                    <a:moveTo>
                      <a:pt x="54" y="21"/>
                    </a:moveTo>
                    <a:lnTo>
                      <a:pt x="0" y="73"/>
                    </a:lnTo>
                    <a:lnTo>
                      <a:pt x="0" y="52"/>
                    </a:lnTo>
                    <a:lnTo>
                      <a:pt x="54" y="0"/>
                    </a:lnTo>
                    <a:lnTo>
                      <a:pt x="54" y="21"/>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290" name="Freeform 294"/>
              <p:cNvSpPr>
                <a:spLocks/>
              </p:cNvSpPr>
              <p:nvPr/>
            </p:nvSpPr>
            <p:spPr bwMode="auto">
              <a:xfrm>
                <a:off x="2745646" y="3792311"/>
                <a:ext cx="63513" cy="89888"/>
              </a:xfrm>
              <a:custGeom>
                <a:avLst/>
                <a:gdLst/>
                <a:ahLst/>
                <a:cxnLst>
                  <a:cxn ang="0">
                    <a:pos x="52" y="73"/>
                  </a:cxn>
                  <a:cxn ang="0">
                    <a:pos x="0" y="21"/>
                  </a:cxn>
                  <a:cxn ang="0">
                    <a:pos x="0" y="0"/>
                  </a:cxn>
                  <a:cxn ang="0">
                    <a:pos x="52" y="52"/>
                  </a:cxn>
                  <a:cxn ang="0">
                    <a:pos x="52" y="73"/>
                  </a:cxn>
                </a:cxnLst>
                <a:rect l="0" t="0" r="r" b="b"/>
                <a:pathLst>
                  <a:path w="52" h="73">
                    <a:moveTo>
                      <a:pt x="52" y="73"/>
                    </a:moveTo>
                    <a:lnTo>
                      <a:pt x="0" y="21"/>
                    </a:lnTo>
                    <a:lnTo>
                      <a:pt x="0" y="0"/>
                    </a:lnTo>
                    <a:lnTo>
                      <a:pt x="52" y="52"/>
                    </a:lnTo>
                    <a:lnTo>
                      <a:pt x="52" y="73"/>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291" name="Line 295"/>
              <p:cNvSpPr>
                <a:spLocks noChangeShapeType="1"/>
              </p:cNvSpPr>
              <p:nvPr/>
            </p:nvSpPr>
            <p:spPr bwMode="auto">
              <a:xfrm flipV="1">
                <a:off x="2745646" y="3792311"/>
                <a:ext cx="1222" cy="67724"/>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292" name="Oval 296"/>
              <p:cNvSpPr>
                <a:spLocks noChangeArrowheads="1"/>
              </p:cNvSpPr>
              <p:nvPr/>
            </p:nvSpPr>
            <p:spPr bwMode="auto">
              <a:xfrm>
                <a:off x="2771295" y="3757833"/>
                <a:ext cx="78170" cy="70187"/>
              </a:xfrm>
              <a:prstGeom prst="ellips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293" name="Oval 297"/>
              <p:cNvSpPr>
                <a:spLocks noChangeArrowheads="1"/>
              </p:cNvSpPr>
              <p:nvPr/>
            </p:nvSpPr>
            <p:spPr bwMode="auto">
              <a:xfrm>
                <a:off x="2796945" y="3789848"/>
                <a:ext cx="25650" cy="23396"/>
              </a:xfrm>
              <a:prstGeom prst="ellipse">
                <a:avLst/>
              </a:prstGeom>
              <a:solidFill>
                <a:srgbClr val="A7A9AC"/>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294" name="Line 298"/>
              <p:cNvSpPr>
                <a:spLocks noChangeShapeType="1"/>
              </p:cNvSpPr>
              <p:nvPr/>
            </p:nvSpPr>
            <p:spPr bwMode="auto">
              <a:xfrm flipV="1">
                <a:off x="2809160" y="3856341"/>
                <a:ext cx="1222" cy="66492"/>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295" name="Line 299"/>
              <p:cNvSpPr>
                <a:spLocks noChangeShapeType="1"/>
              </p:cNvSpPr>
              <p:nvPr/>
            </p:nvSpPr>
            <p:spPr bwMode="auto">
              <a:xfrm flipV="1">
                <a:off x="2875116" y="3792311"/>
                <a:ext cx="1222" cy="67724"/>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296" name="Freeform 300"/>
              <p:cNvSpPr>
                <a:spLocks/>
              </p:cNvSpPr>
              <p:nvPr/>
            </p:nvSpPr>
            <p:spPr bwMode="auto">
              <a:xfrm>
                <a:off x="2790838" y="3862497"/>
                <a:ext cx="37864" cy="43097"/>
              </a:xfrm>
              <a:custGeom>
                <a:avLst/>
                <a:gdLst/>
                <a:ahLst/>
                <a:cxnLst>
                  <a:cxn ang="0">
                    <a:pos x="31" y="0"/>
                  </a:cxn>
                  <a:cxn ang="0">
                    <a:pos x="15" y="35"/>
                  </a:cxn>
                  <a:cxn ang="0">
                    <a:pos x="15" y="35"/>
                  </a:cxn>
                  <a:cxn ang="0">
                    <a:pos x="0" y="0"/>
                  </a:cxn>
                </a:cxnLst>
                <a:rect l="0" t="0" r="r" b="b"/>
                <a:pathLst>
                  <a:path w="31" h="35">
                    <a:moveTo>
                      <a:pt x="31" y="0"/>
                    </a:moveTo>
                    <a:lnTo>
                      <a:pt x="15" y="35"/>
                    </a:lnTo>
                    <a:lnTo>
                      <a:pt x="15" y="35"/>
                    </a:lnTo>
                    <a:lnTo>
                      <a:pt x="0" y="0"/>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297" name="Line 301"/>
              <p:cNvSpPr>
                <a:spLocks noChangeShapeType="1"/>
              </p:cNvSpPr>
              <p:nvPr/>
            </p:nvSpPr>
            <p:spPr bwMode="auto">
              <a:xfrm>
                <a:off x="2809160" y="3792311"/>
                <a:ext cx="1222" cy="20933"/>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298" name="Freeform 302"/>
              <p:cNvSpPr>
                <a:spLocks/>
              </p:cNvSpPr>
              <p:nvPr/>
            </p:nvSpPr>
            <p:spPr bwMode="auto">
              <a:xfrm>
                <a:off x="2790838" y="3772609"/>
                <a:ext cx="37864" cy="36940"/>
              </a:xfrm>
              <a:custGeom>
                <a:avLst/>
                <a:gdLst/>
                <a:ahLst/>
                <a:cxnLst>
                  <a:cxn ang="0">
                    <a:pos x="0" y="0"/>
                  </a:cxn>
                  <a:cxn ang="0">
                    <a:pos x="15" y="16"/>
                  </a:cxn>
                  <a:cxn ang="0">
                    <a:pos x="0" y="30"/>
                  </a:cxn>
                  <a:cxn ang="0">
                    <a:pos x="31" y="0"/>
                  </a:cxn>
                  <a:cxn ang="0">
                    <a:pos x="15" y="16"/>
                  </a:cxn>
                  <a:cxn ang="0">
                    <a:pos x="31" y="30"/>
                  </a:cxn>
                  <a:cxn ang="0">
                    <a:pos x="0" y="0"/>
                  </a:cxn>
                </a:cxnLst>
                <a:rect l="0" t="0" r="r" b="b"/>
                <a:pathLst>
                  <a:path w="31" h="30">
                    <a:moveTo>
                      <a:pt x="0" y="0"/>
                    </a:moveTo>
                    <a:lnTo>
                      <a:pt x="15" y="16"/>
                    </a:lnTo>
                    <a:lnTo>
                      <a:pt x="0" y="30"/>
                    </a:lnTo>
                    <a:lnTo>
                      <a:pt x="31" y="0"/>
                    </a:lnTo>
                    <a:lnTo>
                      <a:pt x="15" y="16"/>
                    </a:lnTo>
                    <a:lnTo>
                      <a:pt x="31" y="30"/>
                    </a:lnTo>
                    <a:lnTo>
                      <a:pt x="0"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299" name="Freeform 303"/>
              <p:cNvSpPr>
                <a:spLocks/>
              </p:cNvSpPr>
              <p:nvPr/>
            </p:nvSpPr>
            <p:spPr bwMode="auto">
              <a:xfrm>
                <a:off x="2930079" y="3786154"/>
                <a:ext cx="17100" cy="55411"/>
              </a:xfrm>
              <a:custGeom>
                <a:avLst/>
                <a:gdLst/>
                <a:ahLst/>
                <a:cxnLst>
                  <a:cxn ang="0">
                    <a:pos x="6" y="17"/>
                  </a:cxn>
                  <a:cxn ang="0">
                    <a:pos x="3" y="19"/>
                  </a:cxn>
                  <a:cxn ang="0">
                    <a:pos x="0" y="17"/>
                  </a:cxn>
                  <a:cxn ang="0">
                    <a:pos x="0" y="2"/>
                  </a:cxn>
                  <a:cxn ang="0">
                    <a:pos x="3" y="0"/>
                  </a:cxn>
                  <a:cxn ang="0">
                    <a:pos x="6" y="2"/>
                  </a:cxn>
                  <a:cxn ang="0">
                    <a:pos x="6" y="17"/>
                  </a:cxn>
                </a:cxnLst>
                <a:rect l="0" t="0" r="r" b="b"/>
                <a:pathLst>
                  <a:path w="6" h="19">
                    <a:moveTo>
                      <a:pt x="6" y="17"/>
                    </a:moveTo>
                    <a:cubicBezTo>
                      <a:pt x="6" y="18"/>
                      <a:pt x="4" y="19"/>
                      <a:pt x="3" y="19"/>
                    </a:cubicBezTo>
                    <a:cubicBezTo>
                      <a:pt x="1" y="19"/>
                      <a:pt x="0" y="18"/>
                      <a:pt x="0" y="17"/>
                    </a:cubicBezTo>
                    <a:cubicBezTo>
                      <a:pt x="0" y="2"/>
                      <a:pt x="0" y="2"/>
                      <a:pt x="0" y="2"/>
                    </a:cubicBezTo>
                    <a:cubicBezTo>
                      <a:pt x="0" y="1"/>
                      <a:pt x="1" y="0"/>
                      <a:pt x="3" y="0"/>
                    </a:cubicBezTo>
                    <a:cubicBezTo>
                      <a:pt x="4" y="0"/>
                      <a:pt x="6" y="1"/>
                      <a:pt x="6" y="2"/>
                    </a:cubicBezTo>
                    <a:lnTo>
                      <a:pt x="6" y="17"/>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300" name="Freeform 304"/>
              <p:cNvSpPr>
                <a:spLocks/>
              </p:cNvSpPr>
              <p:nvPr/>
            </p:nvSpPr>
            <p:spPr bwMode="auto">
              <a:xfrm>
                <a:off x="2993592" y="3850183"/>
                <a:ext cx="17100" cy="59104"/>
              </a:xfrm>
              <a:custGeom>
                <a:avLst/>
                <a:gdLst/>
                <a:ahLst/>
                <a:cxnLst>
                  <a:cxn ang="0">
                    <a:pos x="6" y="17"/>
                  </a:cxn>
                  <a:cxn ang="0">
                    <a:pos x="3" y="20"/>
                  </a:cxn>
                  <a:cxn ang="0">
                    <a:pos x="0" y="17"/>
                  </a:cxn>
                  <a:cxn ang="0">
                    <a:pos x="0" y="3"/>
                  </a:cxn>
                  <a:cxn ang="0">
                    <a:pos x="3" y="0"/>
                  </a:cxn>
                  <a:cxn ang="0">
                    <a:pos x="6" y="3"/>
                  </a:cxn>
                  <a:cxn ang="0">
                    <a:pos x="6" y="17"/>
                  </a:cxn>
                </a:cxnLst>
                <a:rect l="0" t="0" r="r" b="b"/>
                <a:pathLst>
                  <a:path w="6" h="20">
                    <a:moveTo>
                      <a:pt x="6" y="17"/>
                    </a:moveTo>
                    <a:cubicBezTo>
                      <a:pt x="6" y="18"/>
                      <a:pt x="5" y="20"/>
                      <a:pt x="3" y="20"/>
                    </a:cubicBezTo>
                    <a:cubicBezTo>
                      <a:pt x="2" y="20"/>
                      <a:pt x="0" y="18"/>
                      <a:pt x="0" y="17"/>
                    </a:cubicBezTo>
                    <a:cubicBezTo>
                      <a:pt x="0" y="3"/>
                      <a:pt x="0" y="3"/>
                      <a:pt x="0" y="3"/>
                    </a:cubicBezTo>
                    <a:cubicBezTo>
                      <a:pt x="0" y="1"/>
                      <a:pt x="2" y="0"/>
                      <a:pt x="3" y="0"/>
                    </a:cubicBezTo>
                    <a:cubicBezTo>
                      <a:pt x="5" y="0"/>
                      <a:pt x="6" y="1"/>
                      <a:pt x="6" y="3"/>
                    </a:cubicBezTo>
                    <a:lnTo>
                      <a:pt x="6" y="17"/>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301" name="Freeform 305"/>
              <p:cNvSpPr>
                <a:spLocks/>
              </p:cNvSpPr>
              <p:nvPr/>
            </p:nvSpPr>
            <p:spPr bwMode="auto">
              <a:xfrm>
                <a:off x="3059548" y="3786154"/>
                <a:ext cx="14657" cy="55411"/>
              </a:xfrm>
              <a:custGeom>
                <a:avLst/>
                <a:gdLst/>
                <a:ahLst/>
                <a:cxnLst>
                  <a:cxn ang="0">
                    <a:pos x="5" y="17"/>
                  </a:cxn>
                  <a:cxn ang="0">
                    <a:pos x="2" y="19"/>
                  </a:cxn>
                  <a:cxn ang="0">
                    <a:pos x="0" y="17"/>
                  </a:cxn>
                  <a:cxn ang="0">
                    <a:pos x="0" y="2"/>
                  </a:cxn>
                  <a:cxn ang="0">
                    <a:pos x="2" y="0"/>
                  </a:cxn>
                  <a:cxn ang="0">
                    <a:pos x="5" y="2"/>
                  </a:cxn>
                  <a:cxn ang="0">
                    <a:pos x="5" y="17"/>
                  </a:cxn>
                </a:cxnLst>
                <a:rect l="0" t="0" r="r" b="b"/>
                <a:pathLst>
                  <a:path w="5" h="19">
                    <a:moveTo>
                      <a:pt x="5" y="17"/>
                    </a:moveTo>
                    <a:cubicBezTo>
                      <a:pt x="5" y="18"/>
                      <a:pt x="4" y="19"/>
                      <a:pt x="2" y="19"/>
                    </a:cubicBezTo>
                    <a:cubicBezTo>
                      <a:pt x="1" y="19"/>
                      <a:pt x="0" y="18"/>
                      <a:pt x="0" y="17"/>
                    </a:cubicBezTo>
                    <a:cubicBezTo>
                      <a:pt x="0" y="2"/>
                      <a:pt x="0" y="2"/>
                      <a:pt x="0" y="2"/>
                    </a:cubicBezTo>
                    <a:cubicBezTo>
                      <a:pt x="0" y="1"/>
                      <a:pt x="1" y="0"/>
                      <a:pt x="2" y="0"/>
                    </a:cubicBezTo>
                    <a:cubicBezTo>
                      <a:pt x="4" y="0"/>
                      <a:pt x="5" y="1"/>
                      <a:pt x="5" y="2"/>
                    </a:cubicBezTo>
                    <a:lnTo>
                      <a:pt x="5" y="17"/>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302" name="Oval 306"/>
              <p:cNvSpPr>
                <a:spLocks noChangeArrowheads="1"/>
              </p:cNvSpPr>
              <p:nvPr/>
            </p:nvSpPr>
            <p:spPr bwMode="auto">
              <a:xfrm>
                <a:off x="2930079" y="3786154"/>
                <a:ext cx="17100" cy="14776"/>
              </a:xfrm>
              <a:prstGeom prst="ellipse">
                <a:avLst/>
              </a:pr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303" name="Oval 307"/>
              <p:cNvSpPr>
                <a:spLocks noChangeArrowheads="1"/>
              </p:cNvSpPr>
              <p:nvPr/>
            </p:nvSpPr>
            <p:spPr bwMode="auto">
              <a:xfrm>
                <a:off x="2993592" y="3850183"/>
                <a:ext cx="17100" cy="14776"/>
              </a:xfrm>
              <a:prstGeom prst="ellipse">
                <a:avLst/>
              </a:pr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304" name="Oval 308"/>
              <p:cNvSpPr>
                <a:spLocks noChangeArrowheads="1"/>
              </p:cNvSpPr>
              <p:nvPr/>
            </p:nvSpPr>
            <p:spPr bwMode="auto">
              <a:xfrm>
                <a:off x="3059548" y="3786154"/>
                <a:ext cx="14657" cy="14776"/>
              </a:xfrm>
              <a:prstGeom prst="ellipse">
                <a:avLst/>
              </a:pr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305" name="Freeform 309"/>
              <p:cNvSpPr>
                <a:spLocks/>
              </p:cNvSpPr>
              <p:nvPr/>
            </p:nvSpPr>
            <p:spPr bwMode="auto">
              <a:xfrm>
                <a:off x="3048556" y="3728281"/>
                <a:ext cx="17100" cy="49254"/>
              </a:xfrm>
              <a:custGeom>
                <a:avLst/>
                <a:gdLst/>
                <a:ahLst/>
                <a:cxnLst>
                  <a:cxn ang="0">
                    <a:pos x="14" y="17"/>
                  </a:cxn>
                  <a:cxn ang="0">
                    <a:pos x="14" y="40"/>
                  </a:cxn>
                  <a:cxn ang="0">
                    <a:pos x="0" y="36"/>
                  </a:cxn>
                  <a:cxn ang="0">
                    <a:pos x="0" y="0"/>
                  </a:cxn>
                  <a:cxn ang="0">
                    <a:pos x="14" y="40"/>
                  </a:cxn>
                </a:cxnLst>
                <a:rect l="0" t="0" r="r" b="b"/>
                <a:pathLst>
                  <a:path w="14" h="40">
                    <a:moveTo>
                      <a:pt x="14" y="17"/>
                    </a:moveTo>
                    <a:lnTo>
                      <a:pt x="14" y="40"/>
                    </a:lnTo>
                    <a:lnTo>
                      <a:pt x="0" y="36"/>
                    </a:lnTo>
                    <a:lnTo>
                      <a:pt x="0" y="0"/>
                    </a:lnTo>
                    <a:lnTo>
                      <a:pt x="14" y="40"/>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306" name="Freeform 310"/>
              <p:cNvSpPr>
                <a:spLocks/>
              </p:cNvSpPr>
              <p:nvPr/>
            </p:nvSpPr>
            <p:spPr bwMode="auto">
              <a:xfrm>
                <a:off x="2938629" y="3661788"/>
                <a:ext cx="127027" cy="130522"/>
              </a:xfrm>
              <a:custGeom>
                <a:avLst/>
                <a:gdLst/>
                <a:ahLst/>
                <a:cxnLst>
                  <a:cxn ang="0">
                    <a:pos x="104" y="52"/>
                  </a:cxn>
                  <a:cxn ang="0">
                    <a:pos x="52" y="106"/>
                  </a:cxn>
                  <a:cxn ang="0">
                    <a:pos x="0" y="52"/>
                  </a:cxn>
                  <a:cxn ang="0">
                    <a:pos x="52" y="0"/>
                  </a:cxn>
                  <a:cxn ang="0">
                    <a:pos x="104" y="52"/>
                  </a:cxn>
                </a:cxnLst>
                <a:rect l="0" t="0" r="r" b="b"/>
                <a:pathLst>
                  <a:path w="104" h="106">
                    <a:moveTo>
                      <a:pt x="104" y="52"/>
                    </a:moveTo>
                    <a:lnTo>
                      <a:pt x="52" y="106"/>
                    </a:lnTo>
                    <a:lnTo>
                      <a:pt x="0" y="52"/>
                    </a:lnTo>
                    <a:lnTo>
                      <a:pt x="52" y="0"/>
                    </a:lnTo>
                    <a:lnTo>
                      <a:pt x="104" y="52"/>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307" name="Freeform 311"/>
              <p:cNvSpPr>
                <a:spLocks/>
              </p:cNvSpPr>
              <p:nvPr/>
            </p:nvSpPr>
            <p:spPr bwMode="auto">
              <a:xfrm>
                <a:off x="3002142" y="3725818"/>
                <a:ext cx="63513" cy="92351"/>
              </a:xfrm>
              <a:custGeom>
                <a:avLst/>
                <a:gdLst/>
                <a:ahLst/>
                <a:cxnLst>
                  <a:cxn ang="0">
                    <a:pos x="52" y="21"/>
                  </a:cxn>
                  <a:cxn ang="0">
                    <a:pos x="0" y="75"/>
                  </a:cxn>
                  <a:cxn ang="0">
                    <a:pos x="0" y="54"/>
                  </a:cxn>
                  <a:cxn ang="0">
                    <a:pos x="52" y="0"/>
                  </a:cxn>
                  <a:cxn ang="0">
                    <a:pos x="52" y="21"/>
                  </a:cxn>
                </a:cxnLst>
                <a:rect l="0" t="0" r="r" b="b"/>
                <a:pathLst>
                  <a:path w="52" h="75">
                    <a:moveTo>
                      <a:pt x="52" y="21"/>
                    </a:moveTo>
                    <a:lnTo>
                      <a:pt x="0" y="75"/>
                    </a:lnTo>
                    <a:lnTo>
                      <a:pt x="0" y="54"/>
                    </a:lnTo>
                    <a:lnTo>
                      <a:pt x="52" y="0"/>
                    </a:lnTo>
                    <a:lnTo>
                      <a:pt x="52" y="21"/>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308" name="Freeform 312"/>
              <p:cNvSpPr>
                <a:spLocks/>
              </p:cNvSpPr>
              <p:nvPr/>
            </p:nvSpPr>
            <p:spPr bwMode="auto">
              <a:xfrm>
                <a:off x="2938629" y="3725818"/>
                <a:ext cx="63513" cy="92351"/>
              </a:xfrm>
              <a:custGeom>
                <a:avLst/>
                <a:gdLst/>
                <a:ahLst/>
                <a:cxnLst>
                  <a:cxn ang="0">
                    <a:pos x="52" y="75"/>
                  </a:cxn>
                  <a:cxn ang="0">
                    <a:pos x="0" y="21"/>
                  </a:cxn>
                  <a:cxn ang="0">
                    <a:pos x="0" y="0"/>
                  </a:cxn>
                  <a:cxn ang="0">
                    <a:pos x="52" y="54"/>
                  </a:cxn>
                  <a:cxn ang="0">
                    <a:pos x="52" y="75"/>
                  </a:cxn>
                </a:cxnLst>
                <a:rect l="0" t="0" r="r" b="b"/>
                <a:pathLst>
                  <a:path w="52" h="75">
                    <a:moveTo>
                      <a:pt x="52" y="75"/>
                    </a:moveTo>
                    <a:lnTo>
                      <a:pt x="0" y="21"/>
                    </a:lnTo>
                    <a:lnTo>
                      <a:pt x="0" y="0"/>
                    </a:lnTo>
                    <a:lnTo>
                      <a:pt x="52" y="54"/>
                    </a:lnTo>
                    <a:lnTo>
                      <a:pt x="52" y="75"/>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309" name="Line 313"/>
              <p:cNvSpPr>
                <a:spLocks noChangeShapeType="1"/>
              </p:cNvSpPr>
              <p:nvPr/>
            </p:nvSpPr>
            <p:spPr bwMode="auto">
              <a:xfrm flipV="1">
                <a:off x="2938629" y="3725818"/>
                <a:ext cx="1222" cy="66492"/>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310" name="Oval 314"/>
              <p:cNvSpPr>
                <a:spLocks noChangeArrowheads="1"/>
              </p:cNvSpPr>
              <p:nvPr/>
            </p:nvSpPr>
            <p:spPr bwMode="auto">
              <a:xfrm>
                <a:off x="2964278" y="3690109"/>
                <a:ext cx="75727" cy="70187"/>
              </a:xfrm>
              <a:prstGeom prst="ellips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311" name="Oval 315"/>
              <p:cNvSpPr>
                <a:spLocks noChangeArrowheads="1"/>
              </p:cNvSpPr>
              <p:nvPr/>
            </p:nvSpPr>
            <p:spPr bwMode="auto">
              <a:xfrm>
                <a:off x="2987485" y="3722124"/>
                <a:ext cx="29314" cy="27090"/>
              </a:xfrm>
              <a:prstGeom prst="ellipse">
                <a:avLst/>
              </a:prstGeom>
              <a:solidFill>
                <a:srgbClr val="A7A9AC"/>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312" name="Line 316"/>
              <p:cNvSpPr>
                <a:spLocks noChangeShapeType="1"/>
              </p:cNvSpPr>
              <p:nvPr/>
            </p:nvSpPr>
            <p:spPr bwMode="auto">
              <a:xfrm flipV="1">
                <a:off x="3002142" y="3792311"/>
                <a:ext cx="1222" cy="67724"/>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313" name="Line 317"/>
              <p:cNvSpPr>
                <a:spLocks noChangeShapeType="1"/>
              </p:cNvSpPr>
              <p:nvPr/>
            </p:nvSpPr>
            <p:spPr bwMode="auto">
              <a:xfrm flipV="1">
                <a:off x="3065656" y="3725818"/>
                <a:ext cx="1222" cy="66492"/>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314" name="Freeform 318"/>
              <p:cNvSpPr>
                <a:spLocks/>
              </p:cNvSpPr>
              <p:nvPr/>
            </p:nvSpPr>
            <p:spPr bwMode="auto">
              <a:xfrm>
                <a:off x="2985042" y="3798467"/>
                <a:ext cx="36642" cy="43097"/>
              </a:xfrm>
              <a:custGeom>
                <a:avLst/>
                <a:gdLst/>
                <a:ahLst/>
                <a:cxnLst>
                  <a:cxn ang="0">
                    <a:pos x="30" y="0"/>
                  </a:cxn>
                  <a:cxn ang="0">
                    <a:pos x="14" y="35"/>
                  </a:cxn>
                  <a:cxn ang="0">
                    <a:pos x="14" y="35"/>
                  </a:cxn>
                  <a:cxn ang="0">
                    <a:pos x="0" y="0"/>
                  </a:cxn>
                </a:cxnLst>
                <a:rect l="0" t="0" r="r" b="b"/>
                <a:pathLst>
                  <a:path w="30" h="35">
                    <a:moveTo>
                      <a:pt x="30" y="0"/>
                    </a:moveTo>
                    <a:lnTo>
                      <a:pt x="14" y="35"/>
                    </a:lnTo>
                    <a:lnTo>
                      <a:pt x="14" y="35"/>
                    </a:lnTo>
                    <a:lnTo>
                      <a:pt x="0" y="0"/>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315" name="Line 319"/>
              <p:cNvSpPr>
                <a:spLocks noChangeShapeType="1"/>
              </p:cNvSpPr>
              <p:nvPr/>
            </p:nvSpPr>
            <p:spPr bwMode="auto">
              <a:xfrm>
                <a:off x="3002142" y="3725818"/>
                <a:ext cx="1222" cy="23396"/>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316" name="Freeform 320"/>
              <p:cNvSpPr>
                <a:spLocks/>
              </p:cNvSpPr>
              <p:nvPr/>
            </p:nvSpPr>
            <p:spPr bwMode="auto">
              <a:xfrm>
                <a:off x="2985042" y="3708579"/>
                <a:ext cx="34199" cy="34478"/>
              </a:xfrm>
              <a:custGeom>
                <a:avLst/>
                <a:gdLst/>
                <a:ahLst/>
                <a:cxnLst>
                  <a:cxn ang="0">
                    <a:pos x="0" y="0"/>
                  </a:cxn>
                  <a:cxn ang="0">
                    <a:pos x="14" y="14"/>
                  </a:cxn>
                  <a:cxn ang="0">
                    <a:pos x="0" y="28"/>
                  </a:cxn>
                  <a:cxn ang="0">
                    <a:pos x="28" y="0"/>
                  </a:cxn>
                  <a:cxn ang="0">
                    <a:pos x="14" y="14"/>
                  </a:cxn>
                  <a:cxn ang="0">
                    <a:pos x="28" y="28"/>
                  </a:cxn>
                  <a:cxn ang="0">
                    <a:pos x="0" y="0"/>
                  </a:cxn>
                </a:cxnLst>
                <a:rect l="0" t="0" r="r" b="b"/>
                <a:pathLst>
                  <a:path w="28" h="28">
                    <a:moveTo>
                      <a:pt x="0" y="0"/>
                    </a:moveTo>
                    <a:lnTo>
                      <a:pt x="14" y="14"/>
                    </a:lnTo>
                    <a:lnTo>
                      <a:pt x="0" y="28"/>
                    </a:lnTo>
                    <a:lnTo>
                      <a:pt x="28" y="0"/>
                    </a:lnTo>
                    <a:lnTo>
                      <a:pt x="14" y="14"/>
                    </a:lnTo>
                    <a:lnTo>
                      <a:pt x="28" y="28"/>
                    </a:lnTo>
                    <a:lnTo>
                      <a:pt x="0"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317" name="Freeform 321"/>
              <p:cNvSpPr>
                <a:spLocks/>
              </p:cNvSpPr>
              <p:nvPr/>
            </p:nvSpPr>
            <p:spPr bwMode="auto">
              <a:xfrm>
                <a:off x="2866565" y="3850183"/>
                <a:ext cx="14657" cy="59104"/>
              </a:xfrm>
              <a:custGeom>
                <a:avLst/>
                <a:gdLst/>
                <a:ahLst/>
                <a:cxnLst>
                  <a:cxn ang="0">
                    <a:pos x="5" y="17"/>
                  </a:cxn>
                  <a:cxn ang="0">
                    <a:pos x="3" y="20"/>
                  </a:cxn>
                  <a:cxn ang="0">
                    <a:pos x="0" y="17"/>
                  </a:cxn>
                  <a:cxn ang="0">
                    <a:pos x="0" y="3"/>
                  </a:cxn>
                  <a:cxn ang="0">
                    <a:pos x="3" y="0"/>
                  </a:cxn>
                  <a:cxn ang="0">
                    <a:pos x="5" y="3"/>
                  </a:cxn>
                  <a:cxn ang="0">
                    <a:pos x="5" y="17"/>
                  </a:cxn>
                </a:cxnLst>
                <a:rect l="0" t="0" r="r" b="b"/>
                <a:pathLst>
                  <a:path w="5" h="20">
                    <a:moveTo>
                      <a:pt x="5" y="17"/>
                    </a:moveTo>
                    <a:cubicBezTo>
                      <a:pt x="5" y="18"/>
                      <a:pt x="4" y="20"/>
                      <a:pt x="3" y="20"/>
                    </a:cubicBezTo>
                    <a:cubicBezTo>
                      <a:pt x="1" y="20"/>
                      <a:pt x="0" y="18"/>
                      <a:pt x="0" y="17"/>
                    </a:cubicBezTo>
                    <a:cubicBezTo>
                      <a:pt x="0" y="3"/>
                      <a:pt x="0" y="3"/>
                      <a:pt x="0" y="3"/>
                    </a:cubicBezTo>
                    <a:cubicBezTo>
                      <a:pt x="0" y="1"/>
                      <a:pt x="1" y="0"/>
                      <a:pt x="3" y="0"/>
                    </a:cubicBezTo>
                    <a:cubicBezTo>
                      <a:pt x="4" y="0"/>
                      <a:pt x="5" y="1"/>
                      <a:pt x="5" y="3"/>
                    </a:cubicBezTo>
                    <a:lnTo>
                      <a:pt x="5" y="17"/>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318" name="Freeform 322"/>
              <p:cNvSpPr>
                <a:spLocks/>
              </p:cNvSpPr>
              <p:nvPr/>
            </p:nvSpPr>
            <p:spPr bwMode="auto">
              <a:xfrm>
                <a:off x="2930079" y="3914213"/>
                <a:ext cx="17100" cy="59104"/>
              </a:xfrm>
              <a:custGeom>
                <a:avLst/>
                <a:gdLst/>
                <a:ahLst/>
                <a:cxnLst>
                  <a:cxn ang="0">
                    <a:pos x="6" y="17"/>
                  </a:cxn>
                  <a:cxn ang="0">
                    <a:pos x="3" y="20"/>
                  </a:cxn>
                  <a:cxn ang="0">
                    <a:pos x="0" y="17"/>
                  </a:cxn>
                  <a:cxn ang="0">
                    <a:pos x="0" y="3"/>
                  </a:cxn>
                  <a:cxn ang="0">
                    <a:pos x="3" y="0"/>
                  </a:cxn>
                  <a:cxn ang="0">
                    <a:pos x="6" y="3"/>
                  </a:cxn>
                  <a:cxn ang="0">
                    <a:pos x="6" y="17"/>
                  </a:cxn>
                </a:cxnLst>
                <a:rect l="0" t="0" r="r" b="b"/>
                <a:pathLst>
                  <a:path w="6" h="20">
                    <a:moveTo>
                      <a:pt x="6" y="17"/>
                    </a:moveTo>
                    <a:cubicBezTo>
                      <a:pt x="6" y="19"/>
                      <a:pt x="4" y="20"/>
                      <a:pt x="3" y="20"/>
                    </a:cubicBezTo>
                    <a:cubicBezTo>
                      <a:pt x="1" y="20"/>
                      <a:pt x="0" y="19"/>
                      <a:pt x="0" y="17"/>
                    </a:cubicBezTo>
                    <a:cubicBezTo>
                      <a:pt x="0" y="3"/>
                      <a:pt x="0" y="3"/>
                      <a:pt x="0" y="3"/>
                    </a:cubicBezTo>
                    <a:cubicBezTo>
                      <a:pt x="0" y="2"/>
                      <a:pt x="1" y="0"/>
                      <a:pt x="3" y="0"/>
                    </a:cubicBezTo>
                    <a:cubicBezTo>
                      <a:pt x="4" y="0"/>
                      <a:pt x="6" y="2"/>
                      <a:pt x="6" y="3"/>
                    </a:cubicBezTo>
                    <a:lnTo>
                      <a:pt x="6" y="17"/>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319" name="Oval 323"/>
              <p:cNvSpPr>
                <a:spLocks noChangeArrowheads="1"/>
              </p:cNvSpPr>
              <p:nvPr/>
            </p:nvSpPr>
            <p:spPr bwMode="auto">
              <a:xfrm>
                <a:off x="2866565" y="3850183"/>
                <a:ext cx="14657" cy="14776"/>
              </a:xfrm>
              <a:prstGeom prst="ellipse">
                <a:avLst/>
              </a:pr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320" name="Oval 324"/>
              <p:cNvSpPr>
                <a:spLocks noChangeArrowheads="1"/>
              </p:cNvSpPr>
              <p:nvPr/>
            </p:nvSpPr>
            <p:spPr bwMode="auto">
              <a:xfrm>
                <a:off x="2930079" y="3914213"/>
                <a:ext cx="17100" cy="14776"/>
              </a:xfrm>
              <a:prstGeom prst="ellipse">
                <a:avLst/>
              </a:pr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321" name="Freeform 325"/>
              <p:cNvSpPr>
                <a:spLocks/>
              </p:cNvSpPr>
              <p:nvPr/>
            </p:nvSpPr>
            <p:spPr bwMode="auto">
              <a:xfrm>
                <a:off x="2985042" y="3813243"/>
                <a:ext cx="17100" cy="28321"/>
              </a:xfrm>
              <a:custGeom>
                <a:avLst/>
                <a:gdLst/>
                <a:ahLst/>
                <a:cxnLst>
                  <a:cxn ang="0">
                    <a:pos x="14" y="0"/>
                  </a:cxn>
                  <a:cxn ang="0">
                    <a:pos x="14" y="23"/>
                  </a:cxn>
                  <a:cxn ang="0">
                    <a:pos x="0" y="19"/>
                  </a:cxn>
                </a:cxnLst>
                <a:rect l="0" t="0" r="r" b="b"/>
                <a:pathLst>
                  <a:path w="14" h="23">
                    <a:moveTo>
                      <a:pt x="14" y="0"/>
                    </a:moveTo>
                    <a:lnTo>
                      <a:pt x="14" y="23"/>
                    </a:lnTo>
                    <a:lnTo>
                      <a:pt x="0" y="19"/>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322" name="Freeform 326"/>
              <p:cNvSpPr>
                <a:spLocks/>
              </p:cNvSpPr>
              <p:nvPr/>
            </p:nvSpPr>
            <p:spPr bwMode="auto">
              <a:xfrm>
                <a:off x="2875116" y="3725818"/>
                <a:ext cx="127027" cy="130522"/>
              </a:xfrm>
              <a:custGeom>
                <a:avLst/>
                <a:gdLst/>
                <a:ahLst/>
                <a:cxnLst>
                  <a:cxn ang="0">
                    <a:pos x="104" y="54"/>
                  </a:cxn>
                  <a:cxn ang="0">
                    <a:pos x="52" y="106"/>
                  </a:cxn>
                  <a:cxn ang="0">
                    <a:pos x="0" y="54"/>
                  </a:cxn>
                  <a:cxn ang="0">
                    <a:pos x="52" y="0"/>
                  </a:cxn>
                  <a:cxn ang="0">
                    <a:pos x="104" y="54"/>
                  </a:cxn>
                </a:cxnLst>
                <a:rect l="0" t="0" r="r" b="b"/>
                <a:pathLst>
                  <a:path w="104" h="106">
                    <a:moveTo>
                      <a:pt x="104" y="54"/>
                    </a:moveTo>
                    <a:lnTo>
                      <a:pt x="52" y="106"/>
                    </a:lnTo>
                    <a:lnTo>
                      <a:pt x="0" y="54"/>
                    </a:lnTo>
                    <a:lnTo>
                      <a:pt x="52" y="0"/>
                    </a:lnTo>
                    <a:lnTo>
                      <a:pt x="104" y="54"/>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323" name="Freeform 327"/>
              <p:cNvSpPr>
                <a:spLocks/>
              </p:cNvSpPr>
              <p:nvPr/>
            </p:nvSpPr>
            <p:spPr bwMode="auto">
              <a:xfrm>
                <a:off x="2938629" y="3792311"/>
                <a:ext cx="63513" cy="89888"/>
              </a:xfrm>
              <a:custGeom>
                <a:avLst/>
                <a:gdLst/>
                <a:ahLst/>
                <a:cxnLst>
                  <a:cxn ang="0">
                    <a:pos x="52" y="21"/>
                  </a:cxn>
                  <a:cxn ang="0">
                    <a:pos x="0" y="73"/>
                  </a:cxn>
                  <a:cxn ang="0">
                    <a:pos x="0" y="52"/>
                  </a:cxn>
                  <a:cxn ang="0">
                    <a:pos x="52" y="0"/>
                  </a:cxn>
                  <a:cxn ang="0">
                    <a:pos x="52" y="21"/>
                  </a:cxn>
                </a:cxnLst>
                <a:rect l="0" t="0" r="r" b="b"/>
                <a:pathLst>
                  <a:path w="52" h="73">
                    <a:moveTo>
                      <a:pt x="52" y="21"/>
                    </a:moveTo>
                    <a:lnTo>
                      <a:pt x="0" y="73"/>
                    </a:lnTo>
                    <a:lnTo>
                      <a:pt x="0" y="52"/>
                    </a:lnTo>
                    <a:lnTo>
                      <a:pt x="52" y="0"/>
                    </a:lnTo>
                    <a:lnTo>
                      <a:pt x="52" y="21"/>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324" name="Freeform 328"/>
              <p:cNvSpPr>
                <a:spLocks/>
              </p:cNvSpPr>
              <p:nvPr/>
            </p:nvSpPr>
            <p:spPr bwMode="auto">
              <a:xfrm>
                <a:off x="2875116" y="3792311"/>
                <a:ext cx="63513" cy="89888"/>
              </a:xfrm>
              <a:custGeom>
                <a:avLst/>
                <a:gdLst/>
                <a:ahLst/>
                <a:cxnLst>
                  <a:cxn ang="0">
                    <a:pos x="52" y="73"/>
                  </a:cxn>
                  <a:cxn ang="0">
                    <a:pos x="0" y="21"/>
                  </a:cxn>
                  <a:cxn ang="0">
                    <a:pos x="0" y="0"/>
                  </a:cxn>
                  <a:cxn ang="0">
                    <a:pos x="52" y="52"/>
                  </a:cxn>
                  <a:cxn ang="0">
                    <a:pos x="52" y="73"/>
                  </a:cxn>
                </a:cxnLst>
                <a:rect l="0" t="0" r="r" b="b"/>
                <a:pathLst>
                  <a:path w="52" h="73">
                    <a:moveTo>
                      <a:pt x="52" y="73"/>
                    </a:moveTo>
                    <a:lnTo>
                      <a:pt x="0" y="21"/>
                    </a:lnTo>
                    <a:lnTo>
                      <a:pt x="0" y="0"/>
                    </a:lnTo>
                    <a:lnTo>
                      <a:pt x="52" y="52"/>
                    </a:lnTo>
                    <a:lnTo>
                      <a:pt x="52" y="73"/>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325" name="Line 329"/>
              <p:cNvSpPr>
                <a:spLocks noChangeShapeType="1"/>
              </p:cNvSpPr>
              <p:nvPr/>
            </p:nvSpPr>
            <p:spPr bwMode="auto">
              <a:xfrm flipV="1">
                <a:off x="2875116" y="3792311"/>
                <a:ext cx="1222" cy="67724"/>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326" name="Oval 330"/>
              <p:cNvSpPr>
                <a:spLocks noChangeArrowheads="1"/>
              </p:cNvSpPr>
              <p:nvPr/>
            </p:nvSpPr>
            <p:spPr bwMode="auto">
              <a:xfrm>
                <a:off x="2900765" y="3757833"/>
                <a:ext cx="75727" cy="70187"/>
              </a:xfrm>
              <a:prstGeom prst="ellips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327" name="Oval 331"/>
              <p:cNvSpPr>
                <a:spLocks noChangeArrowheads="1"/>
              </p:cNvSpPr>
              <p:nvPr/>
            </p:nvSpPr>
            <p:spPr bwMode="auto">
              <a:xfrm>
                <a:off x="2923972" y="3789848"/>
                <a:ext cx="29314" cy="23396"/>
              </a:xfrm>
              <a:prstGeom prst="ellipse">
                <a:avLst/>
              </a:prstGeom>
              <a:solidFill>
                <a:srgbClr val="A7A9AC"/>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328" name="Line 332"/>
              <p:cNvSpPr>
                <a:spLocks noChangeShapeType="1"/>
              </p:cNvSpPr>
              <p:nvPr/>
            </p:nvSpPr>
            <p:spPr bwMode="auto">
              <a:xfrm flipV="1">
                <a:off x="2938629" y="3856341"/>
                <a:ext cx="1222" cy="66492"/>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329" name="Line 333"/>
              <p:cNvSpPr>
                <a:spLocks noChangeShapeType="1"/>
              </p:cNvSpPr>
              <p:nvPr/>
            </p:nvSpPr>
            <p:spPr bwMode="auto">
              <a:xfrm flipV="1">
                <a:off x="3002142" y="3792311"/>
                <a:ext cx="1222" cy="67724"/>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330" name="Freeform 334"/>
              <p:cNvSpPr>
                <a:spLocks/>
              </p:cNvSpPr>
              <p:nvPr/>
            </p:nvSpPr>
            <p:spPr bwMode="auto">
              <a:xfrm>
                <a:off x="2917865" y="3862497"/>
                <a:ext cx="37864" cy="43097"/>
              </a:xfrm>
              <a:custGeom>
                <a:avLst/>
                <a:gdLst/>
                <a:ahLst/>
                <a:cxnLst>
                  <a:cxn ang="0">
                    <a:pos x="31" y="0"/>
                  </a:cxn>
                  <a:cxn ang="0">
                    <a:pos x="17" y="35"/>
                  </a:cxn>
                  <a:cxn ang="0">
                    <a:pos x="17" y="35"/>
                  </a:cxn>
                  <a:cxn ang="0">
                    <a:pos x="0" y="0"/>
                  </a:cxn>
                </a:cxnLst>
                <a:rect l="0" t="0" r="r" b="b"/>
                <a:pathLst>
                  <a:path w="31" h="35">
                    <a:moveTo>
                      <a:pt x="31" y="0"/>
                    </a:moveTo>
                    <a:lnTo>
                      <a:pt x="17" y="35"/>
                    </a:lnTo>
                    <a:lnTo>
                      <a:pt x="17" y="35"/>
                    </a:lnTo>
                    <a:lnTo>
                      <a:pt x="0" y="0"/>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331" name="Line 335"/>
              <p:cNvSpPr>
                <a:spLocks noChangeShapeType="1"/>
              </p:cNvSpPr>
              <p:nvPr/>
            </p:nvSpPr>
            <p:spPr bwMode="auto">
              <a:xfrm>
                <a:off x="2938629" y="3792311"/>
                <a:ext cx="1222" cy="20933"/>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332" name="Freeform 336"/>
              <p:cNvSpPr>
                <a:spLocks/>
              </p:cNvSpPr>
              <p:nvPr/>
            </p:nvSpPr>
            <p:spPr bwMode="auto">
              <a:xfrm>
                <a:off x="2921529" y="3772609"/>
                <a:ext cx="34199" cy="36940"/>
              </a:xfrm>
              <a:custGeom>
                <a:avLst/>
                <a:gdLst/>
                <a:ahLst/>
                <a:cxnLst>
                  <a:cxn ang="0">
                    <a:pos x="0" y="0"/>
                  </a:cxn>
                  <a:cxn ang="0">
                    <a:pos x="14" y="16"/>
                  </a:cxn>
                  <a:cxn ang="0">
                    <a:pos x="0" y="30"/>
                  </a:cxn>
                  <a:cxn ang="0">
                    <a:pos x="28" y="0"/>
                  </a:cxn>
                  <a:cxn ang="0">
                    <a:pos x="14" y="16"/>
                  </a:cxn>
                  <a:cxn ang="0">
                    <a:pos x="28" y="30"/>
                  </a:cxn>
                  <a:cxn ang="0">
                    <a:pos x="0" y="0"/>
                  </a:cxn>
                </a:cxnLst>
                <a:rect l="0" t="0" r="r" b="b"/>
                <a:pathLst>
                  <a:path w="28" h="30">
                    <a:moveTo>
                      <a:pt x="0" y="0"/>
                    </a:moveTo>
                    <a:lnTo>
                      <a:pt x="14" y="16"/>
                    </a:lnTo>
                    <a:lnTo>
                      <a:pt x="0" y="30"/>
                    </a:lnTo>
                    <a:lnTo>
                      <a:pt x="28" y="0"/>
                    </a:lnTo>
                    <a:lnTo>
                      <a:pt x="14" y="16"/>
                    </a:lnTo>
                    <a:lnTo>
                      <a:pt x="28" y="30"/>
                    </a:lnTo>
                    <a:lnTo>
                      <a:pt x="0"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333" name="Freeform 337"/>
              <p:cNvSpPr>
                <a:spLocks/>
              </p:cNvSpPr>
              <p:nvPr/>
            </p:nvSpPr>
            <p:spPr bwMode="auto">
              <a:xfrm>
                <a:off x="2803052" y="3914213"/>
                <a:ext cx="14657" cy="59104"/>
              </a:xfrm>
              <a:custGeom>
                <a:avLst/>
                <a:gdLst/>
                <a:ahLst/>
                <a:cxnLst>
                  <a:cxn ang="0">
                    <a:pos x="5" y="17"/>
                  </a:cxn>
                  <a:cxn ang="0">
                    <a:pos x="2" y="20"/>
                  </a:cxn>
                  <a:cxn ang="0">
                    <a:pos x="0" y="17"/>
                  </a:cxn>
                  <a:cxn ang="0">
                    <a:pos x="0" y="3"/>
                  </a:cxn>
                  <a:cxn ang="0">
                    <a:pos x="2" y="0"/>
                  </a:cxn>
                  <a:cxn ang="0">
                    <a:pos x="5" y="3"/>
                  </a:cxn>
                  <a:cxn ang="0">
                    <a:pos x="5" y="17"/>
                  </a:cxn>
                </a:cxnLst>
                <a:rect l="0" t="0" r="r" b="b"/>
                <a:pathLst>
                  <a:path w="5" h="20">
                    <a:moveTo>
                      <a:pt x="5" y="17"/>
                    </a:moveTo>
                    <a:cubicBezTo>
                      <a:pt x="5" y="19"/>
                      <a:pt x="4" y="20"/>
                      <a:pt x="2" y="20"/>
                    </a:cubicBezTo>
                    <a:cubicBezTo>
                      <a:pt x="1" y="20"/>
                      <a:pt x="0" y="19"/>
                      <a:pt x="0" y="17"/>
                    </a:cubicBezTo>
                    <a:cubicBezTo>
                      <a:pt x="0" y="3"/>
                      <a:pt x="0" y="3"/>
                      <a:pt x="0" y="3"/>
                    </a:cubicBezTo>
                    <a:cubicBezTo>
                      <a:pt x="0" y="2"/>
                      <a:pt x="1" y="0"/>
                      <a:pt x="2" y="0"/>
                    </a:cubicBezTo>
                    <a:cubicBezTo>
                      <a:pt x="4" y="0"/>
                      <a:pt x="5" y="2"/>
                      <a:pt x="5" y="3"/>
                    </a:cubicBezTo>
                    <a:lnTo>
                      <a:pt x="5" y="17"/>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334" name="Freeform 338"/>
              <p:cNvSpPr>
                <a:spLocks/>
              </p:cNvSpPr>
              <p:nvPr/>
            </p:nvSpPr>
            <p:spPr bwMode="auto">
              <a:xfrm>
                <a:off x="2866565" y="3981937"/>
                <a:ext cx="14657" cy="55411"/>
              </a:xfrm>
              <a:custGeom>
                <a:avLst/>
                <a:gdLst/>
                <a:ahLst/>
                <a:cxnLst>
                  <a:cxn ang="0">
                    <a:pos x="5" y="17"/>
                  </a:cxn>
                  <a:cxn ang="0">
                    <a:pos x="3" y="19"/>
                  </a:cxn>
                  <a:cxn ang="0">
                    <a:pos x="0" y="17"/>
                  </a:cxn>
                  <a:cxn ang="0">
                    <a:pos x="0" y="2"/>
                  </a:cxn>
                  <a:cxn ang="0">
                    <a:pos x="3" y="0"/>
                  </a:cxn>
                  <a:cxn ang="0">
                    <a:pos x="5" y="2"/>
                  </a:cxn>
                  <a:cxn ang="0">
                    <a:pos x="5" y="17"/>
                  </a:cxn>
                </a:cxnLst>
                <a:rect l="0" t="0" r="r" b="b"/>
                <a:pathLst>
                  <a:path w="5" h="19">
                    <a:moveTo>
                      <a:pt x="5" y="17"/>
                    </a:moveTo>
                    <a:cubicBezTo>
                      <a:pt x="5" y="18"/>
                      <a:pt x="4" y="19"/>
                      <a:pt x="3" y="19"/>
                    </a:cubicBezTo>
                    <a:cubicBezTo>
                      <a:pt x="1" y="19"/>
                      <a:pt x="0" y="18"/>
                      <a:pt x="0" y="17"/>
                    </a:cubicBezTo>
                    <a:cubicBezTo>
                      <a:pt x="0" y="2"/>
                      <a:pt x="0" y="2"/>
                      <a:pt x="0" y="2"/>
                    </a:cubicBezTo>
                    <a:cubicBezTo>
                      <a:pt x="0" y="1"/>
                      <a:pt x="1" y="0"/>
                      <a:pt x="3" y="0"/>
                    </a:cubicBezTo>
                    <a:cubicBezTo>
                      <a:pt x="4" y="0"/>
                      <a:pt x="5" y="1"/>
                      <a:pt x="5" y="2"/>
                    </a:cubicBezTo>
                    <a:lnTo>
                      <a:pt x="5" y="17"/>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335" name="Oval 339"/>
              <p:cNvSpPr>
                <a:spLocks noChangeArrowheads="1"/>
              </p:cNvSpPr>
              <p:nvPr/>
            </p:nvSpPr>
            <p:spPr bwMode="auto">
              <a:xfrm>
                <a:off x="2803052" y="3914213"/>
                <a:ext cx="14657" cy="14776"/>
              </a:xfrm>
              <a:prstGeom prst="ellipse">
                <a:avLst/>
              </a:pr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336" name="Oval 340"/>
              <p:cNvSpPr>
                <a:spLocks noChangeArrowheads="1"/>
              </p:cNvSpPr>
              <p:nvPr/>
            </p:nvSpPr>
            <p:spPr bwMode="auto">
              <a:xfrm>
                <a:off x="2866565" y="3981937"/>
                <a:ext cx="14657" cy="14776"/>
              </a:xfrm>
              <a:prstGeom prst="ellipse">
                <a:avLst/>
              </a:pr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337" name="Line 341"/>
              <p:cNvSpPr>
                <a:spLocks noChangeShapeType="1"/>
              </p:cNvSpPr>
              <p:nvPr/>
            </p:nvSpPr>
            <p:spPr bwMode="auto">
              <a:xfrm>
                <a:off x="2809160" y="3905594"/>
                <a:ext cx="1222" cy="1232"/>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338" name="Freeform 342"/>
              <p:cNvSpPr>
                <a:spLocks/>
              </p:cNvSpPr>
              <p:nvPr/>
            </p:nvSpPr>
            <p:spPr bwMode="auto">
              <a:xfrm>
                <a:off x="2809160" y="3860034"/>
                <a:ext cx="19543" cy="45560"/>
              </a:xfrm>
              <a:custGeom>
                <a:avLst/>
                <a:gdLst/>
                <a:ahLst/>
                <a:cxnLst>
                  <a:cxn ang="0">
                    <a:pos x="0" y="18"/>
                  </a:cxn>
                  <a:cxn ang="0">
                    <a:pos x="0" y="37"/>
                  </a:cxn>
                  <a:cxn ang="0">
                    <a:pos x="16" y="33"/>
                  </a:cxn>
                  <a:cxn ang="0">
                    <a:pos x="16" y="0"/>
                  </a:cxn>
                </a:cxnLst>
                <a:rect l="0" t="0" r="r" b="b"/>
                <a:pathLst>
                  <a:path w="16" h="37">
                    <a:moveTo>
                      <a:pt x="0" y="18"/>
                    </a:moveTo>
                    <a:lnTo>
                      <a:pt x="0" y="37"/>
                    </a:lnTo>
                    <a:lnTo>
                      <a:pt x="16" y="33"/>
                    </a:lnTo>
                    <a:lnTo>
                      <a:pt x="16" y="0"/>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339" name="Line 343"/>
              <p:cNvSpPr>
                <a:spLocks noChangeShapeType="1"/>
              </p:cNvSpPr>
              <p:nvPr/>
            </p:nvSpPr>
            <p:spPr bwMode="auto">
              <a:xfrm>
                <a:off x="2938629" y="3905594"/>
                <a:ext cx="1222" cy="1232"/>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340" name="Freeform 344"/>
              <p:cNvSpPr>
                <a:spLocks/>
              </p:cNvSpPr>
              <p:nvPr/>
            </p:nvSpPr>
            <p:spPr bwMode="auto">
              <a:xfrm>
                <a:off x="2917865" y="3860034"/>
                <a:ext cx="20764" cy="45560"/>
              </a:xfrm>
              <a:custGeom>
                <a:avLst/>
                <a:gdLst/>
                <a:ahLst/>
                <a:cxnLst>
                  <a:cxn ang="0">
                    <a:pos x="17" y="16"/>
                  </a:cxn>
                  <a:cxn ang="0">
                    <a:pos x="17" y="37"/>
                  </a:cxn>
                  <a:cxn ang="0">
                    <a:pos x="0" y="33"/>
                  </a:cxn>
                  <a:cxn ang="0">
                    <a:pos x="0" y="0"/>
                  </a:cxn>
                </a:cxnLst>
                <a:rect l="0" t="0" r="r" b="b"/>
                <a:pathLst>
                  <a:path w="17" h="37">
                    <a:moveTo>
                      <a:pt x="17" y="16"/>
                    </a:moveTo>
                    <a:lnTo>
                      <a:pt x="17" y="37"/>
                    </a:lnTo>
                    <a:lnTo>
                      <a:pt x="0" y="33"/>
                    </a:lnTo>
                    <a:lnTo>
                      <a:pt x="0" y="0"/>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341" name="Freeform 345"/>
              <p:cNvSpPr>
                <a:spLocks/>
              </p:cNvSpPr>
              <p:nvPr/>
            </p:nvSpPr>
            <p:spPr bwMode="auto">
              <a:xfrm>
                <a:off x="2809160" y="3792311"/>
                <a:ext cx="129469" cy="128060"/>
              </a:xfrm>
              <a:custGeom>
                <a:avLst/>
                <a:gdLst/>
                <a:ahLst/>
                <a:cxnLst>
                  <a:cxn ang="0">
                    <a:pos x="106" y="52"/>
                  </a:cxn>
                  <a:cxn ang="0">
                    <a:pos x="54" y="104"/>
                  </a:cxn>
                  <a:cxn ang="0">
                    <a:pos x="0" y="52"/>
                  </a:cxn>
                  <a:cxn ang="0">
                    <a:pos x="54" y="0"/>
                  </a:cxn>
                  <a:cxn ang="0">
                    <a:pos x="106" y="52"/>
                  </a:cxn>
                </a:cxnLst>
                <a:rect l="0" t="0" r="r" b="b"/>
                <a:pathLst>
                  <a:path w="106" h="104">
                    <a:moveTo>
                      <a:pt x="106" y="52"/>
                    </a:moveTo>
                    <a:lnTo>
                      <a:pt x="54" y="104"/>
                    </a:lnTo>
                    <a:lnTo>
                      <a:pt x="0" y="52"/>
                    </a:lnTo>
                    <a:lnTo>
                      <a:pt x="54" y="0"/>
                    </a:lnTo>
                    <a:lnTo>
                      <a:pt x="106" y="52"/>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342" name="Freeform 346"/>
              <p:cNvSpPr>
                <a:spLocks/>
              </p:cNvSpPr>
              <p:nvPr/>
            </p:nvSpPr>
            <p:spPr bwMode="auto">
              <a:xfrm>
                <a:off x="2875116" y="3856341"/>
                <a:ext cx="63513" cy="89888"/>
              </a:xfrm>
              <a:custGeom>
                <a:avLst/>
                <a:gdLst/>
                <a:ahLst/>
                <a:cxnLst>
                  <a:cxn ang="0">
                    <a:pos x="52" y="21"/>
                  </a:cxn>
                  <a:cxn ang="0">
                    <a:pos x="0" y="73"/>
                  </a:cxn>
                  <a:cxn ang="0">
                    <a:pos x="0" y="52"/>
                  </a:cxn>
                  <a:cxn ang="0">
                    <a:pos x="52" y="0"/>
                  </a:cxn>
                  <a:cxn ang="0">
                    <a:pos x="52" y="21"/>
                  </a:cxn>
                </a:cxnLst>
                <a:rect l="0" t="0" r="r" b="b"/>
                <a:pathLst>
                  <a:path w="52" h="73">
                    <a:moveTo>
                      <a:pt x="52" y="21"/>
                    </a:moveTo>
                    <a:lnTo>
                      <a:pt x="0" y="73"/>
                    </a:lnTo>
                    <a:lnTo>
                      <a:pt x="0" y="52"/>
                    </a:lnTo>
                    <a:lnTo>
                      <a:pt x="52" y="0"/>
                    </a:lnTo>
                    <a:lnTo>
                      <a:pt x="52" y="21"/>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343" name="Freeform 347"/>
              <p:cNvSpPr>
                <a:spLocks/>
              </p:cNvSpPr>
              <p:nvPr/>
            </p:nvSpPr>
            <p:spPr bwMode="auto">
              <a:xfrm>
                <a:off x="2809160" y="3856341"/>
                <a:ext cx="65956" cy="89888"/>
              </a:xfrm>
              <a:custGeom>
                <a:avLst/>
                <a:gdLst/>
                <a:ahLst/>
                <a:cxnLst>
                  <a:cxn ang="0">
                    <a:pos x="54" y="73"/>
                  </a:cxn>
                  <a:cxn ang="0">
                    <a:pos x="0" y="21"/>
                  </a:cxn>
                  <a:cxn ang="0">
                    <a:pos x="0" y="0"/>
                  </a:cxn>
                  <a:cxn ang="0">
                    <a:pos x="54" y="52"/>
                  </a:cxn>
                  <a:cxn ang="0">
                    <a:pos x="54" y="73"/>
                  </a:cxn>
                </a:cxnLst>
                <a:rect l="0" t="0" r="r" b="b"/>
                <a:pathLst>
                  <a:path w="54" h="73">
                    <a:moveTo>
                      <a:pt x="54" y="73"/>
                    </a:moveTo>
                    <a:lnTo>
                      <a:pt x="0" y="21"/>
                    </a:lnTo>
                    <a:lnTo>
                      <a:pt x="0" y="0"/>
                    </a:lnTo>
                    <a:lnTo>
                      <a:pt x="54" y="52"/>
                    </a:lnTo>
                    <a:lnTo>
                      <a:pt x="54" y="73"/>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344" name="Line 348"/>
              <p:cNvSpPr>
                <a:spLocks noChangeShapeType="1"/>
              </p:cNvSpPr>
              <p:nvPr/>
            </p:nvSpPr>
            <p:spPr bwMode="auto">
              <a:xfrm flipV="1">
                <a:off x="2809160" y="3856341"/>
                <a:ext cx="1222" cy="66492"/>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345" name="Oval 349"/>
              <p:cNvSpPr>
                <a:spLocks noChangeArrowheads="1"/>
              </p:cNvSpPr>
              <p:nvPr/>
            </p:nvSpPr>
            <p:spPr bwMode="auto">
              <a:xfrm>
                <a:off x="2834809" y="3821863"/>
                <a:ext cx="78170" cy="68955"/>
              </a:xfrm>
              <a:prstGeom prst="ellips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346" name="Oval 350"/>
              <p:cNvSpPr>
                <a:spLocks noChangeArrowheads="1"/>
              </p:cNvSpPr>
              <p:nvPr/>
            </p:nvSpPr>
            <p:spPr bwMode="auto">
              <a:xfrm>
                <a:off x="2860459" y="3853878"/>
                <a:ext cx="29314" cy="23396"/>
              </a:xfrm>
              <a:prstGeom prst="ellipse">
                <a:avLst/>
              </a:prstGeom>
              <a:solidFill>
                <a:srgbClr val="A7A9AC"/>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347" name="Line 351"/>
              <p:cNvSpPr>
                <a:spLocks noChangeShapeType="1"/>
              </p:cNvSpPr>
              <p:nvPr/>
            </p:nvSpPr>
            <p:spPr bwMode="auto">
              <a:xfrm flipV="1">
                <a:off x="2875116" y="3920370"/>
                <a:ext cx="1222" cy="66492"/>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348" name="Line 352"/>
              <p:cNvSpPr>
                <a:spLocks noChangeShapeType="1"/>
              </p:cNvSpPr>
              <p:nvPr/>
            </p:nvSpPr>
            <p:spPr bwMode="auto">
              <a:xfrm flipV="1">
                <a:off x="2938629" y="3856341"/>
                <a:ext cx="1222" cy="66492"/>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349" name="Freeform 353"/>
              <p:cNvSpPr>
                <a:spLocks/>
              </p:cNvSpPr>
              <p:nvPr/>
            </p:nvSpPr>
            <p:spPr bwMode="auto">
              <a:xfrm>
                <a:off x="2854351" y="3926527"/>
                <a:ext cx="37864" cy="46791"/>
              </a:xfrm>
              <a:custGeom>
                <a:avLst/>
                <a:gdLst/>
                <a:ahLst/>
                <a:cxnLst>
                  <a:cxn ang="0">
                    <a:pos x="31" y="0"/>
                  </a:cxn>
                  <a:cxn ang="0">
                    <a:pos x="17" y="38"/>
                  </a:cxn>
                  <a:cxn ang="0">
                    <a:pos x="17" y="38"/>
                  </a:cxn>
                  <a:cxn ang="0">
                    <a:pos x="0" y="0"/>
                  </a:cxn>
                </a:cxnLst>
                <a:rect l="0" t="0" r="r" b="b"/>
                <a:pathLst>
                  <a:path w="31" h="38">
                    <a:moveTo>
                      <a:pt x="31" y="0"/>
                    </a:moveTo>
                    <a:lnTo>
                      <a:pt x="17" y="38"/>
                    </a:lnTo>
                    <a:lnTo>
                      <a:pt x="17" y="38"/>
                    </a:lnTo>
                    <a:lnTo>
                      <a:pt x="0" y="0"/>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350" name="Line 354"/>
              <p:cNvSpPr>
                <a:spLocks noChangeShapeType="1"/>
              </p:cNvSpPr>
              <p:nvPr/>
            </p:nvSpPr>
            <p:spPr bwMode="auto">
              <a:xfrm>
                <a:off x="2875116" y="3856341"/>
                <a:ext cx="1222" cy="20933"/>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351" name="Freeform 355"/>
              <p:cNvSpPr>
                <a:spLocks/>
              </p:cNvSpPr>
              <p:nvPr/>
            </p:nvSpPr>
            <p:spPr bwMode="auto">
              <a:xfrm>
                <a:off x="2854351" y="3839102"/>
                <a:ext cx="37864" cy="34478"/>
              </a:xfrm>
              <a:custGeom>
                <a:avLst/>
                <a:gdLst/>
                <a:ahLst/>
                <a:cxnLst>
                  <a:cxn ang="0">
                    <a:pos x="0" y="0"/>
                  </a:cxn>
                  <a:cxn ang="0">
                    <a:pos x="17" y="14"/>
                  </a:cxn>
                  <a:cxn ang="0">
                    <a:pos x="0" y="28"/>
                  </a:cxn>
                  <a:cxn ang="0">
                    <a:pos x="31" y="0"/>
                  </a:cxn>
                  <a:cxn ang="0">
                    <a:pos x="17" y="14"/>
                  </a:cxn>
                  <a:cxn ang="0">
                    <a:pos x="31" y="28"/>
                  </a:cxn>
                  <a:cxn ang="0">
                    <a:pos x="0" y="0"/>
                  </a:cxn>
                </a:cxnLst>
                <a:rect l="0" t="0" r="r" b="b"/>
                <a:pathLst>
                  <a:path w="31" h="28">
                    <a:moveTo>
                      <a:pt x="0" y="0"/>
                    </a:moveTo>
                    <a:lnTo>
                      <a:pt x="17" y="14"/>
                    </a:lnTo>
                    <a:lnTo>
                      <a:pt x="0" y="28"/>
                    </a:lnTo>
                    <a:lnTo>
                      <a:pt x="31" y="0"/>
                    </a:lnTo>
                    <a:lnTo>
                      <a:pt x="17" y="14"/>
                    </a:lnTo>
                    <a:lnTo>
                      <a:pt x="31" y="28"/>
                    </a:lnTo>
                    <a:lnTo>
                      <a:pt x="0"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352" name="Freeform 356"/>
              <p:cNvSpPr>
                <a:spLocks/>
              </p:cNvSpPr>
              <p:nvPr/>
            </p:nvSpPr>
            <p:spPr bwMode="auto">
              <a:xfrm>
                <a:off x="2883665" y="4165407"/>
                <a:ext cx="40307" cy="107127"/>
              </a:xfrm>
              <a:custGeom>
                <a:avLst/>
                <a:gdLst/>
                <a:ahLst/>
                <a:cxnLst>
                  <a:cxn ang="0">
                    <a:pos x="33" y="52"/>
                  </a:cxn>
                  <a:cxn ang="0">
                    <a:pos x="33" y="0"/>
                  </a:cxn>
                  <a:cxn ang="0">
                    <a:pos x="0" y="35"/>
                  </a:cxn>
                  <a:cxn ang="0">
                    <a:pos x="0" y="87"/>
                  </a:cxn>
                </a:cxnLst>
                <a:rect l="0" t="0" r="r" b="b"/>
                <a:pathLst>
                  <a:path w="33" h="87">
                    <a:moveTo>
                      <a:pt x="33" y="52"/>
                    </a:moveTo>
                    <a:lnTo>
                      <a:pt x="33" y="0"/>
                    </a:lnTo>
                    <a:lnTo>
                      <a:pt x="0" y="35"/>
                    </a:lnTo>
                    <a:lnTo>
                      <a:pt x="0" y="87"/>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353" name="Freeform 357"/>
              <p:cNvSpPr>
                <a:spLocks/>
              </p:cNvSpPr>
              <p:nvPr/>
            </p:nvSpPr>
            <p:spPr bwMode="auto">
              <a:xfrm>
                <a:off x="2883665" y="4123541"/>
                <a:ext cx="40307" cy="84963"/>
              </a:xfrm>
              <a:custGeom>
                <a:avLst/>
                <a:gdLst/>
                <a:ahLst/>
                <a:cxnLst>
                  <a:cxn ang="0">
                    <a:pos x="33" y="0"/>
                  </a:cxn>
                  <a:cxn ang="0">
                    <a:pos x="0" y="34"/>
                  </a:cxn>
                  <a:cxn ang="0">
                    <a:pos x="0" y="69"/>
                  </a:cxn>
                  <a:cxn ang="0">
                    <a:pos x="33" y="34"/>
                  </a:cxn>
                  <a:cxn ang="0">
                    <a:pos x="33" y="0"/>
                  </a:cxn>
                </a:cxnLst>
                <a:rect l="0" t="0" r="r" b="b"/>
                <a:pathLst>
                  <a:path w="33" h="69">
                    <a:moveTo>
                      <a:pt x="33" y="0"/>
                    </a:moveTo>
                    <a:lnTo>
                      <a:pt x="0" y="34"/>
                    </a:lnTo>
                    <a:lnTo>
                      <a:pt x="0" y="69"/>
                    </a:lnTo>
                    <a:lnTo>
                      <a:pt x="33" y="34"/>
                    </a:lnTo>
                    <a:lnTo>
                      <a:pt x="33"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354" name="Freeform 358"/>
              <p:cNvSpPr>
                <a:spLocks/>
              </p:cNvSpPr>
              <p:nvPr/>
            </p:nvSpPr>
            <p:spPr bwMode="auto">
              <a:xfrm>
                <a:off x="2817709" y="4101377"/>
                <a:ext cx="106263" cy="107127"/>
              </a:xfrm>
              <a:custGeom>
                <a:avLst/>
                <a:gdLst/>
                <a:ahLst/>
                <a:cxnLst>
                  <a:cxn ang="0">
                    <a:pos x="35" y="0"/>
                  </a:cxn>
                  <a:cxn ang="0">
                    <a:pos x="0" y="33"/>
                  </a:cxn>
                  <a:cxn ang="0">
                    <a:pos x="54" y="87"/>
                  </a:cxn>
                  <a:cxn ang="0">
                    <a:pos x="87" y="52"/>
                  </a:cxn>
                  <a:cxn ang="0">
                    <a:pos x="35" y="0"/>
                  </a:cxn>
                </a:cxnLst>
                <a:rect l="0" t="0" r="r" b="b"/>
                <a:pathLst>
                  <a:path w="87" h="87">
                    <a:moveTo>
                      <a:pt x="35" y="0"/>
                    </a:moveTo>
                    <a:lnTo>
                      <a:pt x="0" y="33"/>
                    </a:lnTo>
                    <a:lnTo>
                      <a:pt x="54" y="87"/>
                    </a:lnTo>
                    <a:lnTo>
                      <a:pt x="87" y="52"/>
                    </a:lnTo>
                    <a:lnTo>
                      <a:pt x="35"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355" name="Freeform 359"/>
              <p:cNvSpPr>
                <a:spLocks/>
              </p:cNvSpPr>
              <p:nvPr/>
            </p:nvSpPr>
            <p:spPr bwMode="auto">
              <a:xfrm>
                <a:off x="2817709" y="4101377"/>
                <a:ext cx="42750" cy="107127"/>
              </a:xfrm>
              <a:custGeom>
                <a:avLst/>
                <a:gdLst/>
                <a:ahLst/>
                <a:cxnLst>
                  <a:cxn ang="0">
                    <a:pos x="35" y="52"/>
                  </a:cxn>
                  <a:cxn ang="0">
                    <a:pos x="35" y="0"/>
                  </a:cxn>
                  <a:cxn ang="0">
                    <a:pos x="0" y="33"/>
                  </a:cxn>
                  <a:cxn ang="0">
                    <a:pos x="0" y="87"/>
                  </a:cxn>
                </a:cxnLst>
                <a:rect l="0" t="0" r="r" b="b"/>
                <a:pathLst>
                  <a:path w="35" h="87">
                    <a:moveTo>
                      <a:pt x="35" y="52"/>
                    </a:moveTo>
                    <a:lnTo>
                      <a:pt x="35" y="0"/>
                    </a:lnTo>
                    <a:lnTo>
                      <a:pt x="0" y="33"/>
                    </a:lnTo>
                    <a:lnTo>
                      <a:pt x="0" y="87"/>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356" name="Freeform 360"/>
              <p:cNvSpPr>
                <a:spLocks/>
              </p:cNvSpPr>
              <p:nvPr/>
            </p:nvSpPr>
            <p:spPr bwMode="auto">
              <a:xfrm>
                <a:off x="2817709" y="4057049"/>
                <a:ext cx="42750" cy="84963"/>
              </a:xfrm>
              <a:custGeom>
                <a:avLst/>
                <a:gdLst/>
                <a:ahLst/>
                <a:cxnLst>
                  <a:cxn ang="0">
                    <a:pos x="35" y="0"/>
                  </a:cxn>
                  <a:cxn ang="0">
                    <a:pos x="0" y="36"/>
                  </a:cxn>
                  <a:cxn ang="0">
                    <a:pos x="0" y="69"/>
                  </a:cxn>
                  <a:cxn ang="0">
                    <a:pos x="35" y="36"/>
                  </a:cxn>
                  <a:cxn ang="0">
                    <a:pos x="35" y="0"/>
                  </a:cxn>
                </a:cxnLst>
                <a:rect l="0" t="0" r="r" b="b"/>
                <a:pathLst>
                  <a:path w="35" h="69">
                    <a:moveTo>
                      <a:pt x="35" y="0"/>
                    </a:moveTo>
                    <a:lnTo>
                      <a:pt x="0" y="36"/>
                    </a:lnTo>
                    <a:lnTo>
                      <a:pt x="0" y="69"/>
                    </a:lnTo>
                    <a:lnTo>
                      <a:pt x="35" y="36"/>
                    </a:lnTo>
                    <a:lnTo>
                      <a:pt x="35"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357" name="Freeform 361"/>
              <p:cNvSpPr>
                <a:spLocks/>
              </p:cNvSpPr>
              <p:nvPr/>
            </p:nvSpPr>
            <p:spPr bwMode="auto">
              <a:xfrm>
                <a:off x="2754196" y="4037347"/>
                <a:ext cx="106263" cy="104664"/>
              </a:xfrm>
              <a:custGeom>
                <a:avLst/>
                <a:gdLst/>
                <a:ahLst/>
                <a:cxnLst>
                  <a:cxn ang="0">
                    <a:pos x="35" y="0"/>
                  </a:cxn>
                  <a:cxn ang="0">
                    <a:pos x="0" y="33"/>
                  </a:cxn>
                  <a:cxn ang="0">
                    <a:pos x="52" y="85"/>
                  </a:cxn>
                  <a:cxn ang="0">
                    <a:pos x="87" y="52"/>
                  </a:cxn>
                  <a:cxn ang="0">
                    <a:pos x="35" y="0"/>
                  </a:cxn>
                </a:cxnLst>
                <a:rect l="0" t="0" r="r" b="b"/>
                <a:pathLst>
                  <a:path w="87" h="85">
                    <a:moveTo>
                      <a:pt x="35" y="0"/>
                    </a:moveTo>
                    <a:lnTo>
                      <a:pt x="0" y="33"/>
                    </a:lnTo>
                    <a:lnTo>
                      <a:pt x="52" y="85"/>
                    </a:lnTo>
                    <a:lnTo>
                      <a:pt x="87" y="52"/>
                    </a:lnTo>
                    <a:lnTo>
                      <a:pt x="35"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358" name="Freeform 362"/>
              <p:cNvSpPr>
                <a:spLocks/>
              </p:cNvSpPr>
              <p:nvPr/>
            </p:nvSpPr>
            <p:spPr bwMode="auto">
              <a:xfrm>
                <a:off x="2754196" y="4037347"/>
                <a:ext cx="42750" cy="104664"/>
              </a:xfrm>
              <a:custGeom>
                <a:avLst/>
                <a:gdLst/>
                <a:ahLst/>
                <a:cxnLst>
                  <a:cxn ang="0">
                    <a:pos x="35" y="52"/>
                  </a:cxn>
                  <a:cxn ang="0">
                    <a:pos x="35" y="0"/>
                  </a:cxn>
                  <a:cxn ang="0">
                    <a:pos x="0" y="33"/>
                  </a:cxn>
                  <a:cxn ang="0">
                    <a:pos x="0" y="85"/>
                  </a:cxn>
                </a:cxnLst>
                <a:rect l="0" t="0" r="r" b="b"/>
                <a:pathLst>
                  <a:path w="35" h="85">
                    <a:moveTo>
                      <a:pt x="35" y="52"/>
                    </a:moveTo>
                    <a:lnTo>
                      <a:pt x="35" y="0"/>
                    </a:lnTo>
                    <a:lnTo>
                      <a:pt x="0" y="33"/>
                    </a:lnTo>
                    <a:lnTo>
                      <a:pt x="0" y="85"/>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359" name="Freeform 363"/>
              <p:cNvSpPr>
                <a:spLocks/>
              </p:cNvSpPr>
              <p:nvPr/>
            </p:nvSpPr>
            <p:spPr bwMode="auto">
              <a:xfrm>
                <a:off x="2754196" y="3993019"/>
                <a:ext cx="42750" cy="84963"/>
              </a:xfrm>
              <a:custGeom>
                <a:avLst/>
                <a:gdLst/>
                <a:ahLst/>
                <a:cxnLst>
                  <a:cxn ang="0">
                    <a:pos x="35" y="0"/>
                  </a:cxn>
                  <a:cxn ang="0">
                    <a:pos x="0" y="36"/>
                  </a:cxn>
                  <a:cxn ang="0">
                    <a:pos x="0" y="69"/>
                  </a:cxn>
                  <a:cxn ang="0">
                    <a:pos x="35" y="36"/>
                  </a:cxn>
                  <a:cxn ang="0">
                    <a:pos x="35" y="0"/>
                  </a:cxn>
                </a:cxnLst>
                <a:rect l="0" t="0" r="r" b="b"/>
                <a:pathLst>
                  <a:path w="35" h="69">
                    <a:moveTo>
                      <a:pt x="35" y="0"/>
                    </a:moveTo>
                    <a:lnTo>
                      <a:pt x="0" y="36"/>
                    </a:lnTo>
                    <a:lnTo>
                      <a:pt x="0" y="69"/>
                    </a:lnTo>
                    <a:lnTo>
                      <a:pt x="35" y="36"/>
                    </a:lnTo>
                    <a:lnTo>
                      <a:pt x="35"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360" name="Freeform 364"/>
              <p:cNvSpPr>
                <a:spLocks/>
              </p:cNvSpPr>
              <p:nvPr/>
            </p:nvSpPr>
            <p:spPr bwMode="auto">
              <a:xfrm>
                <a:off x="2690682" y="3969624"/>
                <a:ext cx="106263" cy="108358"/>
              </a:xfrm>
              <a:custGeom>
                <a:avLst/>
                <a:gdLst/>
                <a:ahLst/>
                <a:cxnLst>
                  <a:cxn ang="0">
                    <a:pos x="35" y="0"/>
                  </a:cxn>
                  <a:cxn ang="0">
                    <a:pos x="0" y="36"/>
                  </a:cxn>
                  <a:cxn ang="0">
                    <a:pos x="52" y="88"/>
                  </a:cxn>
                  <a:cxn ang="0">
                    <a:pos x="87" y="55"/>
                  </a:cxn>
                  <a:cxn ang="0">
                    <a:pos x="35" y="0"/>
                  </a:cxn>
                </a:cxnLst>
                <a:rect l="0" t="0" r="r" b="b"/>
                <a:pathLst>
                  <a:path w="87" h="88">
                    <a:moveTo>
                      <a:pt x="35" y="0"/>
                    </a:moveTo>
                    <a:lnTo>
                      <a:pt x="0" y="36"/>
                    </a:lnTo>
                    <a:lnTo>
                      <a:pt x="52" y="88"/>
                    </a:lnTo>
                    <a:lnTo>
                      <a:pt x="87" y="55"/>
                    </a:lnTo>
                    <a:lnTo>
                      <a:pt x="35"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361" name="Freeform 365"/>
              <p:cNvSpPr>
                <a:spLocks/>
              </p:cNvSpPr>
              <p:nvPr/>
            </p:nvSpPr>
            <p:spPr bwMode="auto">
              <a:xfrm>
                <a:off x="2690682" y="3969624"/>
                <a:ext cx="42750" cy="108358"/>
              </a:xfrm>
              <a:custGeom>
                <a:avLst/>
                <a:gdLst/>
                <a:ahLst/>
                <a:cxnLst>
                  <a:cxn ang="0">
                    <a:pos x="35" y="52"/>
                  </a:cxn>
                  <a:cxn ang="0">
                    <a:pos x="35" y="0"/>
                  </a:cxn>
                  <a:cxn ang="0">
                    <a:pos x="0" y="36"/>
                  </a:cxn>
                  <a:cxn ang="0">
                    <a:pos x="0" y="88"/>
                  </a:cxn>
                </a:cxnLst>
                <a:rect l="0" t="0" r="r" b="b"/>
                <a:pathLst>
                  <a:path w="35" h="88">
                    <a:moveTo>
                      <a:pt x="35" y="52"/>
                    </a:moveTo>
                    <a:lnTo>
                      <a:pt x="35" y="0"/>
                    </a:lnTo>
                    <a:lnTo>
                      <a:pt x="0" y="36"/>
                    </a:lnTo>
                    <a:lnTo>
                      <a:pt x="0" y="88"/>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362" name="Freeform 366"/>
              <p:cNvSpPr>
                <a:spLocks/>
              </p:cNvSpPr>
              <p:nvPr/>
            </p:nvSpPr>
            <p:spPr bwMode="auto">
              <a:xfrm>
                <a:off x="2690682" y="3928989"/>
                <a:ext cx="42750" cy="84963"/>
              </a:xfrm>
              <a:custGeom>
                <a:avLst/>
                <a:gdLst/>
                <a:ahLst/>
                <a:cxnLst>
                  <a:cxn ang="0">
                    <a:pos x="35" y="0"/>
                  </a:cxn>
                  <a:cxn ang="0">
                    <a:pos x="0" y="36"/>
                  </a:cxn>
                  <a:cxn ang="0">
                    <a:pos x="0" y="69"/>
                  </a:cxn>
                  <a:cxn ang="0">
                    <a:pos x="35" y="33"/>
                  </a:cxn>
                  <a:cxn ang="0">
                    <a:pos x="35" y="0"/>
                  </a:cxn>
                </a:cxnLst>
                <a:rect l="0" t="0" r="r" b="b"/>
                <a:pathLst>
                  <a:path w="35" h="69">
                    <a:moveTo>
                      <a:pt x="35" y="0"/>
                    </a:moveTo>
                    <a:lnTo>
                      <a:pt x="0" y="36"/>
                    </a:lnTo>
                    <a:lnTo>
                      <a:pt x="0" y="69"/>
                    </a:lnTo>
                    <a:lnTo>
                      <a:pt x="35" y="33"/>
                    </a:lnTo>
                    <a:lnTo>
                      <a:pt x="35"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363" name="Freeform 367"/>
              <p:cNvSpPr>
                <a:spLocks/>
              </p:cNvSpPr>
              <p:nvPr/>
            </p:nvSpPr>
            <p:spPr bwMode="auto">
              <a:xfrm>
                <a:off x="2627169" y="3905594"/>
                <a:ext cx="106263" cy="108358"/>
              </a:xfrm>
              <a:custGeom>
                <a:avLst/>
                <a:gdLst/>
                <a:ahLst/>
                <a:cxnLst>
                  <a:cxn ang="0">
                    <a:pos x="33" y="0"/>
                  </a:cxn>
                  <a:cxn ang="0">
                    <a:pos x="0" y="36"/>
                  </a:cxn>
                  <a:cxn ang="0">
                    <a:pos x="52" y="88"/>
                  </a:cxn>
                  <a:cxn ang="0">
                    <a:pos x="87" y="52"/>
                  </a:cxn>
                  <a:cxn ang="0">
                    <a:pos x="33" y="0"/>
                  </a:cxn>
                </a:cxnLst>
                <a:rect l="0" t="0" r="r" b="b"/>
                <a:pathLst>
                  <a:path w="87" h="88">
                    <a:moveTo>
                      <a:pt x="33" y="0"/>
                    </a:moveTo>
                    <a:lnTo>
                      <a:pt x="0" y="36"/>
                    </a:lnTo>
                    <a:lnTo>
                      <a:pt x="52" y="88"/>
                    </a:lnTo>
                    <a:lnTo>
                      <a:pt x="87" y="52"/>
                    </a:lnTo>
                    <a:lnTo>
                      <a:pt x="33"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364" name="Freeform 368"/>
              <p:cNvSpPr>
                <a:spLocks/>
              </p:cNvSpPr>
              <p:nvPr/>
            </p:nvSpPr>
            <p:spPr bwMode="auto">
              <a:xfrm>
                <a:off x="2627169" y="3905594"/>
                <a:ext cx="40307" cy="108358"/>
              </a:xfrm>
              <a:custGeom>
                <a:avLst/>
                <a:gdLst/>
                <a:ahLst/>
                <a:cxnLst>
                  <a:cxn ang="0">
                    <a:pos x="33" y="52"/>
                  </a:cxn>
                  <a:cxn ang="0">
                    <a:pos x="33" y="0"/>
                  </a:cxn>
                  <a:cxn ang="0">
                    <a:pos x="0" y="36"/>
                  </a:cxn>
                  <a:cxn ang="0">
                    <a:pos x="0" y="88"/>
                  </a:cxn>
                </a:cxnLst>
                <a:rect l="0" t="0" r="r" b="b"/>
                <a:pathLst>
                  <a:path w="33" h="88">
                    <a:moveTo>
                      <a:pt x="33" y="52"/>
                    </a:moveTo>
                    <a:lnTo>
                      <a:pt x="33" y="0"/>
                    </a:lnTo>
                    <a:lnTo>
                      <a:pt x="0" y="36"/>
                    </a:lnTo>
                    <a:lnTo>
                      <a:pt x="0" y="88"/>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365" name="Freeform 369"/>
              <p:cNvSpPr>
                <a:spLocks/>
              </p:cNvSpPr>
              <p:nvPr/>
            </p:nvSpPr>
            <p:spPr bwMode="auto">
              <a:xfrm>
                <a:off x="2627169" y="3864960"/>
                <a:ext cx="40307" cy="84963"/>
              </a:xfrm>
              <a:custGeom>
                <a:avLst/>
                <a:gdLst/>
                <a:ahLst/>
                <a:cxnLst>
                  <a:cxn ang="0">
                    <a:pos x="33" y="0"/>
                  </a:cxn>
                  <a:cxn ang="0">
                    <a:pos x="0" y="33"/>
                  </a:cxn>
                  <a:cxn ang="0">
                    <a:pos x="0" y="69"/>
                  </a:cxn>
                  <a:cxn ang="0">
                    <a:pos x="33" y="33"/>
                  </a:cxn>
                  <a:cxn ang="0">
                    <a:pos x="33" y="0"/>
                  </a:cxn>
                </a:cxnLst>
                <a:rect l="0" t="0" r="r" b="b"/>
                <a:pathLst>
                  <a:path w="33" h="69">
                    <a:moveTo>
                      <a:pt x="33" y="0"/>
                    </a:moveTo>
                    <a:lnTo>
                      <a:pt x="0" y="33"/>
                    </a:lnTo>
                    <a:lnTo>
                      <a:pt x="0" y="69"/>
                    </a:lnTo>
                    <a:lnTo>
                      <a:pt x="33" y="33"/>
                    </a:lnTo>
                    <a:lnTo>
                      <a:pt x="33"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366" name="Freeform 370"/>
              <p:cNvSpPr>
                <a:spLocks/>
              </p:cNvSpPr>
              <p:nvPr/>
            </p:nvSpPr>
            <p:spPr bwMode="auto">
              <a:xfrm>
                <a:off x="2583198" y="3862497"/>
                <a:ext cx="84278" cy="87426"/>
              </a:xfrm>
              <a:custGeom>
                <a:avLst/>
                <a:gdLst/>
                <a:ahLst/>
                <a:cxnLst>
                  <a:cxn ang="0">
                    <a:pos x="36" y="0"/>
                  </a:cxn>
                  <a:cxn ang="0">
                    <a:pos x="0" y="35"/>
                  </a:cxn>
                  <a:cxn ang="0">
                    <a:pos x="36" y="71"/>
                  </a:cxn>
                  <a:cxn ang="0">
                    <a:pos x="69" y="35"/>
                  </a:cxn>
                  <a:cxn ang="0">
                    <a:pos x="36" y="0"/>
                  </a:cxn>
                </a:cxnLst>
                <a:rect l="0" t="0" r="r" b="b"/>
                <a:pathLst>
                  <a:path w="69" h="71">
                    <a:moveTo>
                      <a:pt x="36" y="0"/>
                    </a:moveTo>
                    <a:lnTo>
                      <a:pt x="0" y="35"/>
                    </a:lnTo>
                    <a:lnTo>
                      <a:pt x="36" y="71"/>
                    </a:lnTo>
                    <a:lnTo>
                      <a:pt x="69" y="35"/>
                    </a:lnTo>
                    <a:lnTo>
                      <a:pt x="36"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367" name="Freeform 371"/>
              <p:cNvSpPr>
                <a:spLocks/>
              </p:cNvSpPr>
              <p:nvPr/>
            </p:nvSpPr>
            <p:spPr bwMode="auto">
              <a:xfrm>
                <a:off x="2559992" y="3841564"/>
                <a:ext cx="43971" cy="108358"/>
              </a:xfrm>
              <a:custGeom>
                <a:avLst/>
                <a:gdLst/>
                <a:ahLst/>
                <a:cxnLst>
                  <a:cxn ang="0">
                    <a:pos x="36" y="52"/>
                  </a:cxn>
                  <a:cxn ang="0">
                    <a:pos x="36" y="0"/>
                  </a:cxn>
                  <a:cxn ang="0">
                    <a:pos x="0" y="36"/>
                  </a:cxn>
                  <a:cxn ang="0">
                    <a:pos x="0" y="88"/>
                  </a:cxn>
                </a:cxnLst>
                <a:rect l="0" t="0" r="r" b="b"/>
                <a:pathLst>
                  <a:path w="36" h="88">
                    <a:moveTo>
                      <a:pt x="36" y="52"/>
                    </a:moveTo>
                    <a:lnTo>
                      <a:pt x="36" y="0"/>
                    </a:lnTo>
                    <a:lnTo>
                      <a:pt x="0" y="36"/>
                    </a:lnTo>
                    <a:lnTo>
                      <a:pt x="0" y="88"/>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368" name="Freeform 372"/>
              <p:cNvSpPr>
                <a:spLocks/>
              </p:cNvSpPr>
              <p:nvPr/>
            </p:nvSpPr>
            <p:spPr bwMode="auto">
              <a:xfrm>
                <a:off x="2559992" y="3798467"/>
                <a:ext cx="43971" cy="87426"/>
              </a:xfrm>
              <a:custGeom>
                <a:avLst/>
                <a:gdLst/>
                <a:ahLst/>
                <a:cxnLst>
                  <a:cxn ang="0">
                    <a:pos x="36" y="0"/>
                  </a:cxn>
                  <a:cxn ang="0">
                    <a:pos x="0" y="35"/>
                  </a:cxn>
                  <a:cxn ang="0">
                    <a:pos x="0" y="71"/>
                  </a:cxn>
                  <a:cxn ang="0">
                    <a:pos x="36" y="35"/>
                  </a:cxn>
                  <a:cxn ang="0">
                    <a:pos x="36" y="0"/>
                  </a:cxn>
                </a:cxnLst>
                <a:rect l="0" t="0" r="r" b="b"/>
                <a:pathLst>
                  <a:path w="36" h="71">
                    <a:moveTo>
                      <a:pt x="36" y="0"/>
                    </a:moveTo>
                    <a:lnTo>
                      <a:pt x="0" y="35"/>
                    </a:lnTo>
                    <a:lnTo>
                      <a:pt x="0" y="71"/>
                    </a:lnTo>
                    <a:lnTo>
                      <a:pt x="36" y="35"/>
                    </a:lnTo>
                    <a:lnTo>
                      <a:pt x="36"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369" name="Freeform 373"/>
              <p:cNvSpPr>
                <a:spLocks/>
              </p:cNvSpPr>
              <p:nvPr/>
            </p:nvSpPr>
            <p:spPr bwMode="auto">
              <a:xfrm>
                <a:off x="2519685" y="3798467"/>
                <a:ext cx="107484" cy="107127"/>
              </a:xfrm>
              <a:custGeom>
                <a:avLst/>
                <a:gdLst/>
                <a:ahLst/>
                <a:cxnLst>
                  <a:cxn ang="0">
                    <a:pos x="33" y="0"/>
                  </a:cxn>
                  <a:cxn ang="0">
                    <a:pos x="0" y="35"/>
                  </a:cxn>
                  <a:cxn ang="0">
                    <a:pos x="52" y="87"/>
                  </a:cxn>
                  <a:cxn ang="0">
                    <a:pos x="88" y="52"/>
                  </a:cxn>
                  <a:cxn ang="0">
                    <a:pos x="33" y="0"/>
                  </a:cxn>
                </a:cxnLst>
                <a:rect l="0" t="0" r="r" b="b"/>
                <a:pathLst>
                  <a:path w="88" h="87">
                    <a:moveTo>
                      <a:pt x="33" y="0"/>
                    </a:moveTo>
                    <a:lnTo>
                      <a:pt x="0" y="35"/>
                    </a:lnTo>
                    <a:lnTo>
                      <a:pt x="52" y="87"/>
                    </a:lnTo>
                    <a:lnTo>
                      <a:pt x="88" y="52"/>
                    </a:lnTo>
                    <a:lnTo>
                      <a:pt x="33"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370" name="Freeform 374"/>
              <p:cNvSpPr>
                <a:spLocks/>
              </p:cNvSpPr>
              <p:nvPr/>
            </p:nvSpPr>
            <p:spPr bwMode="auto">
              <a:xfrm>
                <a:off x="2519685" y="3798467"/>
                <a:ext cx="40307" cy="107127"/>
              </a:xfrm>
              <a:custGeom>
                <a:avLst/>
                <a:gdLst/>
                <a:ahLst/>
                <a:cxnLst>
                  <a:cxn ang="0">
                    <a:pos x="33" y="52"/>
                  </a:cxn>
                  <a:cxn ang="0">
                    <a:pos x="33" y="0"/>
                  </a:cxn>
                  <a:cxn ang="0">
                    <a:pos x="0" y="35"/>
                  </a:cxn>
                  <a:cxn ang="0">
                    <a:pos x="0" y="87"/>
                  </a:cxn>
                </a:cxnLst>
                <a:rect l="0" t="0" r="r" b="b"/>
                <a:pathLst>
                  <a:path w="33" h="87">
                    <a:moveTo>
                      <a:pt x="33" y="52"/>
                    </a:moveTo>
                    <a:lnTo>
                      <a:pt x="33" y="0"/>
                    </a:lnTo>
                    <a:lnTo>
                      <a:pt x="0" y="35"/>
                    </a:lnTo>
                    <a:lnTo>
                      <a:pt x="0" y="87"/>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371" name="Freeform 375"/>
              <p:cNvSpPr>
                <a:spLocks/>
              </p:cNvSpPr>
              <p:nvPr/>
            </p:nvSpPr>
            <p:spPr bwMode="auto">
              <a:xfrm>
                <a:off x="2519685" y="3757833"/>
                <a:ext cx="40307" cy="83731"/>
              </a:xfrm>
              <a:custGeom>
                <a:avLst/>
                <a:gdLst/>
                <a:ahLst/>
                <a:cxnLst>
                  <a:cxn ang="0">
                    <a:pos x="33" y="0"/>
                  </a:cxn>
                  <a:cxn ang="0">
                    <a:pos x="0" y="33"/>
                  </a:cxn>
                  <a:cxn ang="0">
                    <a:pos x="0" y="68"/>
                  </a:cxn>
                  <a:cxn ang="0">
                    <a:pos x="33" y="33"/>
                  </a:cxn>
                  <a:cxn ang="0">
                    <a:pos x="33" y="0"/>
                  </a:cxn>
                </a:cxnLst>
                <a:rect l="0" t="0" r="r" b="b"/>
                <a:pathLst>
                  <a:path w="33" h="68">
                    <a:moveTo>
                      <a:pt x="33" y="0"/>
                    </a:moveTo>
                    <a:lnTo>
                      <a:pt x="0" y="33"/>
                    </a:lnTo>
                    <a:lnTo>
                      <a:pt x="0" y="68"/>
                    </a:lnTo>
                    <a:lnTo>
                      <a:pt x="33" y="33"/>
                    </a:lnTo>
                    <a:lnTo>
                      <a:pt x="33"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372" name="Freeform 376"/>
              <p:cNvSpPr>
                <a:spLocks/>
              </p:cNvSpPr>
              <p:nvPr/>
            </p:nvSpPr>
            <p:spPr bwMode="auto">
              <a:xfrm>
                <a:off x="2453729" y="3734437"/>
                <a:ext cx="106263" cy="107127"/>
              </a:xfrm>
              <a:custGeom>
                <a:avLst/>
                <a:gdLst/>
                <a:ahLst/>
                <a:cxnLst>
                  <a:cxn ang="0">
                    <a:pos x="36" y="0"/>
                  </a:cxn>
                  <a:cxn ang="0">
                    <a:pos x="0" y="35"/>
                  </a:cxn>
                  <a:cxn ang="0">
                    <a:pos x="54" y="87"/>
                  </a:cxn>
                  <a:cxn ang="0">
                    <a:pos x="87" y="52"/>
                  </a:cxn>
                  <a:cxn ang="0">
                    <a:pos x="36" y="0"/>
                  </a:cxn>
                </a:cxnLst>
                <a:rect l="0" t="0" r="r" b="b"/>
                <a:pathLst>
                  <a:path w="87" h="87">
                    <a:moveTo>
                      <a:pt x="36" y="0"/>
                    </a:moveTo>
                    <a:lnTo>
                      <a:pt x="0" y="35"/>
                    </a:lnTo>
                    <a:lnTo>
                      <a:pt x="54" y="87"/>
                    </a:lnTo>
                    <a:lnTo>
                      <a:pt x="87" y="52"/>
                    </a:lnTo>
                    <a:lnTo>
                      <a:pt x="36"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373" name="Freeform 377"/>
              <p:cNvSpPr>
                <a:spLocks/>
              </p:cNvSpPr>
              <p:nvPr/>
            </p:nvSpPr>
            <p:spPr bwMode="auto">
              <a:xfrm>
                <a:off x="2453729" y="3734437"/>
                <a:ext cx="43971" cy="107127"/>
              </a:xfrm>
              <a:custGeom>
                <a:avLst/>
                <a:gdLst/>
                <a:ahLst/>
                <a:cxnLst>
                  <a:cxn ang="0">
                    <a:pos x="36" y="52"/>
                  </a:cxn>
                  <a:cxn ang="0">
                    <a:pos x="36" y="0"/>
                  </a:cxn>
                  <a:cxn ang="0">
                    <a:pos x="0" y="35"/>
                  </a:cxn>
                  <a:cxn ang="0">
                    <a:pos x="0" y="87"/>
                  </a:cxn>
                </a:cxnLst>
                <a:rect l="0" t="0" r="r" b="b"/>
                <a:pathLst>
                  <a:path w="36" h="87">
                    <a:moveTo>
                      <a:pt x="36" y="52"/>
                    </a:moveTo>
                    <a:lnTo>
                      <a:pt x="36" y="0"/>
                    </a:lnTo>
                    <a:lnTo>
                      <a:pt x="0" y="35"/>
                    </a:lnTo>
                    <a:lnTo>
                      <a:pt x="0" y="87"/>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374" name="Freeform 378"/>
              <p:cNvSpPr>
                <a:spLocks/>
              </p:cNvSpPr>
              <p:nvPr/>
            </p:nvSpPr>
            <p:spPr bwMode="auto">
              <a:xfrm>
                <a:off x="2453729" y="3690109"/>
                <a:ext cx="43971" cy="87426"/>
              </a:xfrm>
              <a:custGeom>
                <a:avLst/>
                <a:gdLst/>
                <a:ahLst/>
                <a:cxnLst>
                  <a:cxn ang="0">
                    <a:pos x="36" y="0"/>
                  </a:cxn>
                  <a:cxn ang="0">
                    <a:pos x="0" y="36"/>
                  </a:cxn>
                  <a:cxn ang="0">
                    <a:pos x="0" y="71"/>
                  </a:cxn>
                  <a:cxn ang="0">
                    <a:pos x="36" y="36"/>
                  </a:cxn>
                  <a:cxn ang="0">
                    <a:pos x="36" y="0"/>
                  </a:cxn>
                </a:cxnLst>
                <a:rect l="0" t="0" r="r" b="b"/>
                <a:pathLst>
                  <a:path w="36" h="71">
                    <a:moveTo>
                      <a:pt x="36" y="0"/>
                    </a:moveTo>
                    <a:lnTo>
                      <a:pt x="0" y="36"/>
                    </a:lnTo>
                    <a:lnTo>
                      <a:pt x="0" y="71"/>
                    </a:lnTo>
                    <a:lnTo>
                      <a:pt x="36" y="36"/>
                    </a:lnTo>
                    <a:lnTo>
                      <a:pt x="36"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375" name="Freeform 379"/>
              <p:cNvSpPr>
                <a:spLocks/>
              </p:cNvSpPr>
              <p:nvPr/>
            </p:nvSpPr>
            <p:spPr bwMode="auto">
              <a:xfrm>
                <a:off x="2390216" y="3670407"/>
                <a:ext cx="107484" cy="107127"/>
              </a:xfrm>
              <a:custGeom>
                <a:avLst/>
                <a:gdLst/>
                <a:ahLst/>
                <a:cxnLst>
                  <a:cxn ang="0">
                    <a:pos x="36" y="0"/>
                  </a:cxn>
                  <a:cxn ang="0">
                    <a:pos x="0" y="33"/>
                  </a:cxn>
                  <a:cxn ang="0">
                    <a:pos x="52" y="87"/>
                  </a:cxn>
                  <a:cxn ang="0">
                    <a:pos x="88" y="52"/>
                  </a:cxn>
                  <a:cxn ang="0">
                    <a:pos x="36" y="0"/>
                  </a:cxn>
                </a:cxnLst>
                <a:rect l="0" t="0" r="r" b="b"/>
                <a:pathLst>
                  <a:path w="88" h="87">
                    <a:moveTo>
                      <a:pt x="36" y="0"/>
                    </a:moveTo>
                    <a:lnTo>
                      <a:pt x="0" y="33"/>
                    </a:lnTo>
                    <a:lnTo>
                      <a:pt x="52" y="87"/>
                    </a:lnTo>
                    <a:lnTo>
                      <a:pt x="88" y="52"/>
                    </a:lnTo>
                    <a:lnTo>
                      <a:pt x="36"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376" name="Freeform 380"/>
              <p:cNvSpPr>
                <a:spLocks/>
              </p:cNvSpPr>
              <p:nvPr/>
            </p:nvSpPr>
            <p:spPr bwMode="auto">
              <a:xfrm>
                <a:off x="2390216" y="3670407"/>
                <a:ext cx="43971" cy="104664"/>
              </a:xfrm>
              <a:custGeom>
                <a:avLst/>
                <a:gdLst/>
                <a:ahLst/>
                <a:cxnLst>
                  <a:cxn ang="0">
                    <a:pos x="36" y="52"/>
                  </a:cxn>
                  <a:cxn ang="0">
                    <a:pos x="36" y="0"/>
                  </a:cxn>
                  <a:cxn ang="0">
                    <a:pos x="0" y="33"/>
                  </a:cxn>
                  <a:cxn ang="0">
                    <a:pos x="0" y="85"/>
                  </a:cxn>
                </a:cxnLst>
                <a:rect l="0" t="0" r="r" b="b"/>
                <a:pathLst>
                  <a:path w="36" h="85">
                    <a:moveTo>
                      <a:pt x="36" y="52"/>
                    </a:moveTo>
                    <a:lnTo>
                      <a:pt x="36" y="0"/>
                    </a:lnTo>
                    <a:lnTo>
                      <a:pt x="0" y="33"/>
                    </a:lnTo>
                    <a:lnTo>
                      <a:pt x="0" y="85"/>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377" name="Freeform 381"/>
              <p:cNvSpPr>
                <a:spLocks/>
              </p:cNvSpPr>
              <p:nvPr/>
            </p:nvSpPr>
            <p:spPr bwMode="auto">
              <a:xfrm>
                <a:off x="2390216" y="3627311"/>
                <a:ext cx="43971" cy="83731"/>
              </a:xfrm>
              <a:custGeom>
                <a:avLst/>
                <a:gdLst/>
                <a:ahLst/>
                <a:cxnLst>
                  <a:cxn ang="0">
                    <a:pos x="36" y="0"/>
                  </a:cxn>
                  <a:cxn ang="0">
                    <a:pos x="0" y="35"/>
                  </a:cxn>
                  <a:cxn ang="0">
                    <a:pos x="0" y="68"/>
                  </a:cxn>
                  <a:cxn ang="0">
                    <a:pos x="36" y="35"/>
                  </a:cxn>
                  <a:cxn ang="0">
                    <a:pos x="36" y="0"/>
                  </a:cxn>
                </a:cxnLst>
                <a:rect l="0" t="0" r="r" b="b"/>
                <a:pathLst>
                  <a:path w="36" h="68">
                    <a:moveTo>
                      <a:pt x="36" y="0"/>
                    </a:moveTo>
                    <a:lnTo>
                      <a:pt x="0" y="35"/>
                    </a:lnTo>
                    <a:lnTo>
                      <a:pt x="0" y="68"/>
                    </a:lnTo>
                    <a:lnTo>
                      <a:pt x="36" y="35"/>
                    </a:lnTo>
                    <a:lnTo>
                      <a:pt x="36"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378" name="Freeform 382"/>
              <p:cNvSpPr>
                <a:spLocks/>
              </p:cNvSpPr>
              <p:nvPr/>
            </p:nvSpPr>
            <p:spPr bwMode="auto">
              <a:xfrm>
                <a:off x="2326702" y="3603915"/>
                <a:ext cx="107484" cy="107127"/>
              </a:xfrm>
              <a:custGeom>
                <a:avLst/>
                <a:gdLst/>
                <a:ahLst/>
                <a:cxnLst>
                  <a:cxn ang="0">
                    <a:pos x="36" y="0"/>
                  </a:cxn>
                  <a:cxn ang="0">
                    <a:pos x="0" y="35"/>
                  </a:cxn>
                  <a:cxn ang="0">
                    <a:pos x="52" y="87"/>
                  </a:cxn>
                  <a:cxn ang="0">
                    <a:pos x="88" y="54"/>
                  </a:cxn>
                  <a:cxn ang="0">
                    <a:pos x="36" y="0"/>
                  </a:cxn>
                </a:cxnLst>
                <a:rect l="0" t="0" r="r" b="b"/>
                <a:pathLst>
                  <a:path w="88" h="87">
                    <a:moveTo>
                      <a:pt x="36" y="0"/>
                    </a:moveTo>
                    <a:lnTo>
                      <a:pt x="0" y="35"/>
                    </a:lnTo>
                    <a:lnTo>
                      <a:pt x="52" y="87"/>
                    </a:lnTo>
                    <a:lnTo>
                      <a:pt x="88" y="54"/>
                    </a:lnTo>
                    <a:lnTo>
                      <a:pt x="36"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379" name="Freeform 383"/>
              <p:cNvSpPr>
                <a:spLocks/>
              </p:cNvSpPr>
              <p:nvPr/>
            </p:nvSpPr>
            <p:spPr bwMode="auto">
              <a:xfrm>
                <a:off x="2326702" y="3603915"/>
                <a:ext cx="43971" cy="107127"/>
              </a:xfrm>
              <a:custGeom>
                <a:avLst/>
                <a:gdLst/>
                <a:ahLst/>
                <a:cxnLst>
                  <a:cxn ang="0">
                    <a:pos x="36" y="52"/>
                  </a:cxn>
                  <a:cxn ang="0">
                    <a:pos x="36" y="0"/>
                  </a:cxn>
                  <a:cxn ang="0">
                    <a:pos x="0" y="35"/>
                  </a:cxn>
                  <a:cxn ang="0">
                    <a:pos x="0" y="87"/>
                  </a:cxn>
                </a:cxnLst>
                <a:rect l="0" t="0" r="r" b="b"/>
                <a:pathLst>
                  <a:path w="36" h="87">
                    <a:moveTo>
                      <a:pt x="36" y="52"/>
                    </a:moveTo>
                    <a:lnTo>
                      <a:pt x="36" y="0"/>
                    </a:lnTo>
                    <a:lnTo>
                      <a:pt x="0" y="35"/>
                    </a:lnTo>
                    <a:lnTo>
                      <a:pt x="0" y="87"/>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380" name="Freeform 384"/>
              <p:cNvSpPr>
                <a:spLocks/>
              </p:cNvSpPr>
              <p:nvPr/>
            </p:nvSpPr>
            <p:spPr bwMode="auto">
              <a:xfrm>
                <a:off x="2326702" y="3563281"/>
                <a:ext cx="43971" cy="83731"/>
              </a:xfrm>
              <a:custGeom>
                <a:avLst/>
                <a:gdLst/>
                <a:ahLst/>
                <a:cxnLst>
                  <a:cxn ang="0">
                    <a:pos x="36" y="0"/>
                  </a:cxn>
                  <a:cxn ang="0">
                    <a:pos x="0" y="35"/>
                  </a:cxn>
                  <a:cxn ang="0">
                    <a:pos x="0" y="68"/>
                  </a:cxn>
                  <a:cxn ang="0">
                    <a:pos x="36" y="33"/>
                  </a:cxn>
                  <a:cxn ang="0">
                    <a:pos x="36" y="0"/>
                  </a:cxn>
                </a:cxnLst>
                <a:rect l="0" t="0" r="r" b="b"/>
                <a:pathLst>
                  <a:path w="36" h="68">
                    <a:moveTo>
                      <a:pt x="36" y="0"/>
                    </a:moveTo>
                    <a:lnTo>
                      <a:pt x="0" y="35"/>
                    </a:lnTo>
                    <a:lnTo>
                      <a:pt x="0" y="68"/>
                    </a:lnTo>
                    <a:lnTo>
                      <a:pt x="36" y="33"/>
                    </a:lnTo>
                    <a:lnTo>
                      <a:pt x="36"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381" name="Freeform 385"/>
              <p:cNvSpPr>
                <a:spLocks/>
              </p:cNvSpPr>
              <p:nvPr/>
            </p:nvSpPr>
            <p:spPr bwMode="auto">
              <a:xfrm>
                <a:off x="2263189" y="3539885"/>
                <a:ext cx="107484" cy="107127"/>
              </a:xfrm>
              <a:custGeom>
                <a:avLst/>
                <a:gdLst/>
                <a:ahLst/>
                <a:cxnLst>
                  <a:cxn ang="0">
                    <a:pos x="33" y="0"/>
                  </a:cxn>
                  <a:cxn ang="0">
                    <a:pos x="0" y="35"/>
                  </a:cxn>
                  <a:cxn ang="0">
                    <a:pos x="52" y="87"/>
                  </a:cxn>
                  <a:cxn ang="0">
                    <a:pos x="88" y="52"/>
                  </a:cxn>
                  <a:cxn ang="0">
                    <a:pos x="33" y="0"/>
                  </a:cxn>
                </a:cxnLst>
                <a:rect l="0" t="0" r="r" b="b"/>
                <a:pathLst>
                  <a:path w="88" h="87">
                    <a:moveTo>
                      <a:pt x="33" y="0"/>
                    </a:moveTo>
                    <a:lnTo>
                      <a:pt x="0" y="35"/>
                    </a:lnTo>
                    <a:lnTo>
                      <a:pt x="52" y="87"/>
                    </a:lnTo>
                    <a:lnTo>
                      <a:pt x="88" y="52"/>
                    </a:lnTo>
                    <a:lnTo>
                      <a:pt x="33"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382" name="Freeform 386"/>
              <p:cNvSpPr>
                <a:spLocks/>
              </p:cNvSpPr>
              <p:nvPr/>
            </p:nvSpPr>
            <p:spPr bwMode="auto">
              <a:xfrm>
                <a:off x="2263189" y="3539885"/>
                <a:ext cx="40307" cy="107127"/>
              </a:xfrm>
              <a:custGeom>
                <a:avLst/>
                <a:gdLst/>
                <a:ahLst/>
                <a:cxnLst>
                  <a:cxn ang="0">
                    <a:pos x="33" y="52"/>
                  </a:cxn>
                  <a:cxn ang="0">
                    <a:pos x="33" y="0"/>
                  </a:cxn>
                  <a:cxn ang="0">
                    <a:pos x="0" y="35"/>
                  </a:cxn>
                  <a:cxn ang="0">
                    <a:pos x="0" y="87"/>
                  </a:cxn>
                </a:cxnLst>
                <a:rect l="0" t="0" r="r" b="b"/>
                <a:pathLst>
                  <a:path w="33" h="87">
                    <a:moveTo>
                      <a:pt x="33" y="52"/>
                    </a:moveTo>
                    <a:lnTo>
                      <a:pt x="33" y="0"/>
                    </a:lnTo>
                    <a:lnTo>
                      <a:pt x="0" y="35"/>
                    </a:lnTo>
                    <a:lnTo>
                      <a:pt x="0" y="87"/>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383" name="Freeform 387"/>
              <p:cNvSpPr>
                <a:spLocks/>
              </p:cNvSpPr>
              <p:nvPr/>
            </p:nvSpPr>
            <p:spPr bwMode="auto">
              <a:xfrm>
                <a:off x="2263189" y="3499251"/>
                <a:ext cx="40307" cy="83731"/>
              </a:xfrm>
              <a:custGeom>
                <a:avLst/>
                <a:gdLst/>
                <a:ahLst/>
                <a:cxnLst>
                  <a:cxn ang="0">
                    <a:pos x="33" y="0"/>
                  </a:cxn>
                  <a:cxn ang="0">
                    <a:pos x="0" y="33"/>
                  </a:cxn>
                  <a:cxn ang="0">
                    <a:pos x="0" y="68"/>
                  </a:cxn>
                  <a:cxn ang="0">
                    <a:pos x="33" y="33"/>
                  </a:cxn>
                  <a:cxn ang="0">
                    <a:pos x="33" y="0"/>
                  </a:cxn>
                </a:cxnLst>
                <a:rect l="0" t="0" r="r" b="b"/>
                <a:pathLst>
                  <a:path w="33" h="68">
                    <a:moveTo>
                      <a:pt x="33" y="0"/>
                    </a:moveTo>
                    <a:lnTo>
                      <a:pt x="0" y="33"/>
                    </a:lnTo>
                    <a:lnTo>
                      <a:pt x="0" y="68"/>
                    </a:lnTo>
                    <a:lnTo>
                      <a:pt x="33" y="33"/>
                    </a:lnTo>
                    <a:lnTo>
                      <a:pt x="33"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384" name="Freeform 388"/>
              <p:cNvSpPr>
                <a:spLocks/>
              </p:cNvSpPr>
              <p:nvPr/>
            </p:nvSpPr>
            <p:spPr bwMode="auto">
              <a:xfrm>
                <a:off x="2197233" y="3475855"/>
                <a:ext cx="106263" cy="107127"/>
              </a:xfrm>
              <a:custGeom>
                <a:avLst/>
                <a:gdLst/>
                <a:ahLst/>
                <a:cxnLst>
                  <a:cxn ang="0">
                    <a:pos x="35" y="0"/>
                  </a:cxn>
                  <a:cxn ang="0">
                    <a:pos x="0" y="35"/>
                  </a:cxn>
                  <a:cxn ang="0">
                    <a:pos x="54" y="87"/>
                  </a:cxn>
                  <a:cxn ang="0">
                    <a:pos x="87" y="52"/>
                  </a:cxn>
                  <a:cxn ang="0">
                    <a:pos x="35" y="0"/>
                  </a:cxn>
                </a:cxnLst>
                <a:rect l="0" t="0" r="r" b="b"/>
                <a:pathLst>
                  <a:path w="87" h="87">
                    <a:moveTo>
                      <a:pt x="35" y="0"/>
                    </a:moveTo>
                    <a:lnTo>
                      <a:pt x="0" y="35"/>
                    </a:lnTo>
                    <a:lnTo>
                      <a:pt x="54" y="87"/>
                    </a:lnTo>
                    <a:lnTo>
                      <a:pt x="87" y="52"/>
                    </a:lnTo>
                    <a:lnTo>
                      <a:pt x="35"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385" name="Freeform 389"/>
              <p:cNvSpPr>
                <a:spLocks/>
              </p:cNvSpPr>
              <p:nvPr/>
            </p:nvSpPr>
            <p:spPr bwMode="auto">
              <a:xfrm>
                <a:off x="2197233" y="3475855"/>
                <a:ext cx="42750" cy="107127"/>
              </a:xfrm>
              <a:custGeom>
                <a:avLst/>
                <a:gdLst/>
                <a:ahLst/>
                <a:cxnLst>
                  <a:cxn ang="0">
                    <a:pos x="35" y="52"/>
                  </a:cxn>
                  <a:cxn ang="0">
                    <a:pos x="35" y="0"/>
                  </a:cxn>
                  <a:cxn ang="0">
                    <a:pos x="0" y="35"/>
                  </a:cxn>
                  <a:cxn ang="0">
                    <a:pos x="0" y="87"/>
                  </a:cxn>
                </a:cxnLst>
                <a:rect l="0" t="0" r="r" b="b"/>
                <a:pathLst>
                  <a:path w="35" h="87">
                    <a:moveTo>
                      <a:pt x="35" y="52"/>
                    </a:moveTo>
                    <a:lnTo>
                      <a:pt x="35" y="0"/>
                    </a:lnTo>
                    <a:lnTo>
                      <a:pt x="0" y="35"/>
                    </a:lnTo>
                    <a:lnTo>
                      <a:pt x="0" y="87"/>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386" name="Freeform 390"/>
              <p:cNvSpPr>
                <a:spLocks/>
              </p:cNvSpPr>
              <p:nvPr/>
            </p:nvSpPr>
            <p:spPr bwMode="auto">
              <a:xfrm>
                <a:off x="2326702" y="3603915"/>
                <a:ext cx="43971" cy="107127"/>
              </a:xfrm>
              <a:custGeom>
                <a:avLst/>
                <a:gdLst/>
                <a:ahLst/>
                <a:cxnLst>
                  <a:cxn ang="0">
                    <a:pos x="36" y="52"/>
                  </a:cxn>
                  <a:cxn ang="0">
                    <a:pos x="36" y="0"/>
                  </a:cxn>
                  <a:cxn ang="0">
                    <a:pos x="0" y="35"/>
                  </a:cxn>
                  <a:cxn ang="0">
                    <a:pos x="0" y="87"/>
                  </a:cxn>
                </a:cxnLst>
                <a:rect l="0" t="0" r="r" b="b"/>
                <a:pathLst>
                  <a:path w="36" h="87">
                    <a:moveTo>
                      <a:pt x="36" y="52"/>
                    </a:moveTo>
                    <a:lnTo>
                      <a:pt x="36" y="0"/>
                    </a:lnTo>
                    <a:lnTo>
                      <a:pt x="0" y="35"/>
                    </a:lnTo>
                    <a:lnTo>
                      <a:pt x="0" y="87"/>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387" name="Freeform 391"/>
              <p:cNvSpPr>
                <a:spLocks/>
              </p:cNvSpPr>
              <p:nvPr/>
            </p:nvSpPr>
            <p:spPr bwMode="auto">
              <a:xfrm>
                <a:off x="2326702" y="3563281"/>
                <a:ext cx="43971" cy="83731"/>
              </a:xfrm>
              <a:custGeom>
                <a:avLst/>
                <a:gdLst/>
                <a:ahLst/>
                <a:cxnLst>
                  <a:cxn ang="0">
                    <a:pos x="36" y="0"/>
                  </a:cxn>
                  <a:cxn ang="0">
                    <a:pos x="0" y="35"/>
                  </a:cxn>
                  <a:cxn ang="0">
                    <a:pos x="0" y="68"/>
                  </a:cxn>
                  <a:cxn ang="0">
                    <a:pos x="36" y="33"/>
                  </a:cxn>
                  <a:cxn ang="0">
                    <a:pos x="36" y="0"/>
                  </a:cxn>
                </a:cxnLst>
                <a:rect l="0" t="0" r="r" b="b"/>
                <a:pathLst>
                  <a:path w="36" h="68">
                    <a:moveTo>
                      <a:pt x="36" y="0"/>
                    </a:moveTo>
                    <a:lnTo>
                      <a:pt x="0" y="35"/>
                    </a:lnTo>
                    <a:lnTo>
                      <a:pt x="0" y="68"/>
                    </a:lnTo>
                    <a:lnTo>
                      <a:pt x="36" y="33"/>
                    </a:lnTo>
                    <a:lnTo>
                      <a:pt x="36"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388" name="Freeform 392"/>
              <p:cNvSpPr>
                <a:spLocks/>
              </p:cNvSpPr>
              <p:nvPr/>
            </p:nvSpPr>
            <p:spPr bwMode="auto">
              <a:xfrm>
                <a:off x="2263189" y="3539885"/>
                <a:ext cx="107484" cy="107127"/>
              </a:xfrm>
              <a:custGeom>
                <a:avLst/>
                <a:gdLst/>
                <a:ahLst/>
                <a:cxnLst>
                  <a:cxn ang="0">
                    <a:pos x="33" y="0"/>
                  </a:cxn>
                  <a:cxn ang="0">
                    <a:pos x="0" y="35"/>
                  </a:cxn>
                  <a:cxn ang="0">
                    <a:pos x="52" y="87"/>
                  </a:cxn>
                  <a:cxn ang="0">
                    <a:pos x="88" y="52"/>
                  </a:cxn>
                  <a:cxn ang="0">
                    <a:pos x="33" y="0"/>
                  </a:cxn>
                </a:cxnLst>
                <a:rect l="0" t="0" r="r" b="b"/>
                <a:pathLst>
                  <a:path w="88" h="87">
                    <a:moveTo>
                      <a:pt x="33" y="0"/>
                    </a:moveTo>
                    <a:lnTo>
                      <a:pt x="0" y="35"/>
                    </a:lnTo>
                    <a:lnTo>
                      <a:pt x="52" y="87"/>
                    </a:lnTo>
                    <a:lnTo>
                      <a:pt x="88" y="52"/>
                    </a:lnTo>
                    <a:lnTo>
                      <a:pt x="33"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389" name="Freeform 393"/>
              <p:cNvSpPr>
                <a:spLocks/>
              </p:cNvSpPr>
              <p:nvPr/>
            </p:nvSpPr>
            <p:spPr bwMode="auto">
              <a:xfrm>
                <a:off x="2263189" y="3539885"/>
                <a:ext cx="40307" cy="107127"/>
              </a:xfrm>
              <a:custGeom>
                <a:avLst/>
                <a:gdLst/>
                <a:ahLst/>
                <a:cxnLst>
                  <a:cxn ang="0">
                    <a:pos x="33" y="52"/>
                  </a:cxn>
                  <a:cxn ang="0">
                    <a:pos x="33" y="0"/>
                  </a:cxn>
                  <a:cxn ang="0">
                    <a:pos x="0" y="35"/>
                  </a:cxn>
                  <a:cxn ang="0">
                    <a:pos x="0" y="87"/>
                  </a:cxn>
                </a:cxnLst>
                <a:rect l="0" t="0" r="r" b="b"/>
                <a:pathLst>
                  <a:path w="33" h="87">
                    <a:moveTo>
                      <a:pt x="33" y="52"/>
                    </a:moveTo>
                    <a:lnTo>
                      <a:pt x="33" y="0"/>
                    </a:lnTo>
                    <a:lnTo>
                      <a:pt x="0" y="35"/>
                    </a:lnTo>
                    <a:lnTo>
                      <a:pt x="0" y="87"/>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390" name="Freeform 394"/>
              <p:cNvSpPr>
                <a:spLocks/>
              </p:cNvSpPr>
              <p:nvPr/>
            </p:nvSpPr>
            <p:spPr bwMode="auto">
              <a:xfrm>
                <a:off x="2197233" y="3475855"/>
                <a:ext cx="42750" cy="107127"/>
              </a:xfrm>
              <a:custGeom>
                <a:avLst/>
                <a:gdLst/>
                <a:ahLst/>
                <a:cxnLst>
                  <a:cxn ang="0">
                    <a:pos x="35" y="52"/>
                  </a:cxn>
                  <a:cxn ang="0">
                    <a:pos x="35" y="0"/>
                  </a:cxn>
                  <a:cxn ang="0">
                    <a:pos x="0" y="35"/>
                  </a:cxn>
                  <a:cxn ang="0">
                    <a:pos x="0" y="87"/>
                  </a:cxn>
                </a:cxnLst>
                <a:rect l="0" t="0" r="r" b="b"/>
                <a:pathLst>
                  <a:path w="35" h="87">
                    <a:moveTo>
                      <a:pt x="35" y="52"/>
                    </a:moveTo>
                    <a:lnTo>
                      <a:pt x="35" y="0"/>
                    </a:lnTo>
                    <a:lnTo>
                      <a:pt x="0" y="35"/>
                    </a:lnTo>
                    <a:lnTo>
                      <a:pt x="0" y="87"/>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391" name="Freeform 395"/>
              <p:cNvSpPr>
                <a:spLocks/>
              </p:cNvSpPr>
              <p:nvPr/>
            </p:nvSpPr>
            <p:spPr bwMode="auto">
              <a:xfrm>
                <a:off x="2263189" y="3499251"/>
                <a:ext cx="40307" cy="83731"/>
              </a:xfrm>
              <a:custGeom>
                <a:avLst/>
                <a:gdLst/>
                <a:ahLst/>
                <a:cxnLst>
                  <a:cxn ang="0">
                    <a:pos x="33" y="0"/>
                  </a:cxn>
                  <a:cxn ang="0">
                    <a:pos x="0" y="33"/>
                  </a:cxn>
                  <a:cxn ang="0">
                    <a:pos x="0" y="68"/>
                  </a:cxn>
                  <a:cxn ang="0">
                    <a:pos x="33" y="33"/>
                  </a:cxn>
                  <a:cxn ang="0">
                    <a:pos x="33" y="0"/>
                  </a:cxn>
                </a:cxnLst>
                <a:rect l="0" t="0" r="r" b="b"/>
                <a:pathLst>
                  <a:path w="33" h="68">
                    <a:moveTo>
                      <a:pt x="33" y="0"/>
                    </a:moveTo>
                    <a:lnTo>
                      <a:pt x="0" y="33"/>
                    </a:lnTo>
                    <a:lnTo>
                      <a:pt x="0" y="68"/>
                    </a:lnTo>
                    <a:lnTo>
                      <a:pt x="33" y="33"/>
                    </a:lnTo>
                    <a:lnTo>
                      <a:pt x="33"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392" name="Freeform 396"/>
              <p:cNvSpPr>
                <a:spLocks/>
              </p:cNvSpPr>
              <p:nvPr/>
            </p:nvSpPr>
            <p:spPr bwMode="auto">
              <a:xfrm>
                <a:off x="2197233" y="3475855"/>
                <a:ext cx="106263" cy="107127"/>
              </a:xfrm>
              <a:custGeom>
                <a:avLst/>
                <a:gdLst/>
                <a:ahLst/>
                <a:cxnLst>
                  <a:cxn ang="0">
                    <a:pos x="35" y="0"/>
                  </a:cxn>
                  <a:cxn ang="0">
                    <a:pos x="0" y="35"/>
                  </a:cxn>
                  <a:cxn ang="0">
                    <a:pos x="54" y="87"/>
                  </a:cxn>
                  <a:cxn ang="0">
                    <a:pos x="87" y="52"/>
                  </a:cxn>
                  <a:cxn ang="0">
                    <a:pos x="35" y="0"/>
                  </a:cxn>
                </a:cxnLst>
                <a:rect l="0" t="0" r="r" b="b"/>
                <a:pathLst>
                  <a:path w="87" h="87">
                    <a:moveTo>
                      <a:pt x="35" y="0"/>
                    </a:moveTo>
                    <a:lnTo>
                      <a:pt x="0" y="35"/>
                    </a:lnTo>
                    <a:lnTo>
                      <a:pt x="54" y="87"/>
                    </a:lnTo>
                    <a:lnTo>
                      <a:pt x="87" y="52"/>
                    </a:lnTo>
                    <a:lnTo>
                      <a:pt x="35"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393" name="Freeform 397"/>
              <p:cNvSpPr>
                <a:spLocks/>
              </p:cNvSpPr>
              <p:nvPr/>
            </p:nvSpPr>
            <p:spPr bwMode="auto">
              <a:xfrm>
                <a:off x="2197233" y="3431527"/>
                <a:ext cx="42750" cy="108358"/>
              </a:xfrm>
              <a:custGeom>
                <a:avLst/>
                <a:gdLst/>
                <a:ahLst/>
                <a:cxnLst>
                  <a:cxn ang="0">
                    <a:pos x="0" y="52"/>
                  </a:cxn>
                  <a:cxn ang="0">
                    <a:pos x="0" y="0"/>
                  </a:cxn>
                  <a:cxn ang="0">
                    <a:pos x="35" y="36"/>
                  </a:cxn>
                  <a:cxn ang="0">
                    <a:pos x="35" y="88"/>
                  </a:cxn>
                </a:cxnLst>
                <a:rect l="0" t="0" r="r" b="b"/>
                <a:pathLst>
                  <a:path w="35" h="88">
                    <a:moveTo>
                      <a:pt x="0" y="52"/>
                    </a:moveTo>
                    <a:lnTo>
                      <a:pt x="0" y="0"/>
                    </a:lnTo>
                    <a:lnTo>
                      <a:pt x="35" y="36"/>
                    </a:lnTo>
                    <a:lnTo>
                      <a:pt x="35" y="88"/>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394" name="Freeform 398"/>
              <p:cNvSpPr>
                <a:spLocks/>
              </p:cNvSpPr>
              <p:nvPr/>
            </p:nvSpPr>
            <p:spPr bwMode="auto">
              <a:xfrm>
                <a:off x="2197233" y="3367497"/>
                <a:ext cx="106263" cy="108358"/>
              </a:xfrm>
              <a:custGeom>
                <a:avLst/>
                <a:gdLst/>
                <a:ahLst/>
                <a:cxnLst>
                  <a:cxn ang="0">
                    <a:pos x="54" y="0"/>
                  </a:cxn>
                  <a:cxn ang="0">
                    <a:pos x="87" y="36"/>
                  </a:cxn>
                  <a:cxn ang="0">
                    <a:pos x="35" y="88"/>
                  </a:cxn>
                  <a:cxn ang="0">
                    <a:pos x="0" y="52"/>
                  </a:cxn>
                  <a:cxn ang="0">
                    <a:pos x="54" y="0"/>
                  </a:cxn>
                </a:cxnLst>
                <a:rect l="0" t="0" r="r" b="b"/>
                <a:pathLst>
                  <a:path w="87" h="88">
                    <a:moveTo>
                      <a:pt x="54" y="0"/>
                    </a:moveTo>
                    <a:lnTo>
                      <a:pt x="87" y="36"/>
                    </a:lnTo>
                    <a:lnTo>
                      <a:pt x="35" y="88"/>
                    </a:lnTo>
                    <a:lnTo>
                      <a:pt x="0" y="52"/>
                    </a:lnTo>
                    <a:lnTo>
                      <a:pt x="54"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395" name="Freeform 399"/>
              <p:cNvSpPr>
                <a:spLocks/>
              </p:cNvSpPr>
              <p:nvPr/>
            </p:nvSpPr>
            <p:spPr bwMode="auto">
              <a:xfrm>
                <a:off x="2263189" y="3367497"/>
                <a:ext cx="40307" cy="108358"/>
              </a:xfrm>
              <a:custGeom>
                <a:avLst/>
                <a:gdLst/>
                <a:ahLst/>
                <a:cxnLst>
                  <a:cxn ang="0">
                    <a:pos x="0" y="52"/>
                  </a:cxn>
                  <a:cxn ang="0">
                    <a:pos x="0" y="0"/>
                  </a:cxn>
                  <a:cxn ang="0">
                    <a:pos x="33" y="36"/>
                  </a:cxn>
                  <a:cxn ang="0">
                    <a:pos x="33" y="88"/>
                  </a:cxn>
                </a:cxnLst>
                <a:rect l="0" t="0" r="r" b="b"/>
                <a:pathLst>
                  <a:path w="33" h="88">
                    <a:moveTo>
                      <a:pt x="0" y="52"/>
                    </a:moveTo>
                    <a:lnTo>
                      <a:pt x="0" y="0"/>
                    </a:lnTo>
                    <a:lnTo>
                      <a:pt x="33" y="36"/>
                    </a:lnTo>
                    <a:lnTo>
                      <a:pt x="33" y="88"/>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396" name="Freeform 400"/>
              <p:cNvSpPr>
                <a:spLocks/>
              </p:cNvSpPr>
              <p:nvPr/>
            </p:nvSpPr>
            <p:spPr bwMode="auto">
              <a:xfrm>
                <a:off x="2263189" y="3303467"/>
                <a:ext cx="107484" cy="108358"/>
              </a:xfrm>
              <a:custGeom>
                <a:avLst/>
                <a:gdLst/>
                <a:ahLst/>
                <a:cxnLst>
                  <a:cxn ang="0">
                    <a:pos x="52" y="0"/>
                  </a:cxn>
                  <a:cxn ang="0">
                    <a:pos x="88" y="33"/>
                  </a:cxn>
                  <a:cxn ang="0">
                    <a:pos x="33" y="88"/>
                  </a:cxn>
                  <a:cxn ang="0">
                    <a:pos x="0" y="52"/>
                  </a:cxn>
                  <a:cxn ang="0">
                    <a:pos x="52" y="0"/>
                  </a:cxn>
                </a:cxnLst>
                <a:rect l="0" t="0" r="r" b="b"/>
                <a:pathLst>
                  <a:path w="88" h="88">
                    <a:moveTo>
                      <a:pt x="52" y="0"/>
                    </a:moveTo>
                    <a:lnTo>
                      <a:pt x="88" y="33"/>
                    </a:lnTo>
                    <a:lnTo>
                      <a:pt x="33" y="88"/>
                    </a:lnTo>
                    <a:lnTo>
                      <a:pt x="0" y="52"/>
                    </a:lnTo>
                    <a:lnTo>
                      <a:pt x="52"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397" name="Freeform 401"/>
              <p:cNvSpPr>
                <a:spLocks/>
              </p:cNvSpPr>
              <p:nvPr/>
            </p:nvSpPr>
            <p:spPr bwMode="auto">
              <a:xfrm>
                <a:off x="2326702" y="3303467"/>
                <a:ext cx="43971" cy="104664"/>
              </a:xfrm>
              <a:custGeom>
                <a:avLst/>
                <a:gdLst/>
                <a:ahLst/>
                <a:cxnLst>
                  <a:cxn ang="0">
                    <a:pos x="0" y="52"/>
                  </a:cxn>
                  <a:cxn ang="0">
                    <a:pos x="0" y="0"/>
                  </a:cxn>
                  <a:cxn ang="0">
                    <a:pos x="36" y="33"/>
                  </a:cxn>
                  <a:cxn ang="0">
                    <a:pos x="36" y="85"/>
                  </a:cxn>
                </a:cxnLst>
                <a:rect l="0" t="0" r="r" b="b"/>
                <a:pathLst>
                  <a:path w="36" h="85">
                    <a:moveTo>
                      <a:pt x="0" y="52"/>
                    </a:moveTo>
                    <a:lnTo>
                      <a:pt x="0" y="0"/>
                    </a:lnTo>
                    <a:lnTo>
                      <a:pt x="36" y="33"/>
                    </a:lnTo>
                    <a:lnTo>
                      <a:pt x="36" y="85"/>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398" name="Freeform 402"/>
              <p:cNvSpPr>
                <a:spLocks/>
              </p:cNvSpPr>
              <p:nvPr/>
            </p:nvSpPr>
            <p:spPr bwMode="auto">
              <a:xfrm>
                <a:off x="2326702" y="3236975"/>
                <a:ext cx="107484" cy="107127"/>
              </a:xfrm>
              <a:custGeom>
                <a:avLst/>
                <a:gdLst/>
                <a:ahLst/>
                <a:cxnLst>
                  <a:cxn ang="0">
                    <a:pos x="52" y="0"/>
                  </a:cxn>
                  <a:cxn ang="0">
                    <a:pos x="88" y="35"/>
                  </a:cxn>
                  <a:cxn ang="0">
                    <a:pos x="36" y="87"/>
                  </a:cxn>
                  <a:cxn ang="0">
                    <a:pos x="0" y="54"/>
                  </a:cxn>
                  <a:cxn ang="0">
                    <a:pos x="52" y="0"/>
                  </a:cxn>
                </a:cxnLst>
                <a:rect l="0" t="0" r="r" b="b"/>
                <a:pathLst>
                  <a:path w="88" h="87">
                    <a:moveTo>
                      <a:pt x="52" y="0"/>
                    </a:moveTo>
                    <a:lnTo>
                      <a:pt x="88" y="35"/>
                    </a:lnTo>
                    <a:lnTo>
                      <a:pt x="36" y="87"/>
                    </a:lnTo>
                    <a:lnTo>
                      <a:pt x="0" y="54"/>
                    </a:lnTo>
                    <a:lnTo>
                      <a:pt x="52"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399" name="Freeform 403"/>
              <p:cNvSpPr>
                <a:spLocks/>
              </p:cNvSpPr>
              <p:nvPr/>
            </p:nvSpPr>
            <p:spPr bwMode="auto">
              <a:xfrm>
                <a:off x="2390216" y="3236975"/>
                <a:ext cx="43971" cy="107127"/>
              </a:xfrm>
              <a:custGeom>
                <a:avLst/>
                <a:gdLst/>
                <a:ahLst/>
                <a:cxnLst>
                  <a:cxn ang="0">
                    <a:pos x="0" y="52"/>
                  </a:cxn>
                  <a:cxn ang="0">
                    <a:pos x="0" y="0"/>
                  </a:cxn>
                  <a:cxn ang="0">
                    <a:pos x="36" y="35"/>
                  </a:cxn>
                  <a:cxn ang="0">
                    <a:pos x="36" y="87"/>
                  </a:cxn>
                </a:cxnLst>
                <a:rect l="0" t="0" r="r" b="b"/>
                <a:pathLst>
                  <a:path w="36" h="87">
                    <a:moveTo>
                      <a:pt x="0" y="52"/>
                    </a:moveTo>
                    <a:lnTo>
                      <a:pt x="0" y="0"/>
                    </a:lnTo>
                    <a:lnTo>
                      <a:pt x="36" y="35"/>
                    </a:lnTo>
                    <a:lnTo>
                      <a:pt x="36" y="87"/>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400" name="Freeform 404"/>
              <p:cNvSpPr>
                <a:spLocks/>
              </p:cNvSpPr>
              <p:nvPr/>
            </p:nvSpPr>
            <p:spPr bwMode="auto">
              <a:xfrm>
                <a:off x="2133720" y="4165407"/>
                <a:ext cx="106263" cy="107127"/>
              </a:xfrm>
              <a:custGeom>
                <a:avLst/>
                <a:gdLst/>
                <a:ahLst/>
                <a:cxnLst>
                  <a:cxn ang="0">
                    <a:pos x="52" y="0"/>
                  </a:cxn>
                  <a:cxn ang="0">
                    <a:pos x="87" y="35"/>
                  </a:cxn>
                  <a:cxn ang="0">
                    <a:pos x="35" y="87"/>
                  </a:cxn>
                  <a:cxn ang="0">
                    <a:pos x="0" y="52"/>
                  </a:cxn>
                  <a:cxn ang="0">
                    <a:pos x="52" y="0"/>
                  </a:cxn>
                </a:cxnLst>
                <a:rect l="0" t="0" r="r" b="b"/>
                <a:pathLst>
                  <a:path w="87" h="87">
                    <a:moveTo>
                      <a:pt x="52" y="0"/>
                    </a:moveTo>
                    <a:lnTo>
                      <a:pt x="87" y="35"/>
                    </a:lnTo>
                    <a:lnTo>
                      <a:pt x="35" y="87"/>
                    </a:lnTo>
                    <a:lnTo>
                      <a:pt x="0" y="52"/>
                    </a:lnTo>
                    <a:lnTo>
                      <a:pt x="52"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401" name="Freeform 405"/>
              <p:cNvSpPr>
                <a:spLocks/>
              </p:cNvSpPr>
              <p:nvPr/>
            </p:nvSpPr>
            <p:spPr bwMode="auto">
              <a:xfrm>
                <a:off x="2197233" y="4165407"/>
                <a:ext cx="42750" cy="107127"/>
              </a:xfrm>
              <a:custGeom>
                <a:avLst/>
                <a:gdLst/>
                <a:ahLst/>
                <a:cxnLst>
                  <a:cxn ang="0">
                    <a:pos x="0" y="52"/>
                  </a:cxn>
                  <a:cxn ang="0">
                    <a:pos x="0" y="0"/>
                  </a:cxn>
                  <a:cxn ang="0">
                    <a:pos x="35" y="35"/>
                  </a:cxn>
                  <a:cxn ang="0">
                    <a:pos x="35" y="87"/>
                  </a:cxn>
                </a:cxnLst>
                <a:rect l="0" t="0" r="r" b="b"/>
                <a:pathLst>
                  <a:path w="35" h="87">
                    <a:moveTo>
                      <a:pt x="0" y="52"/>
                    </a:moveTo>
                    <a:lnTo>
                      <a:pt x="0" y="0"/>
                    </a:lnTo>
                    <a:lnTo>
                      <a:pt x="35" y="35"/>
                    </a:lnTo>
                    <a:lnTo>
                      <a:pt x="35" y="87"/>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402" name="Freeform 407"/>
              <p:cNvSpPr>
                <a:spLocks/>
              </p:cNvSpPr>
              <p:nvPr/>
            </p:nvSpPr>
            <p:spPr bwMode="auto">
              <a:xfrm>
                <a:off x="2197233" y="4101377"/>
                <a:ext cx="106263" cy="107127"/>
              </a:xfrm>
              <a:custGeom>
                <a:avLst/>
                <a:gdLst/>
                <a:ahLst/>
                <a:cxnLst>
                  <a:cxn ang="0">
                    <a:pos x="54" y="0"/>
                  </a:cxn>
                  <a:cxn ang="0">
                    <a:pos x="87" y="35"/>
                  </a:cxn>
                  <a:cxn ang="0">
                    <a:pos x="35" y="87"/>
                  </a:cxn>
                  <a:cxn ang="0">
                    <a:pos x="0" y="52"/>
                  </a:cxn>
                  <a:cxn ang="0">
                    <a:pos x="54" y="0"/>
                  </a:cxn>
                </a:cxnLst>
                <a:rect l="0" t="0" r="r" b="b"/>
                <a:pathLst>
                  <a:path w="87" h="87">
                    <a:moveTo>
                      <a:pt x="54" y="0"/>
                    </a:moveTo>
                    <a:lnTo>
                      <a:pt x="87" y="35"/>
                    </a:lnTo>
                    <a:lnTo>
                      <a:pt x="35" y="87"/>
                    </a:lnTo>
                    <a:lnTo>
                      <a:pt x="0" y="52"/>
                    </a:lnTo>
                    <a:lnTo>
                      <a:pt x="54"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403" name="Freeform 408"/>
              <p:cNvSpPr>
                <a:spLocks/>
              </p:cNvSpPr>
              <p:nvPr/>
            </p:nvSpPr>
            <p:spPr bwMode="auto">
              <a:xfrm>
                <a:off x="2263189" y="4101377"/>
                <a:ext cx="40307" cy="107127"/>
              </a:xfrm>
              <a:custGeom>
                <a:avLst/>
                <a:gdLst/>
                <a:ahLst/>
                <a:cxnLst>
                  <a:cxn ang="0">
                    <a:pos x="0" y="52"/>
                  </a:cxn>
                  <a:cxn ang="0">
                    <a:pos x="0" y="0"/>
                  </a:cxn>
                  <a:cxn ang="0">
                    <a:pos x="33" y="35"/>
                  </a:cxn>
                  <a:cxn ang="0">
                    <a:pos x="33" y="87"/>
                  </a:cxn>
                </a:cxnLst>
                <a:rect l="0" t="0" r="r" b="b"/>
                <a:pathLst>
                  <a:path w="33" h="87">
                    <a:moveTo>
                      <a:pt x="0" y="52"/>
                    </a:moveTo>
                    <a:lnTo>
                      <a:pt x="0" y="0"/>
                    </a:lnTo>
                    <a:lnTo>
                      <a:pt x="33" y="35"/>
                    </a:lnTo>
                    <a:lnTo>
                      <a:pt x="33" y="87"/>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404" name="Freeform 409"/>
              <p:cNvSpPr>
                <a:spLocks/>
              </p:cNvSpPr>
              <p:nvPr/>
            </p:nvSpPr>
            <p:spPr bwMode="auto">
              <a:xfrm>
                <a:off x="2263189" y="4037347"/>
                <a:ext cx="107484" cy="107127"/>
              </a:xfrm>
              <a:custGeom>
                <a:avLst/>
                <a:gdLst/>
                <a:ahLst/>
                <a:cxnLst>
                  <a:cxn ang="0">
                    <a:pos x="52" y="0"/>
                  </a:cxn>
                  <a:cxn ang="0">
                    <a:pos x="88" y="33"/>
                  </a:cxn>
                  <a:cxn ang="0">
                    <a:pos x="33" y="87"/>
                  </a:cxn>
                  <a:cxn ang="0">
                    <a:pos x="0" y="52"/>
                  </a:cxn>
                  <a:cxn ang="0">
                    <a:pos x="52" y="0"/>
                  </a:cxn>
                </a:cxnLst>
                <a:rect l="0" t="0" r="r" b="b"/>
                <a:pathLst>
                  <a:path w="88" h="87">
                    <a:moveTo>
                      <a:pt x="52" y="0"/>
                    </a:moveTo>
                    <a:lnTo>
                      <a:pt x="88" y="33"/>
                    </a:lnTo>
                    <a:lnTo>
                      <a:pt x="33" y="87"/>
                    </a:lnTo>
                    <a:lnTo>
                      <a:pt x="0" y="52"/>
                    </a:lnTo>
                    <a:lnTo>
                      <a:pt x="52"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405" name="Freeform 410"/>
              <p:cNvSpPr>
                <a:spLocks/>
              </p:cNvSpPr>
              <p:nvPr/>
            </p:nvSpPr>
            <p:spPr bwMode="auto">
              <a:xfrm>
                <a:off x="2326702" y="4037347"/>
                <a:ext cx="43971" cy="104664"/>
              </a:xfrm>
              <a:custGeom>
                <a:avLst/>
                <a:gdLst/>
                <a:ahLst/>
                <a:cxnLst>
                  <a:cxn ang="0">
                    <a:pos x="0" y="52"/>
                  </a:cxn>
                  <a:cxn ang="0">
                    <a:pos x="0" y="0"/>
                  </a:cxn>
                  <a:cxn ang="0">
                    <a:pos x="36" y="33"/>
                  </a:cxn>
                  <a:cxn ang="0">
                    <a:pos x="36" y="85"/>
                  </a:cxn>
                </a:cxnLst>
                <a:rect l="0" t="0" r="r" b="b"/>
                <a:pathLst>
                  <a:path w="36" h="85">
                    <a:moveTo>
                      <a:pt x="0" y="52"/>
                    </a:moveTo>
                    <a:lnTo>
                      <a:pt x="0" y="0"/>
                    </a:lnTo>
                    <a:lnTo>
                      <a:pt x="36" y="33"/>
                    </a:lnTo>
                    <a:lnTo>
                      <a:pt x="36" y="85"/>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406" name="Freeform 411"/>
              <p:cNvSpPr>
                <a:spLocks/>
              </p:cNvSpPr>
              <p:nvPr/>
            </p:nvSpPr>
            <p:spPr bwMode="auto">
              <a:xfrm>
                <a:off x="2326702" y="3969624"/>
                <a:ext cx="107484" cy="108358"/>
              </a:xfrm>
              <a:custGeom>
                <a:avLst/>
                <a:gdLst/>
                <a:ahLst/>
                <a:cxnLst>
                  <a:cxn ang="0">
                    <a:pos x="52" y="0"/>
                  </a:cxn>
                  <a:cxn ang="0">
                    <a:pos x="88" y="36"/>
                  </a:cxn>
                  <a:cxn ang="0">
                    <a:pos x="36" y="88"/>
                  </a:cxn>
                  <a:cxn ang="0">
                    <a:pos x="0" y="55"/>
                  </a:cxn>
                  <a:cxn ang="0">
                    <a:pos x="52" y="0"/>
                  </a:cxn>
                </a:cxnLst>
                <a:rect l="0" t="0" r="r" b="b"/>
                <a:pathLst>
                  <a:path w="88" h="88">
                    <a:moveTo>
                      <a:pt x="52" y="0"/>
                    </a:moveTo>
                    <a:lnTo>
                      <a:pt x="88" y="36"/>
                    </a:lnTo>
                    <a:lnTo>
                      <a:pt x="36" y="88"/>
                    </a:lnTo>
                    <a:lnTo>
                      <a:pt x="0" y="55"/>
                    </a:lnTo>
                    <a:lnTo>
                      <a:pt x="52"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407" name="Freeform 412"/>
              <p:cNvSpPr>
                <a:spLocks/>
              </p:cNvSpPr>
              <p:nvPr/>
            </p:nvSpPr>
            <p:spPr bwMode="auto">
              <a:xfrm>
                <a:off x="2390216" y="3969624"/>
                <a:ext cx="43971" cy="108358"/>
              </a:xfrm>
              <a:custGeom>
                <a:avLst/>
                <a:gdLst/>
                <a:ahLst/>
                <a:cxnLst>
                  <a:cxn ang="0">
                    <a:pos x="0" y="52"/>
                  </a:cxn>
                  <a:cxn ang="0">
                    <a:pos x="0" y="0"/>
                  </a:cxn>
                  <a:cxn ang="0">
                    <a:pos x="36" y="36"/>
                  </a:cxn>
                  <a:cxn ang="0">
                    <a:pos x="36" y="88"/>
                  </a:cxn>
                </a:cxnLst>
                <a:rect l="0" t="0" r="r" b="b"/>
                <a:pathLst>
                  <a:path w="36" h="88">
                    <a:moveTo>
                      <a:pt x="0" y="52"/>
                    </a:moveTo>
                    <a:lnTo>
                      <a:pt x="0" y="0"/>
                    </a:lnTo>
                    <a:lnTo>
                      <a:pt x="36" y="36"/>
                    </a:lnTo>
                    <a:lnTo>
                      <a:pt x="36" y="88"/>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408" name="Freeform 413"/>
              <p:cNvSpPr>
                <a:spLocks/>
              </p:cNvSpPr>
              <p:nvPr/>
            </p:nvSpPr>
            <p:spPr bwMode="auto">
              <a:xfrm>
                <a:off x="2390216" y="3905594"/>
                <a:ext cx="107484" cy="108358"/>
              </a:xfrm>
              <a:custGeom>
                <a:avLst/>
                <a:gdLst/>
                <a:ahLst/>
                <a:cxnLst>
                  <a:cxn ang="0">
                    <a:pos x="52" y="0"/>
                  </a:cxn>
                  <a:cxn ang="0">
                    <a:pos x="88" y="36"/>
                  </a:cxn>
                  <a:cxn ang="0">
                    <a:pos x="36" y="88"/>
                  </a:cxn>
                  <a:cxn ang="0">
                    <a:pos x="0" y="52"/>
                  </a:cxn>
                  <a:cxn ang="0">
                    <a:pos x="52" y="0"/>
                  </a:cxn>
                </a:cxnLst>
                <a:rect l="0" t="0" r="r" b="b"/>
                <a:pathLst>
                  <a:path w="88" h="88">
                    <a:moveTo>
                      <a:pt x="52" y="0"/>
                    </a:moveTo>
                    <a:lnTo>
                      <a:pt x="88" y="36"/>
                    </a:lnTo>
                    <a:lnTo>
                      <a:pt x="36" y="88"/>
                    </a:lnTo>
                    <a:lnTo>
                      <a:pt x="0" y="52"/>
                    </a:lnTo>
                    <a:lnTo>
                      <a:pt x="52"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409" name="Freeform 414"/>
              <p:cNvSpPr>
                <a:spLocks/>
              </p:cNvSpPr>
              <p:nvPr/>
            </p:nvSpPr>
            <p:spPr bwMode="auto">
              <a:xfrm>
                <a:off x="2453729" y="3905594"/>
                <a:ext cx="43971" cy="108358"/>
              </a:xfrm>
              <a:custGeom>
                <a:avLst/>
                <a:gdLst/>
                <a:ahLst/>
                <a:cxnLst>
                  <a:cxn ang="0">
                    <a:pos x="0" y="52"/>
                  </a:cxn>
                  <a:cxn ang="0">
                    <a:pos x="0" y="0"/>
                  </a:cxn>
                  <a:cxn ang="0">
                    <a:pos x="36" y="36"/>
                  </a:cxn>
                  <a:cxn ang="0">
                    <a:pos x="36" y="88"/>
                  </a:cxn>
                </a:cxnLst>
                <a:rect l="0" t="0" r="r" b="b"/>
                <a:pathLst>
                  <a:path w="36" h="88">
                    <a:moveTo>
                      <a:pt x="0" y="52"/>
                    </a:moveTo>
                    <a:lnTo>
                      <a:pt x="0" y="0"/>
                    </a:lnTo>
                    <a:lnTo>
                      <a:pt x="36" y="36"/>
                    </a:lnTo>
                    <a:lnTo>
                      <a:pt x="36" y="88"/>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410" name="Freeform 415"/>
              <p:cNvSpPr>
                <a:spLocks/>
              </p:cNvSpPr>
              <p:nvPr/>
            </p:nvSpPr>
            <p:spPr bwMode="auto">
              <a:xfrm>
                <a:off x="2434186" y="4013952"/>
                <a:ext cx="63513" cy="128060"/>
              </a:xfrm>
              <a:custGeom>
                <a:avLst/>
                <a:gdLst/>
                <a:ahLst/>
                <a:cxnLst>
                  <a:cxn ang="0">
                    <a:pos x="0" y="52"/>
                  </a:cxn>
                  <a:cxn ang="0">
                    <a:pos x="0" y="0"/>
                  </a:cxn>
                  <a:cxn ang="0">
                    <a:pos x="52" y="52"/>
                  </a:cxn>
                  <a:cxn ang="0">
                    <a:pos x="52" y="104"/>
                  </a:cxn>
                </a:cxnLst>
                <a:rect l="0" t="0" r="r" b="b"/>
                <a:pathLst>
                  <a:path w="52" h="104">
                    <a:moveTo>
                      <a:pt x="0" y="52"/>
                    </a:moveTo>
                    <a:lnTo>
                      <a:pt x="0" y="0"/>
                    </a:lnTo>
                    <a:lnTo>
                      <a:pt x="52" y="52"/>
                    </a:lnTo>
                    <a:lnTo>
                      <a:pt x="52" y="104"/>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411" name="Freeform 416"/>
              <p:cNvSpPr>
                <a:spLocks/>
              </p:cNvSpPr>
              <p:nvPr/>
            </p:nvSpPr>
            <p:spPr bwMode="auto">
              <a:xfrm>
                <a:off x="2434186" y="3949923"/>
                <a:ext cx="125806" cy="128060"/>
              </a:xfrm>
              <a:custGeom>
                <a:avLst/>
                <a:gdLst/>
                <a:ahLst/>
                <a:cxnLst>
                  <a:cxn ang="0">
                    <a:pos x="52" y="0"/>
                  </a:cxn>
                  <a:cxn ang="0">
                    <a:pos x="103" y="52"/>
                  </a:cxn>
                  <a:cxn ang="0">
                    <a:pos x="52" y="104"/>
                  </a:cxn>
                  <a:cxn ang="0">
                    <a:pos x="0" y="52"/>
                  </a:cxn>
                  <a:cxn ang="0">
                    <a:pos x="52" y="0"/>
                  </a:cxn>
                </a:cxnLst>
                <a:rect l="0" t="0" r="r" b="b"/>
                <a:pathLst>
                  <a:path w="103" h="104">
                    <a:moveTo>
                      <a:pt x="52" y="0"/>
                    </a:moveTo>
                    <a:lnTo>
                      <a:pt x="103" y="52"/>
                    </a:lnTo>
                    <a:lnTo>
                      <a:pt x="52" y="104"/>
                    </a:lnTo>
                    <a:lnTo>
                      <a:pt x="0" y="52"/>
                    </a:lnTo>
                    <a:lnTo>
                      <a:pt x="52"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412" name="Freeform 417"/>
              <p:cNvSpPr>
                <a:spLocks/>
              </p:cNvSpPr>
              <p:nvPr/>
            </p:nvSpPr>
            <p:spPr bwMode="auto">
              <a:xfrm>
                <a:off x="2497700" y="3949923"/>
                <a:ext cx="62292" cy="128060"/>
              </a:xfrm>
              <a:custGeom>
                <a:avLst/>
                <a:gdLst/>
                <a:ahLst/>
                <a:cxnLst>
                  <a:cxn ang="0">
                    <a:pos x="0" y="52"/>
                  </a:cxn>
                  <a:cxn ang="0">
                    <a:pos x="0" y="0"/>
                  </a:cxn>
                  <a:cxn ang="0">
                    <a:pos x="51" y="52"/>
                  </a:cxn>
                  <a:cxn ang="0">
                    <a:pos x="51" y="104"/>
                  </a:cxn>
                </a:cxnLst>
                <a:rect l="0" t="0" r="r" b="b"/>
                <a:pathLst>
                  <a:path w="51" h="104">
                    <a:moveTo>
                      <a:pt x="0" y="52"/>
                    </a:moveTo>
                    <a:lnTo>
                      <a:pt x="0" y="0"/>
                    </a:lnTo>
                    <a:lnTo>
                      <a:pt x="51" y="52"/>
                    </a:lnTo>
                    <a:lnTo>
                      <a:pt x="51" y="104"/>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413" name="Freeform 418"/>
              <p:cNvSpPr>
                <a:spLocks/>
              </p:cNvSpPr>
              <p:nvPr/>
            </p:nvSpPr>
            <p:spPr bwMode="auto">
              <a:xfrm>
                <a:off x="2497700" y="4077982"/>
                <a:ext cx="62292" cy="130522"/>
              </a:xfrm>
              <a:custGeom>
                <a:avLst/>
                <a:gdLst/>
                <a:ahLst/>
                <a:cxnLst>
                  <a:cxn ang="0">
                    <a:pos x="0" y="52"/>
                  </a:cxn>
                  <a:cxn ang="0">
                    <a:pos x="0" y="0"/>
                  </a:cxn>
                  <a:cxn ang="0">
                    <a:pos x="51" y="54"/>
                  </a:cxn>
                  <a:cxn ang="0">
                    <a:pos x="51" y="106"/>
                  </a:cxn>
                </a:cxnLst>
                <a:rect l="0" t="0" r="r" b="b"/>
                <a:pathLst>
                  <a:path w="51" h="106">
                    <a:moveTo>
                      <a:pt x="0" y="52"/>
                    </a:moveTo>
                    <a:lnTo>
                      <a:pt x="0" y="0"/>
                    </a:lnTo>
                    <a:lnTo>
                      <a:pt x="51" y="54"/>
                    </a:lnTo>
                    <a:lnTo>
                      <a:pt x="51" y="106"/>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414" name="Freeform 419"/>
              <p:cNvSpPr>
                <a:spLocks/>
              </p:cNvSpPr>
              <p:nvPr/>
            </p:nvSpPr>
            <p:spPr bwMode="auto">
              <a:xfrm>
                <a:off x="2497700" y="4013952"/>
                <a:ext cx="129469" cy="130522"/>
              </a:xfrm>
              <a:custGeom>
                <a:avLst/>
                <a:gdLst/>
                <a:ahLst/>
                <a:cxnLst>
                  <a:cxn ang="0">
                    <a:pos x="51" y="0"/>
                  </a:cxn>
                  <a:cxn ang="0">
                    <a:pos x="106" y="52"/>
                  </a:cxn>
                  <a:cxn ang="0">
                    <a:pos x="51" y="106"/>
                  </a:cxn>
                  <a:cxn ang="0">
                    <a:pos x="0" y="52"/>
                  </a:cxn>
                  <a:cxn ang="0">
                    <a:pos x="51" y="0"/>
                  </a:cxn>
                </a:cxnLst>
                <a:rect l="0" t="0" r="r" b="b"/>
                <a:pathLst>
                  <a:path w="106" h="106">
                    <a:moveTo>
                      <a:pt x="51" y="0"/>
                    </a:moveTo>
                    <a:lnTo>
                      <a:pt x="106" y="52"/>
                    </a:lnTo>
                    <a:lnTo>
                      <a:pt x="51" y="106"/>
                    </a:lnTo>
                    <a:lnTo>
                      <a:pt x="0" y="52"/>
                    </a:lnTo>
                    <a:lnTo>
                      <a:pt x="51"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415" name="Freeform 420"/>
              <p:cNvSpPr>
                <a:spLocks/>
              </p:cNvSpPr>
              <p:nvPr/>
            </p:nvSpPr>
            <p:spPr bwMode="auto">
              <a:xfrm>
                <a:off x="2559992" y="4013952"/>
                <a:ext cx="67178" cy="128060"/>
              </a:xfrm>
              <a:custGeom>
                <a:avLst/>
                <a:gdLst/>
                <a:ahLst/>
                <a:cxnLst>
                  <a:cxn ang="0">
                    <a:pos x="0" y="52"/>
                  </a:cxn>
                  <a:cxn ang="0">
                    <a:pos x="0" y="0"/>
                  </a:cxn>
                  <a:cxn ang="0">
                    <a:pos x="55" y="52"/>
                  </a:cxn>
                  <a:cxn ang="0">
                    <a:pos x="55" y="104"/>
                  </a:cxn>
                </a:cxnLst>
                <a:rect l="0" t="0" r="r" b="b"/>
                <a:pathLst>
                  <a:path w="55" h="104">
                    <a:moveTo>
                      <a:pt x="0" y="52"/>
                    </a:moveTo>
                    <a:lnTo>
                      <a:pt x="0" y="0"/>
                    </a:lnTo>
                    <a:lnTo>
                      <a:pt x="55" y="52"/>
                    </a:lnTo>
                    <a:lnTo>
                      <a:pt x="55" y="104"/>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416" name="Freeform 421"/>
              <p:cNvSpPr>
                <a:spLocks/>
              </p:cNvSpPr>
              <p:nvPr/>
            </p:nvSpPr>
            <p:spPr bwMode="auto">
              <a:xfrm>
                <a:off x="2559992" y="4144475"/>
                <a:ext cx="67178" cy="128060"/>
              </a:xfrm>
              <a:custGeom>
                <a:avLst/>
                <a:gdLst/>
                <a:ahLst/>
                <a:cxnLst>
                  <a:cxn ang="0">
                    <a:pos x="0" y="52"/>
                  </a:cxn>
                  <a:cxn ang="0">
                    <a:pos x="0" y="0"/>
                  </a:cxn>
                  <a:cxn ang="0">
                    <a:pos x="55" y="52"/>
                  </a:cxn>
                  <a:cxn ang="0">
                    <a:pos x="55" y="104"/>
                  </a:cxn>
                </a:cxnLst>
                <a:rect l="0" t="0" r="r" b="b"/>
                <a:pathLst>
                  <a:path w="55" h="104">
                    <a:moveTo>
                      <a:pt x="0" y="52"/>
                    </a:moveTo>
                    <a:lnTo>
                      <a:pt x="0" y="0"/>
                    </a:lnTo>
                    <a:lnTo>
                      <a:pt x="55" y="52"/>
                    </a:lnTo>
                    <a:lnTo>
                      <a:pt x="55" y="104"/>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417" name="Freeform 422"/>
              <p:cNvSpPr>
                <a:spLocks/>
              </p:cNvSpPr>
              <p:nvPr/>
            </p:nvSpPr>
            <p:spPr bwMode="auto">
              <a:xfrm>
                <a:off x="2559992" y="4077982"/>
                <a:ext cx="130691" cy="130522"/>
              </a:xfrm>
              <a:custGeom>
                <a:avLst/>
                <a:gdLst/>
                <a:ahLst/>
                <a:cxnLst>
                  <a:cxn ang="0">
                    <a:pos x="55" y="0"/>
                  </a:cxn>
                  <a:cxn ang="0">
                    <a:pos x="107" y="54"/>
                  </a:cxn>
                  <a:cxn ang="0">
                    <a:pos x="55" y="106"/>
                  </a:cxn>
                  <a:cxn ang="0">
                    <a:pos x="0" y="54"/>
                  </a:cxn>
                  <a:cxn ang="0">
                    <a:pos x="55" y="0"/>
                  </a:cxn>
                </a:cxnLst>
                <a:rect l="0" t="0" r="r" b="b"/>
                <a:pathLst>
                  <a:path w="107" h="106">
                    <a:moveTo>
                      <a:pt x="55" y="0"/>
                    </a:moveTo>
                    <a:lnTo>
                      <a:pt x="107" y="54"/>
                    </a:lnTo>
                    <a:lnTo>
                      <a:pt x="55" y="106"/>
                    </a:lnTo>
                    <a:lnTo>
                      <a:pt x="0" y="54"/>
                    </a:lnTo>
                    <a:lnTo>
                      <a:pt x="55"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418" name="Freeform 423"/>
              <p:cNvSpPr>
                <a:spLocks/>
              </p:cNvSpPr>
              <p:nvPr/>
            </p:nvSpPr>
            <p:spPr bwMode="auto">
              <a:xfrm>
                <a:off x="2627169" y="4077982"/>
                <a:ext cx="63513" cy="130522"/>
              </a:xfrm>
              <a:custGeom>
                <a:avLst/>
                <a:gdLst/>
                <a:ahLst/>
                <a:cxnLst>
                  <a:cxn ang="0">
                    <a:pos x="0" y="52"/>
                  </a:cxn>
                  <a:cxn ang="0">
                    <a:pos x="0" y="0"/>
                  </a:cxn>
                  <a:cxn ang="0">
                    <a:pos x="52" y="54"/>
                  </a:cxn>
                  <a:cxn ang="0">
                    <a:pos x="52" y="106"/>
                  </a:cxn>
                </a:cxnLst>
                <a:rect l="0" t="0" r="r" b="b"/>
                <a:pathLst>
                  <a:path w="52" h="106">
                    <a:moveTo>
                      <a:pt x="0" y="52"/>
                    </a:moveTo>
                    <a:lnTo>
                      <a:pt x="0" y="0"/>
                    </a:lnTo>
                    <a:lnTo>
                      <a:pt x="52" y="54"/>
                    </a:lnTo>
                    <a:lnTo>
                      <a:pt x="52" y="106"/>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419" name="Freeform 424"/>
              <p:cNvSpPr>
                <a:spLocks/>
              </p:cNvSpPr>
              <p:nvPr/>
            </p:nvSpPr>
            <p:spPr bwMode="auto">
              <a:xfrm>
                <a:off x="2627169" y="4208504"/>
                <a:ext cx="63513" cy="128060"/>
              </a:xfrm>
              <a:custGeom>
                <a:avLst/>
                <a:gdLst/>
                <a:ahLst/>
                <a:cxnLst>
                  <a:cxn ang="0">
                    <a:pos x="0" y="52"/>
                  </a:cxn>
                  <a:cxn ang="0">
                    <a:pos x="0" y="0"/>
                  </a:cxn>
                  <a:cxn ang="0">
                    <a:pos x="52" y="52"/>
                  </a:cxn>
                  <a:cxn ang="0">
                    <a:pos x="52" y="104"/>
                  </a:cxn>
                </a:cxnLst>
                <a:rect l="0" t="0" r="r" b="b"/>
                <a:pathLst>
                  <a:path w="52" h="104">
                    <a:moveTo>
                      <a:pt x="0" y="52"/>
                    </a:moveTo>
                    <a:lnTo>
                      <a:pt x="0" y="0"/>
                    </a:lnTo>
                    <a:lnTo>
                      <a:pt x="52" y="52"/>
                    </a:lnTo>
                    <a:lnTo>
                      <a:pt x="52" y="104"/>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420" name="Freeform 425"/>
              <p:cNvSpPr>
                <a:spLocks/>
              </p:cNvSpPr>
              <p:nvPr/>
            </p:nvSpPr>
            <p:spPr bwMode="auto">
              <a:xfrm>
                <a:off x="2690682" y="4208504"/>
                <a:ext cx="63513" cy="128060"/>
              </a:xfrm>
              <a:custGeom>
                <a:avLst/>
                <a:gdLst/>
                <a:ahLst/>
                <a:cxnLst>
                  <a:cxn ang="0">
                    <a:pos x="52" y="52"/>
                  </a:cxn>
                  <a:cxn ang="0">
                    <a:pos x="52" y="0"/>
                  </a:cxn>
                  <a:cxn ang="0">
                    <a:pos x="0" y="52"/>
                  </a:cxn>
                  <a:cxn ang="0">
                    <a:pos x="0" y="104"/>
                  </a:cxn>
                  <a:cxn ang="0">
                    <a:pos x="52" y="52"/>
                  </a:cxn>
                </a:cxnLst>
                <a:rect l="0" t="0" r="r" b="b"/>
                <a:pathLst>
                  <a:path w="52" h="104">
                    <a:moveTo>
                      <a:pt x="52" y="52"/>
                    </a:moveTo>
                    <a:lnTo>
                      <a:pt x="52" y="0"/>
                    </a:lnTo>
                    <a:lnTo>
                      <a:pt x="0" y="52"/>
                    </a:lnTo>
                    <a:lnTo>
                      <a:pt x="0" y="104"/>
                    </a:lnTo>
                    <a:lnTo>
                      <a:pt x="52" y="52"/>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421" name="Freeform 426"/>
              <p:cNvSpPr>
                <a:spLocks/>
              </p:cNvSpPr>
              <p:nvPr/>
            </p:nvSpPr>
            <p:spPr bwMode="auto">
              <a:xfrm>
                <a:off x="2559992" y="4077982"/>
                <a:ext cx="67178" cy="130522"/>
              </a:xfrm>
              <a:custGeom>
                <a:avLst/>
                <a:gdLst/>
                <a:ahLst/>
                <a:cxnLst>
                  <a:cxn ang="0">
                    <a:pos x="55" y="52"/>
                  </a:cxn>
                  <a:cxn ang="0">
                    <a:pos x="55" y="0"/>
                  </a:cxn>
                  <a:cxn ang="0">
                    <a:pos x="0" y="54"/>
                  </a:cxn>
                  <a:cxn ang="0">
                    <a:pos x="0" y="106"/>
                  </a:cxn>
                  <a:cxn ang="0">
                    <a:pos x="55" y="52"/>
                  </a:cxn>
                </a:cxnLst>
                <a:rect l="0" t="0" r="r" b="b"/>
                <a:pathLst>
                  <a:path w="55" h="106">
                    <a:moveTo>
                      <a:pt x="55" y="52"/>
                    </a:moveTo>
                    <a:lnTo>
                      <a:pt x="55" y="0"/>
                    </a:lnTo>
                    <a:lnTo>
                      <a:pt x="0" y="54"/>
                    </a:lnTo>
                    <a:lnTo>
                      <a:pt x="0" y="106"/>
                    </a:lnTo>
                    <a:lnTo>
                      <a:pt x="55" y="52"/>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422" name="Freeform 427"/>
              <p:cNvSpPr>
                <a:spLocks/>
              </p:cNvSpPr>
              <p:nvPr/>
            </p:nvSpPr>
            <p:spPr bwMode="auto">
              <a:xfrm>
                <a:off x="2559992" y="4077982"/>
                <a:ext cx="194205" cy="194552"/>
              </a:xfrm>
              <a:custGeom>
                <a:avLst/>
                <a:gdLst/>
                <a:ahLst/>
                <a:cxnLst>
                  <a:cxn ang="0">
                    <a:pos x="55" y="0"/>
                  </a:cxn>
                  <a:cxn ang="0">
                    <a:pos x="159" y="106"/>
                  </a:cxn>
                  <a:cxn ang="0">
                    <a:pos x="107" y="158"/>
                  </a:cxn>
                  <a:cxn ang="0">
                    <a:pos x="0" y="54"/>
                  </a:cxn>
                  <a:cxn ang="0">
                    <a:pos x="55" y="0"/>
                  </a:cxn>
                </a:cxnLst>
                <a:rect l="0" t="0" r="r" b="b"/>
                <a:pathLst>
                  <a:path w="159" h="158">
                    <a:moveTo>
                      <a:pt x="55" y="0"/>
                    </a:moveTo>
                    <a:lnTo>
                      <a:pt x="159" y="106"/>
                    </a:lnTo>
                    <a:lnTo>
                      <a:pt x="107" y="158"/>
                    </a:lnTo>
                    <a:lnTo>
                      <a:pt x="0" y="54"/>
                    </a:lnTo>
                    <a:lnTo>
                      <a:pt x="55" y="0"/>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423" name="Freeform 428"/>
              <p:cNvSpPr>
                <a:spLocks/>
              </p:cNvSpPr>
              <p:nvPr/>
            </p:nvSpPr>
            <p:spPr bwMode="auto">
              <a:xfrm>
                <a:off x="2690682" y="4144475"/>
                <a:ext cx="63513" cy="128060"/>
              </a:xfrm>
              <a:custGeom>
                <a:avLst/>
                <a:gdLst/>
                <a:ahLst/>
                <a:cxnLst>
                  <a:cxn ang="0">
                    <a:pos x="0" y="0"/>
                  </a:cxn>
                  <a:cxn ang="0">
                    <a:pos x="52" y="52"/>
                  </a:cxn>
                  <a:cxn ang="0">
                    <a:pos x="52" y="104"/>
                  </a:cxn>
                </a:cxnLst>
                <a:rect l="0" t="0" r="r" b="b"/>
                <a:pathLst>
                  <a:path w="52" h="104">
                    <a:moveTo>
                      <a:pt x="0" y="0"/>
                    </a:moveTo>
                    <a:lnTo>
                      <a:pt x="52" y="52"/>
                    </a:lnTo>
                    <a:lnTo>
                      <a:pt x="52" y="104"/>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424" name="Freeform 429"/>
              <p:cNvSpPr>
                <a:spLocks/>
              </p:cNvSpPr>
              <p:nvPr/>
            </p:nvSpPr>
            <p:spPr bwMode="auto">
              <a:xfrm>
                <a:off x="2559992" y="4101377"/>
                <a:ext cx="67178" cy="107127"/>
              </a:xfrm>
              <a:custGeom>
                <a:avLst/>
                <a:gdLst/>
                <a:ahLst/>
                <a:cxnLst>
                  <a:cxn ang="0">
                    <a:pos x="0" y="35"/>
                  </a:cxn>
                  <a:cxn ang="0">
                    <a:pos x="0" y="0"/>
                  </a:cxn>
                  <a:cxn ang="0">
                    <a:pos x="55" y="52"/>
                  </a:cxn>
                  <a:cxn ang="0">
                    <a:pos x="55" y="87"/>
                  </a:cxn>
                </a:cxnLst>
                <a:rect l="0" t="0" r="r" b="b"/>
                <a:pathLst>
                  <a:path w="55" h="87">
                    <a:moveTo>
                      <a:pt x="0" y="35"/>
                    </a:moveTo>
                    <a:lnTo>
                      <a:pt x="0" y="0"/>
                    </a:lnTo>
                    <a:lnTo>
                      <a:pt x="55" y="52"/>
                    </a:lnTo>
                    <a:lnTo>
                      <a:pt x="55" y="87"/>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425" name="Freeform 430"/>
              <p:cNvSpPr>
                <a:spLocks/>
              </p:cNvSpPr>
              <p:nvPr/>
            </p:nvSpPr>
            <p:spPr bwMode="auto">
              <a:xfrm>
                <a:off x="2627169" y="4033654"/>
                <a:ext cx="63513" cy="110821"/>
              </a:xfrm>
              <a:custGeom>
                <a:avLst/>
                <a:gdLst/>
                <a:ahLst/>
                <a:cxnLst>
                  <a:cxn ang="0">
                    <a:pos x="0" y="36"/>
                  </a:cxn>
                  <a:cxn ang="0">
                    <a:pos x="0" y="0"/>
                  </a:cxn>
                  <a:cxn ang="0">
                    <a:pos x="52" y="55"/>
                  </a:cxn>
                  <a:cxn ang="0">
                    <a:pos x="52" y="90"/>
                  </a:cxn>
                </a:cxnLst>
                <a:rect l="0" t="0" r="r" b="b"/>
                <a:pathLst>
                  <a:path w="52" h="90">
                    <a:moveTo>
                      <a:pt x="0" y="36"/>
                    </a:moveTo>
                    <a:lnTo>
                      <a:pt x="0" y="0"/>
                    </a:lnTo>
                    <a:lnTo>
                      <a:pt x="52" y="55"/>
                    </a:lnTo>
                    <a:lnTo>
                      <a:pt x="52" y="90"/>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426" name="Freeform 431"/>
              <p:cNvSpPr>
                <a:spLocks/>
              </p:cNvSpPr>
              <p:nvPr/>
            </p:nvSpPr>
            <p:spPr bwMode="auto">
              <a:xfrm>
                <a:off x="2627169" y="4165407"/>
                <a:ext cx="63513" cy="107127"/>
              </a:xfrm>
              <a:custGeom>
                <a:avLst/>
                <a:gdLst/>
                <a:ahLst/>
                <a:cxnLst>
                  <a:cxn ang="0">
                    <a:pos x="0" y="35"/>
                  </a:cxn>
                  <a:cxn ang="0">
                    <a:pos x="0" y="0"/>
                  </a:cxn>
                  <a:cxn ang="0">
                    <a:pos x="52" y="52"/>
                  </a:cxn>
                  <a:cxn ang="0">
                    <a:pos x="52" y="87"/>
                  </a:cxn>
                </a:cxnLst>
                <a:rect l="0" t="0" r="r" b="b"/>
                <a:pathLst>
                  <a:path w="52" h="87">
                    <a:moveTo>
                      <a:pt x="0" y="35"/>
                    </a:moveTo>
                    <a:lnTo>
                      <a:pt x="0" y="0"/>
                    </a:lnTo>
                    <a:lnTo>
                      <a:pt x="52" y="52"/>
                    </a:lnTo>
                    <a:lnTo>
                      <a:pt x="52" y="87"/>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427" name="Freeform 432"/>
              <p:cNvSpPr>
                <a:spLocks/>
              </p:cNvSpPr>
              <p:nvPr/>
            </p:nvSpPr>
            <p:spPr bwMode="auto">
              <a:xfrm>
                <a:off x="2690682" y="4101377"/>
                <a:ext cx="63513" cy="107127"/>
              </a:xfrm>
              <a:custGeom>
                <a:avLst/>
                <a:gdLst/>
                <a:ahLst/>
                <a:cxnLst>
                  <a:cxn ang="0">
                    <a:pos x="0" y="35"/>
                  </a:cxn>
                  <a:cxn ang="0">
                    <a:pos x="0" y="0"/>
                  </a:cxn>
                  <a:cxn ang="0">
                    <a:pos x="52" y="52"/>
                  </a:cxn>
                  <a:cxn ang="0">
                    <a:pos x="52" y="87"/>
                  </a:cxn>
                </a:cxnLst>
                <a:rect l="0" t="0" r="r" b="b"/>
                <a:pathLst>
                  <a:path w="52" h="87">
                    <a:moveTo>
                      <a:pt x="0" y="35"/>
                    </a:moveTo>
                    <a:lnTo>
                      <a:pt x="0" y="0"/>
                    </a:lnTo>
                    <a:lnTo>
                      <a:pt x="52" y="52"/>
                    </a:lnTo>
                    <a:lnTo>
                      <a:pt x="52" y="87"/>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428" name="Freeform 433"/>
              <p:cNvSpPr>
                <a:spLocks/>
              </p:cNvSpPr>
              <p:nvPr/>
            </p:nvSpPr>
            <p:spPr bwMode="auto">
              <a:xfrm>
                <a:off x="2453729" y="3841564"/>
                <a:ext cx="106263" cy="108358"/>
              </a:xfrm>
              <a:custGeom>
                <a:avLst/>
                <a:gdLst/>
                <a:ahLst/>
                <a:cxnLst>
                  <a:cxn ang="0">
                    <a:pos x="54" y="0"/>
                  </a:cxn>
                  <a:cxn ang="0">
                    <a:pos x="87" y="36"/>
                  </a:cxn>
                  <a:cxn ang="0">
                    <a:pos x="36" y="88"/>
                  </a:cxn>
                  <a:cxn ang="0">
                    <a:pos x="0" y="52"/>
                  </a:cxn>
                  <a:cxn ang="0">
                    <a:pos x="54" y="0"/>
                  </a:cxn>
                </a:cxnLst>
                <a:rect l="0" t="0" r="r" b="b"/>
                <a:pathLst>
                  <a:path w="87" h="88">
                    <a:moveTo>
                      <a:pt x="54" y="0"/>
                    </a:moveTo>
                    <a:lnTo>
                      <a:pt x="87" y="36"/>
                    </a:lnTo>
                    <a:lnTo>
                      <a:pt x="36" y="88"/>
                    </a:lnTo>
                    <a:lnTo>
                      <a:pt x="0" y="52"/>
                    </a:lnTo>
                    <a:lnTo>
                      <a:pt x="54"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429" name="Freeform 434"/>
              <p:cNvSpPr>
                <a:spLocks/>
              </p:cNvSpPr>
              <p:nvPr/>
            </p:nvSpPr>
            <p:spPr bwMode="auto">
              <a:xfrm>
                <a:off x="2519685" y="3841564"/>
                <a:ext cx="40307" cy="108358"/>
              </a:xfrm>
              <a:custGeom>
                <a:avLst/>
                <a:gdLst/>
                <a:ahLst/>
                <a:cxnLst>
                  <a:cxn ang="0">
                    <a:pos x="0" y="52"/>
                  </a:cxn>
                  <a:cxn ang="0">
                    <a:pos x="0" y="0"/>
                  </a:cxn>
                  <a:cxn ang="0">
                    <a:pos x="33" y="36"/>
                  </a:cxn>
                  <a:cxn ang="0">
                    <a:pos x="33" y="88"/>
                  </a:cxn>
                </a:cxnLst>
                <a:rect l="0" t="0" r="r" b="b"/>
                <a:pathLst>
                  <a:path w="33" h="88">
                    <a:moveTo>
                      <a:pt x="0" y="52"/>
                    </a:moveTo>
                    <a:lnTo>
                      <a:pt x="0" y="0"/>
                    </a:lnTo>
                    <a:lnTo>
                      <a:pt x="33" y="36"/>
                    </a:lnTo>
                    <a:lnTo>
                      <a:pt x="33" y="88"/>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430" name="Freeform 435"/>
              <p:cNvSpPr>
                <a:spLocks/>
              </p:cNvSpPr>
              <p:nvPr/>
            </p:nvSpPr>
            <p:spPr bwMode="auto">
              <a:xfrm>
                <a:off x="1750197" y="4554511"/>
                <a:ext cx="106263" cy="104664"/>
              </a:xfrm>
              <a:custGeom>
                <a:avLst/>
                <a:gdLst/>
                <a:ahLst/>
                <a:cxnLst>
                  <a:cxn ang="0">
                    <a:pos x="52" y="0"/>
                  </a:cxn>
                  <a:cxn ang="0">
                    <a:pos x="87" y="33"/>
                  </a:cxn>
                  <a:cxn ang="0">
                    <a:pos x="33" y="85"/>
                  </a:cxn>
                  <a:cxn ang="0">
                    <a:pos x="0" y="52"/>
                  </a:cxn>
                  <a:cxn ang="0">
                    <a:pos x="52" y="0"/>
                  </a:cxn>
                </a:cxnLst>
                <a:rect l="0" t="0" r="r" b="b"/>
                <a:pathLst>
                  <a:path w="87" h="85">
                    <a:moveTo>
                      <a:pt x="52" y="0"/>
                    </a:moveTo>
                    <a:lnTo>
                      <a:pt x="87" y="33"/>
                    </a:lnTo>
                    <a:lnTo>
                      <a:pt x="33" y="85"/>
                    </a:lnTo>
                    <a:lnTo>
                      <a:pt x="0" y="52"/>
                    </a:lnTo>
                    <a:lnTo>
                      <a:pt x="52"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431" name="Freeform 436"/>
              <p:cNvSpPr>
                <a:spLocks/>
              </p:cNvSpPr>
              <p:nvPr/>
            </p:nvSpPr>
            <p:spPr bwMode="auto">
              <a:xfrm>
                <a:off x="1813710" y="4554511"/>
                <a:ext cx="42750" cy="104664"/>
              </a:xfrm>
              <a:custGeom>
                <a:avLst/>
                <a:gdLst/>
                <a:ahLst/>
                <a:cxnLst>
                  <a:cxn ang="0">
                    <a:pos x="0" y="52"/>
                  </a:cxn>
                  <a:cxn ang="0">
                    <a:pos x="0" y="0"/>
                  </a:cxn>
                  <a:cxn ang="0">
                    <a:pos x="35" y="33"/>
                  </a:cxn>
                  <a:cxn ang="0">
                    <a:pos x="35" y="85"/>
                  </a:cxn>
                </a:cxnLst>
                <a:rect l="0" t="0" r="r" b="b"/>
                <a:pathLst>
                  <a:path w="35" h="85">
                    <a:moveTo>
                      <a:pt x="0" y="52"/>
                    </a:moveTo>
                    <a:lnTo>
                      <a:pt x="0" y="0"/>
                    </a:lnTo>
                    <a:lnTo>
                      <a:pt x="35" y="33"/>
                    </a:lnTo>
                    <a:lnTo>
                      <a:pt x="35" y="85"/>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432" name="Freeform 437"/>
              <p:cNvSpPr>
                <a:spLocks/>
              </p:cNvSpPr>
              <p:nvPr/>
            </p:nvSpPr>
            <p:spPr bwMode="auto">
              <a:xfrm>
                <a:off x="1813710" y="4488019"/>
                <a:ext cx="106263" cy="107127"/>
              </a:xfrm>
              <a:custGeom>
                <a:avLst/>
                <a:gdLst/>
                <a:ahLst/>
                <a:cxnLst>
                  <a:cxn ang="0">
                    <a:pos x="52" y="0"/>
                  </a:cxn>
                  <a:cxn ang="0">
                    <a:pos x="87" y="35"/>
                  </a:cxn>
                  <a:cxn ang="0">
                    <a:pos x="35" y="87"/>
                  </a:cxn>
                  <a:cxn ang="0">
                    <a:pos x="0" y="54"/>
                  </a:cxn>
                  <a:cxn ang="0">
                    <a:pos x="52" y="0"/>
                  </a:cxn>
                </a:cxnLst>
                <a:rect l="0" t="0" r="r" b="b"/>
                <a:pathLst>
                  <a:path w="87" h="87">
                    <a:moveTo>
                      <a:pt x="52" y="0"/>
                    </a:moveTo>
                    <a:lnTo>
                      <a:pt x="87" y="35"/>
                    </a:lnTo>
                    <a:lnTo>
                      <a:pt x="35" y="87"/>
                    </a:lnTo>
                    <a:lnTo>
                      <a:pt x="0" y="54"/>
                    </a:lnTo>
                    <a:lnTo>
                      <a:pt x="52"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433" name="Freeform 438"/>
              <p:cNvSpPr>
                <a:spLocks/>
              </p:cNvSpPr>
              <p:nvPr/>
            </p:nvSpPr>
            <p:spPr bwMode="auto">
              <a:xfrm>
                <a:off x="1877224" y="4488019"/>
                <a:ext cx="42750" cy="107127"/>
              </a:xfrm>
              <a:custGeom>
                <a:avLst/>
                <a:gdLst/>
                <a:ahLst/>
                <a:cxnLst>
                  <a:cxn ang="0">
                    <a:pos x="0" y="52"/>
                  </a:cxn>
                  <a:cxn ang="0">
                    <a:pos x="0" y="0"/>
                  </a:cxn>
                  <a:cxn ang="0">
                    <a:pos x="35" y="35"/>
                  </a:cxn>
                  <a:cxn ang="0">
                    <a:pos x="35" y="87"/>
                  </a:cxn>
                </a:cxnLst>
                <a:rect l="0" t="0" r="r" b="b"/>
                <a:pathLst>
                  <a:path w="35" h="87">
                    <a:moveTo>
                      <a:pt x="0" y="52"/>
                    </a:moveTo>
                    <a:lnTo>
                      <a:pt x="0" y="0"/>
                    </a:lnTo>
                    <a:lnTo>
                      <a:pt x="35" y="35"/>
                    </a:lnTo>
                    <a:lnTo>
                      <a:pt x="35" y="87"/>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434" name="Freeform 439"/>
              <p:cNvSpPr>
                <a:spLocks/>
              </p:cNvSpPr>
              <p:nvPr/>
            </p:nvSpPr>
            <p:spPr bwMode="auto">
              <a:xfrm>
                <a:off x="1877224" y="4423989"/>
                <a:ext cx="106263" cy="107127"/>
              </a:xfrm>
              <a:custGeom>
                <a:avLst/>
                <a:gdLst/>
                <a:ahLst/>
                <a:cxnLst>
                  <a:cxn ang="0">
                    <a:pos x="52" y="0"/>
                  </a:cxn>
                  <a:cxn ang="0">
                    <a:pos x="87" y="35"/>
                  </a:cxn>
                  <a:cxn ang="0">
                    <a:pos x="35" y="87"/>
                  </a:cxn>
                  <a:cxn ang="0">
                    <a:pos x="0" y="52"/>
                  </a:cxn>
                  <a:cxn ang="0">
                    <a:pos x="52" y="0"/>
                  </a:cxn>
                </a:cxnLst>
                <a:rect l="0" t="0" r="r" b="b"/>
                <a:pathLst>
                  <a:path w="87" h="87">
                    <a:moveTo>
                      <a:pt x="52" y="0"/>
                    </a:moveTo>
                    <a:lnTo>
                      <a:pt x="87" y="35"/>
                    </a:lnTo>
                    <a:lnTo>
                      <a:pt x="35" y="87"/>
                    </a:lnTo>
                    <a:lnTo>
                      <a:pt x="0" y="52"/>
                    </a:lnTo>
                    <a:lnTo>
                      <a:pt x="52"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435" name="Freeform 440"/>
              <p:cNvSpPr>
                <a:spLocks/>
              </p:cNvSpPr>
              <p:nvPr/>
            </p:nvSpPr>
            <p:spPr bwMode="auto">
              <a:xfrm>
                <a:off x="1940737" y="4423989"/>
                <a:ext cx="42750" cy="107127"/>
              </a:xfrm>
              <a:custGeom>
                <a:avLst/>
                <a:gdLst/>
                <a:ahLst/>
                <a:cxnLst>
                  <a:cxn ang="0">
                    <a:pos x="0" y="52"/>
                  </a:cxn>
                  <a:cxn ang="0">
                    <a:pos x="0" y="0"/>
                  </a:cxn>
                  <a:cxn ang="0">
                    <a:pos x="35" y="35"/>
                  </a:cxn>
                  <a:cxn ang="0">
                    <a:pos x="35" y="87"/>
                  </a:cxn>
                </a:cxnLst>
                <a:rect l="0" t="0" r="r" b="b"/>
                <a:pathLst>
                  <a:path w="35" h="87">
                    <a:moveTo>
                      <a:pt x="0" y="52"/>
                    </a:moveTo>
                    <a:lnTo>
                      <a:pt x="0" y="0"/>
                    </a:lnTo>
                    <a:lnTo>
                      <a:pt x="35" y="35"/>
                    </a:lnTo>
                    <a:lnTo>
                      <a:pt x="35" y="87"/>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436" name="Freeform 441"/>
              <p:cNvSpPr>
                <a:spLocks/>
              </p:cNvSpPr>
              <p:nvPr/>
            </p:nvSpPr>
            <p:spPr bwMode="auto">
              <a:xfrm>
                <a:off x="1940737" y="4359959"/>
                <a:ext cx="106263" cy="107127"/>
              </a:xfrm>
              <a:custGeom>
                <a:avLst/>
                <a:gdLst/>
                <a:ahLst/>
                <a:cxnLst>
                  <a:cxn ang="0">
                    <a:pos x="54" y="0"/>
                  </a:cxn>
                  <a:cxn ang="0">
                    <a:pos x="87" y="33"/>
                  </a:cxn>
                  <a:cxn ang="0">
                    <a:pos x="35" y="87"/>
                  </a:cxn>
                  <a:cxn ang="0">
                    <a:pos x="0" y="52"/>
                  </a:cxn>
                  <a:cxn ang="0">
                    <a:pos x="54" y="0"/>
                  </a:cxn>
                </a:cxnLst>
                <a:rect l="0" t="0" r="r" b="b"/>
                <a:pathLst>
                  <a:path w="87" h="87">
                    <a:moveTo>
                      <a:pt x="54" y="0"/>
                    </a:moveTo>
                    <a:lnTo>
                      <a:pt x="87" y="33"/>
                    </a:lnTo>
                    <a:lnTo>
                      <a:pt x="35" y="87"/>
                    </a:lnTo>
                    <a:lnTo>
                      <a:pt x="0" y="52"/>
                    </a:lnTo>
                    <a:lnTo>
                      <a:pt x="54"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437" name="Freeform 442"/>
              <p:cNvSpPr>
                <a:spLocks/>
              </p:cNvSpPr>
              <p:nvPr/>
            </p:nvSpPr>
            <p:spPr bwMode="auto">
              <a:xfrm>
                <a:off x="2006693" y="4359959"/>
                <a:ext cx="40307" cy="107127"/>
              </a:xfrm>
              <a:custGeom>
                <a:avLst/>
                <a:gdLst/>
                <a:ahLst/>
                <a:cxnLst>
                  <a:cxn ang="0">
                    <a:pos x="0" y="52"/>
                  </a:cxn>
                  <a:cxn ang="0">
                    <a:pos x="0" y="0"/>
                  </a:cxn>
                  <a:cxn ang="0">
                    <a:pos x="33" y="33"/>
                  </a:cxn>
                  <a:cxn ang="0">
                    <a:pos x="33" y="87"/>
                  </a:cxn>
                </a:cxnLst>
                <a:rect l="0" t="0" r="r" b="b"/>
                <a:pathLst>
                  <a:path w="33" h="87">
                    <a:moveTo>
                      <a:pt x="0" y="52"/>
                    </a:moveTo>
                    <a:lnTo>
                      <a:pt x="0" y="0"/>
                    </a:lnTo>
                    <a:lnTo>
                      <a:pt x="33" y="33"/>
                    </a:lnTo>
                    <a:lnTo>
                      <a:pt x="33" y="87"/>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438" name="Freeform 443"/>
              <p:cNvSpPr>
                <a:spLocks/>
              </p:cNvSpPr>
              <p:nvPr/>
            </p:nvSpPr>
            <p:spPr bwMode="auto">
              <a:xfrm>
                <a:off x="2006693" y="4295929"/>
                <a:ext cx="106263" cy="104664"/>
              </a:xfrm>
              <a:custGeom>
                <a:avLst/>
                <a:gdLst/>
                <a:ahLst/>
                <a:cxnLst>
                  <a:cxn ang="0">
                    <a:pos x="52" y="0"/>
                  </a:cxn>
                  <a:cxn ang="0">
                    <a:pos x="87" y="33"/>
                  </a:cxn>
                  <a:cxn ang="0">
                    <a:pos x="33" y="85"/>
                  </a:cxn>
                  <a:cxn ang="0">
                    <a:pos x="0" y="52"/>
                  </a:cxn>
                  <a:cxn ang="0">
                    <a:pos x="52" y="0"/>
                  </a:cxn>
                </a:cxnLst>
                <a:rect l="0" t="0" r="r" b="b"/>
                <a:pathLst>
                  <a:path w="87" h="85">
                    <a:moveTo>
                      <a:pt x="52" y="0"/>
                    </a:moveTo>
                    <a:lnTo>
                      <a:pt x="87" y="33"/>
                    </a:lnTo>
                    <a:lnTo>
                      <a:pt x="33" y="85"/>
                    </a:lnTo>
                    <a:lnTo>
                      <a:pt x="0" y="52"/>
                    </a:lnTo>
                    <a:lnTo>
                      <a:pt x="52"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439" name="Freeform 444"/>
              <p:cNvSpPr>
                <a:spLocks/>
              </p:cNvSpPr>
              <p:nvPr/>
            </p:nvSpPr>
            <p:spPr bwMode="auto">
              <a:xfrm>
                <a:off x="2070206" y="4295929"/>
                <a:ext cx="42750" cy="104664"/>
              </a:xfrm>
              <a:custGeom>
                <a:avLst/>
                <a:gdLst/>
                <a:ahLst/>
                <a:cxnLst>
                  <a:cxn ang="0">
                    <a:pos x="0" y="52"/>
                  </a:cxn>
                  <a:cxn ang="0">
                    <a:pos x="0" y="0"/>
                  </a:cxn>
                  <a:cxn ang="0">
                    <a:pos x="35" y="33"/>
                  </a:cxn>
                  <a:cxn ang="0">
                    <a:pos x="35" y="85"/>
                  </a:cxn>
                </a:cxnLst>
                <a:rect l="0" t="0" r="r" b="b"/>
                <a:pathLst>
                  <a:path w="35" h="85">
                    <a:moveTo>
                      <a:pt x="0" y="52"/>
                    </a:moveTo>
                    <a:lnTo>
                      <a:pt x="0" y="0"/>
                    </a:lnTo>
                    <a:lnTo>
                      <a:pt x="35" y="33"/>
                    </a:lnTo>
                    <a:lnTo>
                      <a:pt x="35" y="85"/>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440" name="Freeform 445"/>
              <p:cNvSpPr>
                <a:spLocks/>
              </p:cNvSpPr>
              <p:nvPr/>
            </p:nvSpPr>
            <p:spPr bwMode="auto">
              <a:xfrm>
                <a:off x="2133720" y="4229437"/>
                <a:ext cx="42750" cy="107127"/>
              </a:xfrm>
              <a:custGeom>
                <a:avLst/>
                <a:gdLst/>
                <a:ahLst/>
                <a:cxnLst>
                  <a:cxn ang="0">
                    <a:pos x="0" y="51"/>
                  </a:cxn>
                  <a:cxn ang="0">
                    <a:pos x="0" y="0"/>
                  </a:cxn>
                  <a:cxn ang="0">
                    <a:pos x="35" y="35"/>
                  </a:cxn>
                  <a:cxn ang="0">
                    <a:pos x="35" y="87"/>
                  </a:cxn>
                </a:cxnLst>
                <a:rect l="0" t="0" r="r" b="b"/>
                <a:pathLst>
                  <a:path w="35" h="87">
                    <a:moveTo>
                      <a:pt x="0" y="51"/>
                    </a:moveTo>
                    <a:lnTo>
                      <a:pt x="0" y="0"/>
                    </a:lnTo>
                    <a:lnTo>
                      <a:pt x="35" y="35"/>
                    </a:lnTo>
                    <a:lnTo>
                      <a:pt x="35" y="87"/>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441" name="Freeform 446"/>
              <p:cNvSpPr>
                <a:spLocks/>
              </p:cNvSpPr>
              <p:nvPr/>
            </p:nvSpPr>
            <p:spPr bwMode="auto">
              <a:xfrm>
                <a:off x="2156927" y="3475855"/>
                <a:ext cx="40307" cy="107127"/>
              </a:xfrm>
              <a:custGeom>
                <a:avLst/>
                <a:gdLst/>
                <a:ahLst/>
                <a:cxnLst>
                  <a:cxn ang="0">
                    <a:pos x="0" y="52"/>
                  </a:cxn>
                  <a:cxn ang="0">
                    <a:pos x="0" y="0"/>
                  </a:cxn>
                  <a:cxn ang="0">
                    <a:pos x="33" y="35"/>
                  </a:cxn>
                  <a:cxn ang="0">
                    <a:pos x="33" y="87"/>
                  </a:cxn>
                </a:cxnLst>
                <a:rect l="0" t="0" r="r" b="b"/>
                <a:pathLst>
                  <a:path w="33" h="87">
                    <a:moveTo>
                      <a:pt x="0" y="52"/>
                    </a:moveTo>
                    <a:lnTo>
                      <a:pt x="0" y="0"/>
                    </a:lnTo>
                    <a:lnTo>
                      <a:pt x="33" y="35"/>
                    </a:lnTo>
                    <a:lnTo>
                      <a:pt x="33" y="87"/>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442" name="Freeform 447"/>
              <p:cNvSpPr>
                <a:spLocks/>
              </p:cNvSpPr>
              <p:nvPr/>
            </p:nvSpPr>
            <p:spPr bwMode="auto">
              <a:xfrm>
                <a:off x="1576757" y="4618541"/>
                <a:ext cx="42750" cy="104664"/>
              </a:xfrm>
              <a:custGeom>
                <a:avLst/>
                <a:gdLst/>
                <a:ahLst/>
                <a:cxnLst>
                  <a:cxn ang="0">
                    <a:pos x="35" y="52"/>
                  </a:cxn>
                  <a:cxn ang="0">
                    <a:pos x="35" y="0"/>
                  </a:cxn>
                  <a:cxn ang="0">
                    <a:pos x="0" y="33"/>
                  </a:cxn>
                  <a:cxn ang="0">
                    <a:pos x="0" y="85"/>
                  </a:cxn>
                </a:cxnLst>
                <a:rect l="0" t="0" r="r" b="b"/>
                <a:pathLst>
                  <a:path w="35" h="85">
                    <a:moveTo>
                      <a:pt x="35" y="52"/>
                    </a:moveTo>
                    <a:lnTo>
                      <a:pt x="35" y="0"/>
                    </a:lnTo>
                    <a:lnTo>
                      <a:pt x="0" y="33"/>
                    </a:lnTo>
                    <a:lnTo>
                      <a:pt x="0" y="85"/>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443" name="Freeform 448"/>
              <p:cNvSpPr>
                <a:spLocks/>
              </p:cNvSpPr>
              <p:nvPr/>
            </p:nvSpPr>
            <p:spPr bwMode="auto">
              <a:xfrm>
                <a:off x="1642713" y="4682571"/>
                <a:ext cx="40307" cy="107127"/>
              </a:xfrm>
              <a:custGeom>
                <a:avLst/>
                <a:gdLst/>
                <a:ahLst/>
                <a:cxnLst>
                  <a:cxn ang="0">
                    <a:pos x="33" y="52"/>
                  </a:cxn>
                  <a:cxn ang="0">
                    <a:pos x="33" y="0"/>
                  </a:cxn>
                  <a:cxn ang="0">
                    <a:pos x="0" y="35"/>
                  </a:cxn>
                  <a:cxn ang="0">
                    <a:pos x="0" y="87"/>
                  </a:cxn>
                </a:cxnLst>
                <a:rect l="0" t="0" r="r" b="b"/>
                <a:pathLst>
                  <a:path w="33" h="87">
                    <a:moveTo>
                      <a:pt x="33" y="52"/>
                    </a:moveTo>
                    <a:lnTo>
                      <a:pt x="33" y="0"/>
                    </a:lnTo>
                    <a:lnTo>
                      <a:pt x="0" y="35"/>
                    </a:lnTo>
                    <a:lnTo>
                      <a:pt x="0" y="87"/>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444" name="Freeform 449"/>
              <p:cNvSpPr>
                <a:spLocks/>
              </p:cNvSpPr>
              <p:nvPr/>
            </p:nvSpPr>
            <p:spPr bwMode="auto">
              <a:xfrm>
                <a:off x="1576757" y="4618541"/>
                <a:ext cx="106263" cy="107127"/>
              </a:xfrm>
              <a:custGeom>
                <a:avLst/>
                <a:gdLst/>
                <a:ahLst/>
                <a:cxnLst>
                  <a:cxn ang="0">
                    <a:pos x="35" y="0"/>
                  </a:cxn>
                  <a:cxn ang="0">
                    <a:pos x="0" y="33"/>
                  </a:cxn>
                  <a:cxn ang="0">
                    <a:pos x="54" y="87"/>
                  </a:cxn>
                  <a:cxn ang="0">
                    <a:pos x="87" y="52"/>
                  </a:cxn>
                  <a:cxn ang="0">
                    <a:pos x="35" y="0"/>
                  </a:cxn>
                </a:cxnLst>
                <a:rect l="0" t="0" r="r" b="b"/>
                <a:pathLst>
                  <a:path w="87" h="87">
                    <a:moveTo>
                      <a:pt x="35" y="0"/>
                    </a:moveTo>
                    <a:lnTo>
                      <a:pt x="0" y="33"/>
                    </a:lnTo>
                    <a:lnTo>
                      <a:pt x="54" y="87"/>
                    </a:lnTo>
                    <a:lnTo>
                      <a:pt x="87" y="52"/>
                    </a:lnTo>
                    <a:lnTo>
                      <a:pt x="35"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445" name="Freeform 450"/>
              <p:cNvSpPr>
                <a:spLocks/>
              </p:cNvSpPr>
              <p:nvPr/>
            </p:nvSpPr>
            <p:spPr bwMode="auto">
              <a:xfrm>
                <a:off x="2156927" y="3431527"/>
                <a:ext cx="83056" cy="87426"/>
              </a:xfrm>
              <a:custGeom>
                <a:avLst/>
                <a:gdLst/>
                <a:ahLst/>
                <a:cxnLst>
                  <a:cxn ang="0">
                    <a:pos x="33" y="0"/>
                  </a:cxn>
                  <a:cxn ang="0">
                    <a:pos x="68" y="36"/>
                  </a:cxn>
                  <a:cxn ang="0">
                    <a:pos x="33" y="71"/>
                  </a:cxn>
                  <a:cxn ang="0">
                    <a:pos x="0" y="36"/>
                  </a:cxn>
                  <a:cxn ang="0">
                    <a:pos x="33" y="0"/>
                  </a:cxn>
                </a:cxnLst>
                <a:rect l="0" t="0" r="r" b="b"/>
                <a:pathLst>
                  <a:path w="68" h="71">
                    <a:moveTo>
                      <a:pt x="33" y="0"/>
                    </a:moveTo>
                    <a:lnTo>
                      <a:pt x="68" y="36"/>
                    </a:lnTo>
                    <a:lnTo>
                      <a:pt x="33" y="71"/>
                    </a:lnTo>
                    <a:lnTo>
                      <a:pt x="0" y="36"/>
                    </a:lnTo>
                    <a:lnTo>
                      <a:pt x="33"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446" name="Freeform 451"/>
              <p:cNvSpPr>
                <a:spLocks/>
              </p:cNvSpPr>
              <p:nvPr/>
            </p:nvSpPr>
            <p:spPr bwMode="auto">
              <a:xfrm>
                <a:off x="2690682" y="4165407"/>
                <a:ext cx="63513" cy="64030"/>
              </a:xfrm>
              <a:custGeom>
                <a:avLst/>
                <a:gdLst/>
                <a:ahLst/>
                <a:cxnLst>
                  <a:cxn ang="0">
                    <a:pos x="52" y="0"/>
                  </a:cxn>
                  <a:cxn ang="0">
                    <a:pos x="0" y="52"/>
                  </a:cxn>
                  <a:cxn ang="0">
                    <a:pos x="52" y="0"/>
                  </a:cxn>
                </a:cxnLst>
                <a:rect l="0" t="0" r="r" b="b"/>
                <a:pathLst>
                  <a:path w="52" h="52">
                    <a:moveTo>
                      <a:pt x="52" y="0"/>
                    </a:moveTo>
                    <a:lnTo>
                      <a:pt x="0" y="52"/>
                    </a:lnTo>
                    <a:lnTo>
                      <a:pt x="52" y="0"/>
                    </a:lnTo>
                    <a:close/>
                  </a:path>
                </a:pathLst>
              </a:custGeom>
              <a:solidFill>
                <a:srgbClr val="DCDDDE"/>
              </a:solidFill>
              <a:ln w="9525">
                <a:noFill/>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447" name="Line 452"/>
              <p:cNvSpPr>
                <a:spLocks noChangeShapeType="1"/>
              </p:cNvSpPr>
              <p:nvPr/>
            </p:nvSpPr>
            <p:spPr bwMode="auto">
              <a:xfrm flipH="1">
                <a:off x="2690682" y="4165407"/>
                <a:ext cx="63513" cy="64030"/>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448" name="Freeform 453"/>
              <p:cNvSpPr>
                <a:spLocks/>
              </p:cNvSpPr>
              <p:nvPr/>
            </p:nvSpPr>
            <p:spPr bwMode="auto">
              <a:xfrm>
                <a:off x="2658926" y="4133392"/>
                <a:ext cx="63513" cy="64030"/>
              </a:xfrm>
              <a:custGeom>
                <a:avLst/>
                <a:gdLst/>
                <a:ahLst/>
                <a:cxnLst>
                  <a:cxn ang="0">
                    <a:pos x="52" y="0"/>
                  </a:cxn>
                  <a:cxn ang="0">
                    <a:pos x="0" y="52"/>
                  </a:cxn>
                  <a:cxn ang="0">
                    <a:pos x="52" y="0"/>
                  </a:cxn>
                </a:cxnLst>
                <a:rect l="0" t="0" r="r" b="b"/>
                <a:pathLst>
                  <a:path w="52" h="52">
                    <a:moveTo>
                      <a:pt x="52" y="0"/>
                    </a:moveTo>
                    <a:lnTo>
                      <a:pt x="0" y="52"/>
                    </a:lnTo>
                    <a:lnTo>
                      <a:pt x="52" y="0"/>
                    </a:lnTo>
                    <a:close/>
                  </a:path>
                </a:pathLst>
              </a:custGeom>
              <a:solidFill>
                <a:srgbClr val="DCDDDE"/>
              </a:solidFill>
              <a:ln w="9525">
                <a:noFill/>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449" name="Line 454"/>
              <p:cNvSpPr>
                <a:spLocks noChangeShapeType="1"/>
              </p:cNvSpPr>
              <p:nvPr/>
            </p:nvSpPr>
            <p:spPr bwMode="auto">
              <a:xfrm flipH="1">
                <a:off x="2658926" y="4133392"/>
                <a:ext cx="63513" cy="64030"/>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450" name="Freeform 455"/>
              <p:cNvSpPr>
                <a:spLocks/>
              </p:cNvSpPr>
              <p:nvPr/>
            </p:nvSpPr>
            <p:spPr bwMode="auto">
              <a:xfrm>
                <a:off x="2627169" y="4101377"/>
                <a:ext cx="63513" cy="64030"/>
              </a:xfrm>
              <a:custGeom>
                <a:avLst/>
                <a:gdLst/>
                <a:ahLst/>
                <a:cxnLst>
                  <a:cxn ang="0">
                    <a:pos x="52" y="0"/>
                  </a:cxn>
                  <a:cxn ang="0">
                    <a:pos x="0" y="52"/>
                  </a:cxn>
                  <a:cxn ang="0">
                    <a:pos x="52" y="0"/>
                  </a:cxn>
                </a:cxnLst>
                <a:rect l="0" t="0" r="r" b="b"/>
                <a:pathLst>
                  <a:path w="52" h="52">
                    <a:moveTo>
                      <a:pt x="52" y="0"/>
                    </a:moveTo>
                    <a:lnTo>
                      <a:pt x="0" y="52"/>
                    </a:lnTo>
                    <a:lnTo>
                      <a:pt x="52" y="0"/>
                    </a:lnTo>
                    <a:close/>
                  </a:path>
                </a:pathLst>
              </a:custGeom>
              <a:solidFill>
                <a:srgbClr val="DCDDDE"/>
              </a:solidFill>
              <a:ln w="9525">
                <a:noFill/>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451" name="Line 456"/>
              <p:cNvSpPr>
                <a:spLocks noChangeShapeType="1"/>
              </p:cNvSpPr>
              <p:nvPr/>
            </p:nvSpPr>
            <p:spPr bwMode="auto">
              <a:xfrm flipH="1">
                <a:off x="2627169" y="4101377"/>
                <a:ext cx="63513" cy="64030"/>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452" name="Freeform 457"/>
              <p:cNvSpPr>
                <a:spLocks/>
              </p:cNvSpPr>
              <p:nvPr/>
            </p:nvSpPr>
            <p:spPr bwMode="auto">
              <a:xfrm>
                <a:off x="2358459" y="4456004"/>
                <a:ext cx="95270" cy="96045"/>
              </a:xfrm>
              <a:custGeom>
                <a:avLst/>
                <a:gdLst/>
                <a:ahLst/>
                <a:cxnLst>
                  <a:cxn ang="0">
                    <a:pos x="52" y="0"/>
                  </a:cxn>
                  <a:cxn ang="0">
                    <a:pos x="78" y="26"/>
                  </a:cxn>
                  <a:cxn ang="0">
                    <a:pos x="26" y="78"/>
                  </a:cxn>
                  <a:cxn ang="0">
                    <a:pos x="0" y="52"/>
                  </a:cxn>
                  <a:cxn ang="0">
                    <a:pos x="52" y="0"/>
                  </a:cxn>
                </a:cxnLst>
                <a:rect l="0" t="0" r="r" b="b"/>
                <a:pathLst>
                  <a:path w="78" h="78">
                    <a:moveTo>
                      <a:pt x="52" y="0"/>
                    </a:moveTo>
                    <a:lnTo>
                      <a:pt x="78" y="26"/>
                    </a:lnTo>
                    <a:lnTo>
                      <a:pt x="26" y="78"/>
                    </a:lnTo>
                    <a:lnTo>
                      <a:pt x="0" y="52"/>
                    </a:lnTo>
                    <a:lnTo>
                      <a:pt x="52"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453" name="Freeform 458"/>
              <p:cNvSpPr>
                <a:spLocks/>
              </p:cNvSpPr>
              <p:nvPr/>
            </p:nvSpPr>
            <p:spPr bwMode="auto">
              <a:xfrm>
                <a:off x="2326702" y="4423989"/>
                <a:ext cx="95270" cy="96045"/>
              </a:xfrm>
              <a:custGeom>
                <a:avLst/>
                <a:gdLst/>
                <a:ahLst/>
                <a:cxnLst>
                  <a:cxn ang="0">
                    <a:pos x="52" y="0"/>
                  </a:cxn>
                  <a:cxn ang="0">
                    <a:pos x="78" y="26"/>
                  </a:cxn>
                  <a:cxn ang="0">
                    <a:pos x="26" y="78"/>
                  </a:cxn>
                  <a:cxn ang="0">
                    <a:pos x="0" y="52"/>
                  </a:cxn>
                  <a:cxn ang="0">
                    <a:pos x="52" y="0"/>
                  </a:cxn>
                </a:cxnLst>
                <a:rect l="0" t="0" r="r" b="b"/>
                <a:pathLst>
                  <a:path w="78" h="78">
                    <a:moveTo>
                      <a:pt x="52" y="0"/>
                    </a:moveTo>
                    <a:lnTo>
                      <a:pt x="78" y="26"/>
                    </a:lnTo>
                    <a:lnTo>
                      <a:pt x="26" y="78"/>
                    </a:lnTo>
                    <a:lnTo>
                      <a:pt x="0" y="52"/>
                    </a:lnTo>
                    <a:lnTo>
                      <a:pt x="52"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454" name="Freeform 459"/>
              <p:cNvSpPr>
                <a:spLocks/>
              </p:cNvSpPr>
              <p:nvPr/>
            </p:nvSpPr>
            <p:spPr bwMode="auto">
              <a:xfrm>
                <a:off x="2294946" y="4391974"/>
                <a:ext cx="95270" cy="96045"/>
              </a:xfrm>
              <a:custGeom>
                <a:avLst/>
                <a:gdLst/>
                <a:ahLst/>
                <a:cxnLst>
                  <a:cxn ang="0">
                    <a:pos x="52" y="0"/>
                  </a:cxn>
                  <a:cxn ang="0">
                    <a:pos x="78" y="26"/>
                  </a:cxn>
                  <a:cxn ang="0">
                    <a:pos x="26" y="78"/>
                  </a:cxn>
                  <a:cxn ang="0">
                    <a:pos x="0" y="52"/>
                  </a:cxn>
                  <a:cxn ang="0">
                    <a:pos x="52" y="0"/>
                  </a:cxn>
                </a:cxnLst>
                <a:rect l="0" t="0" r="r" b="b"/>
                <a:pathLst>
                  <a:path w="78" h="78">
                    <a:moveTo>
                      <a:pt x="52" y="0"/>
                    </a:moveTo>
                    <a:lnTo>
                      <a:pt x="78" y="26"/>
                    </a:lnTo>
                    <a:lnTo>
                      <a:pt x="26" y="78"/>
                    </a:lnTo>
                    <a:lnTo>
                      <a:pt x="0" y="52"/>
                    </a:lnTo>
                    <a:lnTo>
                      <a:pt x="52"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455" name="Freeform 460"/>
              <p:cNvSpPr>
                <a:spLocks/>
              </p:cNvSpPr>
              <p:nvPr/>
            </p:nvSpPr>
            <p:spPr bwMode="auto">
              <a:xfrm>
                <a:off x="2263189" y="4359959"/>
                <a:ext cx="95270" cy="96045"/>
              </a:xfrm>
              <a:custGeom>
                <a:avLst/>
                <a:gdLst/>
                <a:ahLst/>
                <a:cxnLst>
                  <a:cxn ang="0">
                    <a:pos x="52" y="0"/>
                  </a:cxn>
                  <a:cxn ang="0">
                    <a:pos x="78" y="26"/>
                  </a:cxn>
                  <a:cxn ang="0">
                    <a:pos x="26" y="78"/>
                  </a:cxn>
                  <a:cxn ang="0">
                    <a:pos x="0" y="52"/>
                  </a:cxn>
                  <a:cxn ang="0">
                    <a:pos x="52" y="0"/>
                  </a:cxn>
                </a:cxnLst>
                <a:rect l="0" t="0" r="r" b="b"/>
                <a:pathLst>
                  <a:path w="78" h="78">
                    <a:moveTo>
                      <a:pt x="52" y="0"/>
                    </a:moveTo>
                    <a:lnTo>
                      <a:pt x="78" y="26"/>
                    </a:lnTo>
                    <a:lnTo>
                      <a:pt x="26" y="78"/>
                    </a:lnTo>
                    <a:lnTo>
                      <a:pt x="0" y="52"/>
                    </a:lnTo>
                    <a:lnTo>
                      <a:pt x="52"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456" name="Freeform 461"/>
              <p:cNvSpPr>
                <a:spLocks/>
              </p:cNvSpPr>
              <p:nvPr/>
            </p:nvSpPr>
            <p:spPr bwMode="auto">
              <a:xfrm>
                <a:off x="2231432" y="4324251"/>
                <a:ext cx="95270" cy="99739"/>
              </a:xfrm>
              <a:custGeom>
                <a:avLst/>
                <a:gdLst/>
                <a:ahLst/>
                <a:cxnLst>
                  <a:cxn ang="0">
                    <a:pos x="52" y="0"/>
                  </a:cxn>
                  <a:cxn ang="0">
                    <a:pos x="78" y="29"/>
                  </a:cxn>
                  <a:cxn ang="0">
                    <a:pos x="26" y="81"/>
                  </a:cxn>
                  <a:cxn ang="0">
                    <a:pos x="0" y="55"/>
                  </a:cxn>
                  <a:cxn ang="0">
                    <a:pos x="52" y="0"/>
                  </a:cxn>
                </a:cxnLst>
                <a:rect l="0" t="0" r="r" b="b"/>
                <a:pathLst>
                  <a:path w="78" h="81">
                    <a:moveTo>
                      <a:pt x="52" y="0"/>
                    </a:moveTo>
                    <a:lnTo>
                      <a:pt x="78" y="29"/>
                    </a:lnTo>
                    <a:lnTo>
                      <a:pt x="26" y="81"/>
                    </a:lnTo>
                    <a:lnTo>
                      <a:pt x="0" y="55"/>
                    </a:lnTo>
                    <a:lnTo>
                      <a:pt x="52"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457" name="Line 462"/>
              <p:cNvSpPr>
                <a:spLocks noChangeShapeType="1"/>
              </p:cNvSpPr>
              <p:nvPr/>
            </p:nvSpPr>
            <p:spPr bwMode="auto">
              <a:xfrm>
                <a:off x="2559992" y="4208504"/>
                <a:ext cx="130691" cy="128060"/>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458" name="Freeform 463"/>
              <p:cNvSpPr>
                <a:spLocks/>
              </p:cNvSpPr>
              <p:nvPr/>
            </p:nvSpPr>
            <p:spPr bwMode="auto">
              <a:xfrm>
                <a:off x="2722439" y="4229437"/>
                <a:ext cx="31757" cy="62799"/>
              </a:xfrm>
              <a:custGeom>
                <a:avLst/>
                <a:gdLst/>
                <a:ahLst/>
                <a:cxnLst>
                  <a:cxn ang="0">
                    <a:pos x="26" y="26"/>
                  </a:cxn>
                  <a:cxn ang="0">
                    <a:pos x="26" y="0"/>
                  </a:cxn>
                  <a:cxn ang="0">
                    <a:pos x="0" y="26"/>
                  </a:cxn>
                  <a:cxn ang="0">
                    <a:pos x="0" y="51"/>
                  </a:cxn>
                  <a:cxn ang="0">
                    <a:pos x="26" y="26"/>
                  </a:cxn>
                </a:cxnLst>
                <a:rect l="0" t="0" r="r" b="b"/>
                <a:pathLst>
                  <a:path w="26" h="51">
                    <a:moveTo>
                      <a:pt x="26" y="26"/>
                    </a:moveTo>
                    <a:lnTo>
                      <a:pt x="26" y="0"/>
                    </a:lnTo>
                    <a:lnTo>
                      <a:pt x="0" y="26"/>
                    </a:lnTo>
                    <a:lnTo>
                      <a:pt x="0" y="51"/>
                    </a:lnTo>
                    <a:lnTo>
                      <a:pt x="26" y="26"/>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459" name="Freeform 464"/>
              <p:cNvSpPr>
                <a:spLocks/>
              </p:cNvSpPr>
              <p:nvPr/>
            </p:nvSpPr>
            <p:spPr bwMode="auto">
              <a:xfrm>
                <a:off x="2690682" y="4272534"/>
                <a:ext cx="31757" cy="32015"/>
              </a:xfrm>
              <a:custGeom>
                <a:avLst/>
                <a:gdLst/>
                <a:ahLst/>
                <a:cxnLst>
                  <a:cxn ang="0">
                    <a:pos x="0" y="0"/>
                  </a:cxn>
                  <a:cxn ang="0">
                    <a:pos x="26" y="26"/>
                  </a:cxn>
                  <a:cxn ang="0">
                    <a:pos x="26" y="12"/>
                  </a:cxn>
                </a:cxnLst>
                <a:rect l="0" t="0" r="r" b="b"/>
                <a:pathLst>
                  <a:path w="26" h="26">
                    <a:moveTo>
                      <a:pt x="0" y="0"/>
                    </a:moveTo>
                    <a:lnTo>
                      <a:pt x="26" y="26"/>
                    </a:lnTo>
                    <a:lnTo>
                      <a:pt x="26" y="12"/>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460" name="Line 465"/>
              <p:cNvSpPr>
                <a:spLocks noChangeShapeType="1"/>
              </p:cNvSpPr>
              <p:nvPr/>
            </p:nvSpPr>
            <p:spPr bwMode="auto">
              <a:xfrm>
                <a:off x="2277846" y="4342720"/>
                <a:ext cx="161226" cy="162537"/>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461" name="Line 466"/>
              <p:cNvSpPr>
                <a:spLocks noChangeShapeType="1"/>
              </p:cNvSpPr>
              <p:nvPr/>
            </p:nvSpPr>
            <p:spPr bwMode="auto">
              <a:xfrm>
                <a:off x="2254640" y="4366116"/>
                <a:ext cx="161226" cy="162537"/>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462" name="Freeform 467"/>
              <p:cNvSpPr>
                <a:spLocks/>
              </p:cNvSpPr>
              <p:nvPr/>
            </p:nvSpPr>
            <p:spPr bwMode="auto">
              <a:xfrm>
                <a:off x="2292503" y="4249138"/>
                <a:ext cx="36642" cy="139142"/>
              </a:xfrm>
              <a:custGeom>
                <a:avLst/>
                <a:gdLst/>
                <a:ahLst/>
                <a:cxnLst>
                  <a:cxn ang="0">
                    <a:pos x="0" y="5"/>
                  </a:cxn>
                  <a:cxn ang="0">
                    <a:pos x="6" y="0"/>
                  </a:cxn>
                  <a:cxn ang="0">
                    <a:pos x="13" y="5"/>
                  </a:cxn>
                  <a:cxn ang="0">
                    <a:pos x="13" y="42"/>
                  </a:cxn>
                  <a:cxn ang="0">
                    <a:pos x="6" y="48"/>
                  </a:cxn>
                  <a:cxn ang="0">
                    <a:pos x="0" y="42"/>
                  </a:cxn>
                  <a:cxn ang="0">
                    <a:pos x="0" y="5"/>
                  </a:cxn>
                </a:cxnLst>
                <a:rect l="0" t="0" r="r" b="b"/>
                <a:pathLst>
                  <a:path w="13" h="48">
                    <a:moveTo>
                      <a:pt x="0" y="5"/>
                    </a:moveTo>
                    <a:cubicBezTo>
                      <a:pt x="0" y="2"/>
                      <a:pt x="3" y="0"/>
                      <a:pt x="6" y="0"/>
                    </a:cubicBezTo>
                    <a:cubicBezTo>
                      <a:pt x="10" y="0"/>
                      <a:pt x="13" y="2"/>
                      <a:pt x="13" y="5"/>
                    </a:cubicBezTo>
                    <a:cubicBezTo>
                      <a:pt x="13" y="42"/>
                      <a:pt x="13" y="42"/>
                      <a:pt x="13" y="42"/>
                    </a:cubicBezTo>
                    <a:cubicBezTo>
                      <a:pt x="13" y="45"/>
                      <a:pt x="10" y="48"/>
                      <a:pt x="6" y="48"/>
                    </a:cubicBezTo>
                    <a:cubicBezTo>
                      <a:pt x="3" y="48"/>
                      <a:pt x="0" y="45"/>
                      <a:pt x="0" y="42"/>
                    </a:cubicBezTo>
                    <a:lnTo>
                      <a:pt x="0" y="5"/>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463" name="Oval 468"/>
              <p:cNvSpPr>
                <a:spLocks noChangeArrowheads="1"/>
              </p:cNvSpPr>
              <p:nvPr/>
            </p:nvSpPr>
            <p:spPr bwMode="auto">
              <a:xfrm>
                <a:off x="2292503" y="4249138"/>
                <a:ext cx="36642" cy="32015"/>
              </a:xfrm>
              <a:prstGeom prst="ellipse">
                <a:avLst/>
              </a:pr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464" name="Freeform 469"/>
              <p:cNvSpPr>
                <a:spLocks/>
              </p:cNvSpPr>
              <p:nvPr/>
            </p:nvSpPr>
            <p:spPr bwMode="auto">
              <a:xfrm>
                <a:off x="2121506" y="4231899"/>
                <a:ext cx="323674" cy="288134"/>
              </a:xfrm>
              <a:custGeom>
                <a:avLst/>
                <a:gdLst/>
                <a:ahLst/>
                <a:cxnLst>
                  <a:cxn ang="0">
                    <a:pos x="94" y="99"/>
                  </a:cxn>
                  <a:cxn ang="0">
                    <a:pos x="93" y="99"/>
                  </a:cxn>
                  <a:cxn ang="0">
                    <a:pos x="48" y="54"/>
                  </a:cxn>
                  <a:cxn ang="0">
                    <a:pos x="48" y="53"/>
                  </a:cxn>
                  <a:cxn ang="0">
                    <a:pos x="48" y="45"/>
                  </a:cxn>
                  <a:cxn ang="0">
                    <a:pos x="31" y="62"/>
                  </a:cxn>
                  <a:cxn ang="0">
                    <a:pos x="31" y="68"/>
                  </a:cxn>
                  <a:cxn ang="0">
                    <a:pos x="30" y="69"/>
                  </a:cxn>
                  <a:cxn ang="0">
                    <a:pos x="26" y="74"/>
                  </a:cxn>
                  <a:cxn ang="0">
                    <a:pos x="24" y="74"/>
                  </a:cxn>
                  <a:cxn ang="0">
                    <a:pos x="23" y="72"/>
                  </a:cxn>
                  <a:cxn ang="0">
                    <a:pos x="23" y="70"/>
                  </a:cxn>
                  <a:cxn ang="0">
                    <a:pos x="15" y="78"/>
                  </a:cxn>
                  <a:cxn ang="0">
                    <a:pos x="13" y="79"/>
                  </a:cxn>
                  <a:cxn ang="0">
                    <a:pos x="12" y="77"/>
                  </a:cxn>
                  <a:cxn ang="0">
                    <a:pos x="12" y="57"/>
                  </a:cxn>
                  <a:cxn ang="0">
                    <a:pos x="3" y="67"/>
                  </a:cxn>
                  <a:cxn ang="0">
                    <a:pos x="3" y="78"/>
                  </a:cxn>
                  <a:cxn ang="0">
                    <a:pos x="1" y="79"/>
                  </a:cxn>
                  <a:cxn ang="0">
                    <a:pos x="0" y="78"/>
                  </a:cxn>
                  <a:cxn ang="0">
                    <a:pos x="0" y="66"/>
                  </a:cxn>
                  <a:cxn ang="0">
                    <a:pos x="0" y="65"/>
                  </a:cxn>
                  <a:cxn ang="0">
                    <a:pos x="12" y="52"/>
                  </a:cxn>
                  <a:cxn ang="0">
                    <a:pos x="14" y="52"/>
                  </a:cxn>
                  <a:cxn ang="0">
                    <a:pos x="15" y="54"/>
                  </a:cxn>
                  <a:cxn ang="0">
                    <a:pos x="15" y="73"/>
                  </a:cxn>
                  <a:cxn ang="0">
                    <a:pos x="24" y="65"/>
                  </a:cxn>
                  <a:cxn ang="0">
                    <a:pos x="26" y="64"/>
                  </a:cxn>
                  <a:cxn ang="0">
                    <a:pos x="26" y="66"/>
                  </a:cxn>
                  <a:cxn ang="0">
                    <a:pos x="26" y="69"/>
                  </a:cxn>
                  <a:cxn ang="0">
                    <a:pos x="28" y="68"/>
                  </a:cxn>
                  <a:cxn ang="0">
                    <a:pos x="28" y="61"/>
                  </a:cxn>
                  <a:cxn ang="0">
                    <a:pos x="28" y="60"/>
                  </a:cxn>
                  <a:cxn ang="0">
                    <a:pos x="48" y="40"/>
                  </a:cxn>
                  <a:cxn ang="0">
                    <a:pos x="50" y="40"/>
                  </a:cxn>
                  <a:cxn ang="0">
                    <a:pos x="51" y="41"/>
                  </a:cxn>
                  <a:cxn ang="0">
                    <a:pos x="51" y="52"/>
                  </a:cxn>
                  <a:cxn ang="0">
                    <a:pos x="94" y="96"/>
                  </a:cxn>
                  <a:cxn ang="0">
                    <a:pos x="105" y="84"/>
                  </a:cxn>
                  <a:cxn ang="0">
                    <a:pos x="76" y="55"/>
                  </a:cxn>
                  <a:cxn ang="0">
                    <a:pos x="76" y="54"/>
                  </a:cxn>
                  <a:cxn ang="0">
                    <a:pos x="76" y="14"/>
                  </a:cxn>
                  <a:cxn ang="0">
                    <a:pos x="67" y="6"/>
                  </a:cxn>
                  <a:cxn ang="0">
                    <a:pos x="67" y="11"/>
                  </a:cxn>
                  <a:cxn ang="0">
                    <a:pos x="65" y="13"/>
                  </a:cxn>
                  <a:cxn ang="0">
                    <a:pos x="64" y="11"/>
                  </a:cxn>
                  <a:cxn ang="0">
                    <a:pos x="64" y="2"/>
                  </a:cxn>
                  <a:cxn ang="0">
                    <a:pos x="65" y="0"/>
                  </a:cxn>
                  <a:cxn ang="0">
                    <a:pos x="67" y="1"/>
                  </a:cxn>
                  <a:cxn ang="0">
                    <a:pos x="78" y="12"/>
                  </a:cxn>
                  <a:cxn ang="0">
                    <a:pos x="79" y="14"/>
                  </a:cxn>
                  <a:cxn ang="0">
                    <a:pos x="79" y="53"/>
                  </a:cxn>
                  <a:cxn ang="0">
                    <a:pos x="108" y="82"/>
                  </a:cxn>
                  <a:cxn ang="0">
                    <a:pos x="110" y="80"/>
                  </a:cxn>
                  <a:cxn ang="0">
                    <a:pos x="111" y="79"/>
                  </a:cxn>
                  <a:cxn ang="0">
                    <a:pos x="112" y="81"/>
                  </a:cxn>
                  <a:cxn ang="0">
                    <a:pos x="112" y="87"/>
                  </a:cxn>
                  <a:cxn ang="0">
                    <a:pos x="111" y="89"/>
                  </a:cxn>
                  <a:cxn ang="0">
                    <a:pos x="110" y="88"/>
                  </a:cxn>
                  <a:cxn ang="0">
                    <a:pos x="108" y="86"/>
                  </a:cxn>
                  <a:cxn ang="0">
                    <a:pos x="95" y="99"/>
                  </a:cxn>
                  <a:cxn ang="0">
                    <a:pos x="94" y="99"/>
                  </a:cxn>
                </a:cxnLst>
                <a:rect l="0" t="0" r="r" b="b"/>
                <a:pathLst>
                  <a:path w="112" h="99">
                    <a:moveTo>
                      <a:pt x="94" y="99"/>
                    </a:moveTo>
                    <a:cubicBezTo>
                      <a:pt x="93" y="99"/>
                      <a:pt x="93" y="99"/>
                      <a:pt x="93" y="99"/>
                    </a:cubicBezTo>
                    <a:cubicBezTo>
                      <a:pt x="48" y="54"/>
                      <a:pt x="48" y="54"/>
                      <a:pt x="48" y="54"/>
                    </a:cubicBezTo>
                    <a:cubicBezTo>
                      <a:pt x="48" y="54"/>
                      <a:pt x="48" y="53"/>
                      <a:pt x="48" y="53"/>
                    </a:cubicBezTo>
                    <a:cubicBezTo>
                      <a:pt x="48" y="45"/>
                      <a:pt x="48" y="45"/>
                      <a:pt x="48" y="45"/>
                    </a:cubicBezTo>
                    <a:cubicBezTo>
                      <a:pt x="31" y="62"/>
                      <a:pt x="31" y="62"/>
                      <a:pt x="31" y="62"/>
                    </a:cubicBezTo>
                    <a:cubicBezTo>
                      <a:pt x="31" y="68"/>
                      <a:pt x="31" y="68"/>
                      <a:pt x="31" y="68"/>
                    </a:cubicBezTo>
                    <a:cubicBezTo>
                      <a:pt x="31" y="69"/>
                      <a:pt x="31" y="69"/>
                      <a:pt x="30" y="69"/>
                    </a:cubicBezTo>
                    <a:cubicBezTo>
                      <a:pt x="26" y="74"/>
                      <a:pt x="26" y="74"/>
                      <a:pt x="26" y="74"/>
                    </a:cubicBezTo>
                    <a:cubicBezTo>
                      <a:pt x="26" y="74"/>
                      <a:pt x="25" y="74"/>
                      <a:pt x="24" y="74"/>
                    </a:cubicBezTo>
                    <a:cubicBezTo>
                      <a:pt x="24" y="74"/>
                      <a:pt x="23" y="73"/>
                      <a:pt x="23" y="72"/>
                    </a:cubicBezTo>
                    <a:cubicBezTo>
                      <a:pt x="23" y="70"/>
                      <a:pt x="23" y="70"/>
                      <a:pt x="23" y="70"/>
                    </a:cubicBezTo>
                    <a:cubicBezTo>
                      <a:pt x="15" y="78"/>
                      <a:pt x="15" y="78"/>
                      <a:pt x="15" y="78"/>
                    </a:cubicBezTo>
                    <a:cubicBezTo>
                      <a:pt x="14" y="79"/>
                      <a:pt x="14" y="79"/>
                      <a:pt x="13" y="79"/>
                    </a:cubicBezTo>
                    <a:cubicBezTo>
                      <a:pt x="12" y="78"/>
                      <a:pt x="12" y="78"/>
                      <a:pt x="12" y="77"/>
                    </a:cubicBezTo>
                    <a:cubicBezTo>
                      <a:pt x="12" y="57"/>
                      <a:pt x="12" y="57"/>
                      <a:pt x="12" y="57"/>
                    </a:cubicBezTo>
                    <a:cubicBezTo>
                      <a:pt x="3" y="67"/>
                      <a:pt x="3" y="67"/>
                      <a:pt x="3" y="67"/>
                    </a:cubicBezTo>
                    <a:cubicBezTo>
                      <a:pt x="3" y="78"/>
                      <a:pt x="3" y="78"/>
                      <a:pt x="3" y="78"/>
                    </a:cubicBezTo>
                    <a:cubicBezTo>
                      <a:pt x="3" y="79"/>
                      <a:pt x="2" y="79"/>
                      <a:pt x="1" y="79"/>
                    </a:cubicBezTo>
                    <a:cubicBezTo>
                      <a:pt x="0" y="79"/>
                      <a:pt x="0" y="79"/>
                      <a:pt x="0" y="78"/>
                    </a:cubicBezTo>
                    <a:cubicBezTo>
                      <a:pt x="0" y="66"/>
                      <a:pt x="0" y="66"/>
                      <a:pt x="0" y="66"/>
                    </a:cubicBezTo>
                    <a:cubicBezTo>
                      <a:pt x="0" y="66"/>
                      <a:pt x="0" y="65"/>
                      <a:pt x="0" y="65"/>
                    </a:cubicBezTo>
                    <a:cubicBezTo>
                      <a:pt x="12" y="52"/>
                      <a:pt x="12" y="52"/>
                      <a:pt x="12" y="52"/>
                    </a:cubicBezTo>
                    <a:cubicBezTo>
                      <a:pt x="13" y="52"/>
                      <a:pt x="14" y="52"/>
                      <a:pt x="14" y="52"/>
                    </a:cubicBezTo>
                    <a:cubicBezTo>
                      <a:pt x="15" y="52"/>
                      <a:pt x="15" y="53"/>
                      <a:pt x="15" y="54"/>
                    </a:cubicBezTo>
                    <a:cubicBezTo>
                      <a:pt x="15" y="73"/>
                      <a:pt x="15" y="73"/>
                      <a:pt x="15" y="73"/>
                    </a:cubicBezTo>
                    <a:cubicBezTo>
                      <a:pt x="24" y="65"/>
                      <a:pt x="24" y="65"/>
                      <a:pt x="24" y="65"/>
                    </a:cubicBezTo>
                    <a:cubicBezTo>
                      <a:pt x="24" y="64"/>
                      <a:pt x="25" y="64"/>
                      <a:pt x="26" y="64"/>
                    </a:cubicBezTo>
                    <a:cubicBezTo>
                      <a:pt x="26" y="65"/>
                      <a:pt x="26" y="65"/>
                      <a:pt x="26" y="66"/>
                    </a:cubicBezTo>
                    <a:cubicBezTo>
                      <a:pt x="26" y="69"/>
                      <a:pt x="26" y="69"/>
                      <a:pt x="26" y="69"/>
                    </a:cubicBezTo>
                    <a:cubicBezTo>
                      <a:pt x="28" y="68"/>
                      <a:pt x="28" y="68"/>
                      <a:pt x="28" y="68"/>
                    </a:cubicBezTo>
                    <a:cubicBezTo>
                      <a:pt x="28" y="61"/>
                      <a:pt x="28" y="61"/>
                      <a:pt x="28" y="61"/>
                    </a:cubicBezTo>
                    <a:cubicBezTo>
                      <a:pt x="28" y="61"/>
                      <a:pt x="28" y="60"/>
                      <a:pt x="28" y="60"/>
                    </a:cubicBezTo>
                    <a:cubicBezTo>
                      <a:pt x="48" y="40"/>
                      <a:pt x="48" y="40"/>
                      <a:pt x="48" y="40"/>
                    </a:cubicBezTo>
                    <a:cubicBezTo>
                      <a:pt x="49" y="40"/>
                      <a:pt x="49" y="40"/>
                      <a:pt x="50" y="40"/>
                    </a:cubicBezTo>
                    <a:cubicBezTo>
                      <a:pt x="50" y="40"/>
                      <a:pt x="51" y="41"/>
                      <a:pt x="51" y="41"/>
                    </a:cubicBezTo>
                    <a:cubicBezTo>
                      <a:pt x="51" y="52"/>
                      <a:pt x="51" y="52"/>
                      <a:pt x="51" y="52"/>
                    </a:cubicBezTo>
                    <a:cubicBezTo>
                      <a:pt x="94" y="96"/>
                      <a:pt x="94" y="96"/>
                      <a:pt x="94" y="96"/>
                    </a:cubicBezTo>
                    <a:cubicBezTo>
                      <a:pt x="105" y="84"/>
                      <a:pt x="105" y="84"/>
                      <a:pt x="105" y="84"/>
                    </a:cubicBezTo>
                    <a:cubicBezTo>
                      <a:pt x="76" y="55"/>
                      <a:pt x="76" y="55"/>
                      <a:pt x="76" y="55"/>
                    </a:cubicBezTo>
                    <a:cubicBezTo>
                      <a:pt x="76" y="54"/>
                      <a:pt x="76" y="54"/>
                      <a:pt x="76" y="54"/>
                    </a:cubicBezTo>
                    <a:cubicBezTo>
                      <a:pt x="76" y="14"/>
                      <a:pt x="76" y="14"/>
                      <a:pt x="76" y="14"/>
                    </a:cubicBezTo>
                    <a:cubicBezTo>
                      <a:pt x="67" y="6"/>
                      <a:pt x="67" y="6"/>
                      <a:pt x="67" y="6"/>
                    </a:cubicBezTo>
                    <a:cubicBezTo>
                      <a:pt x="67" y="11"/>
                      <a:pt x="67" y="11"/>
                      <a:pt x="67" y="11"/>
                    </a:cubicBezTo>
                    <a:cubicBezTo>
                      <a:pt x="67" y="12"/>
                      <a:pt x="66" y="13"/>
                      <a:pt x="65" y="13"/>
                    </a:cubicBezTo>
                    <a:cubicBezTo>
                      <a:pt x="65" y="13"/>
                      <a:pt x="64" y="12"/>
                      <a:pt x="64" y="11"/>
                    </a:cubicBezTo>
                    <a:cubicBezTo>
                      <a:pt x="64" y="2"/>
                      <a:pt x="64" y="2"/>
                      <a:pt x="64" y="2"/>
                    </a:cubicBezTo>
                    <a:cubicBezTo>
                      <a:pt x="64" y="1"/>
                      <a:pt x="64" y="1"/>
                      <a:pt x="65" y="0"/>
                    </a:cubicBezTo>
                    <a:cubicBezTo>
                      <a:pt x="65" y="0"/>
                      <a:pt x="66" y="0"/>
                      <a:pt x="67" y="1"/>
                    </a:cubicBezTo>
                    <a:cubicBezTo>
                      <a:pt x="78" y="12"/>
                      <a:pt x="78" y="12"/>
                      <a:pt x="78" y="12"/>
                    </a:cubicBezTo>
                    <a:cubicBezTo>
                      <a:pt x="79" y="13"/>
                      <a:pt x="79" y="13"/>
                      <a:pt x="79" y="14"/>
                    </a:cubicBezTo>
                    <a:cubicBezTo>
                      <a:pt x="79" y="53"/>
                      <a:pt x="79" y="53"/>
                      <a:pt x="79" y="53"/>
                    </a:cubicBezTo>
                    <a:cubicBezTo>
                      <a:pt x="108" y="82"/>
                      <a:pt x="108" y="82"/>
                      <a:pt x="108" y="82"/>
                    </a:cubicBezTo>
                    <a:cubicBezTo>
                      <a:pt x="110" y="80"/>
                      <a:pt x="110" y="80"/>
                      <a:pt x="110" y="80"/>
                    </a:cubicBezTo>
                    <a:cubicBezTo>
                      <a:pt x="110" y="79"/>
                      <a:pt x="111" y="79"/>
                      <a:pt x="111" y="79"/>
                    </a:cubicBezTo>
                    <a:cubicBezTo>
                      <a:pt x="112" y="80"/>
                      <a:pt x="112" y="80"/>
                      <a:pt x="112" y="81"/>
                    </a:cubicBezTo>
                    <a:cubicBezTo>
                      <a:pt x="112" y="87"/>
                      <a:pt x="112" y="87"/>
                      <a:pt x="112" y="87"/>
                    </a:cubicBezTo>
                    <a:cubicBezTo>
                      <a:pt x="112" y="88"/>
                      <a:pt x="112" y="88"/>
                      <a:pt x="111" y="89"/>
                    </a:cubicBezTo>
                    <a:cubicBezTo>
                      <a:pt x="111" y="89"/>
                      <a:pt x="110" y="89"/>
                      <a:pt x="110" y="88"/>
                    </a:cubicBezTo>
                    <a:cubicBezTo>
                      <a:pt x="108" y="86"/>
                      <a:pt x="108" y="86"/>
                      <a:pt x="108" y="86"/>
                    </a:cubicBezTo>
                    <a:cubicBezTo>
                      <a:pt x="95" y="99"/>
                      <a:pt x="95" y="99"/>
                      <a:pt x="95" y="99"/>
                    </a:cubicBezTo>
                    <a:cubicBezTo>
                      <a:pt x="95" y="99"/>
                      <a:pt x="94" y="99"/>
                      <a:pt x="94" y="99"/>
                    </a:cubicBez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465" name="Freeform 470"/>
              <p:cNvSpPr>
                <a:spLocks/>
              </p:cNvSpPr>
              <p:nvPr/>
            </p:nvSpPr>
            <p:spPr bwMode="auto">
              <a:xfrm>
                <a:off x="2188683" y="3649475"/>
                <a:ext cx="481235" cy="815149"/>
              </a:xfrm>
              <a:custGeom>
                <a:avLst/>
                <a:gdLst/>
                <a:ahLst/>
                <a:cxnLst>
                  <a:cxn ang="0">
                    <a:pos x="58" y="280"/>
                  </a:cxn>
                  <a:cxn ang="0">
                    <a:pos x="57" y="280"/>
                  </a:cxn>
                  <a:cxn ang="0">
                    <a:pos x="29" y="252"/>
                  </a:cxn>
                  <a:cxn ang="0">
                    <a:pos x="28" y="251"/>
                  </a:cxn>
                  <a:cxn ang="0">
                    <a:pos x="28" y="230"/>
                  </a:cxn>
                  <a:cxn ang="0">
                    <a:pos x="0" y="202"/>
                  </a:cxn>
                  <a:cxn ang="0">
                    <a:pos x="0" y="200"/>
                  </a:cxn>
                  <a:cxn ang="0">
                    <a:pos x="91" y="109"/>
                  </a:cxn>
                  <a:cxn ang="0">
                    <a:pos x="94" y="109"/>
                  </a:cxn>
                  <a:cxn ang="0">
                    <a:pos x="160" y="175"/>
                  </a:cxn>
                  <a:cxn ang="0">
                    <a:pos x="163" y="172"/>
                  </a:cxn>
                  <a:cxn ang="0">
                    <a:pos x="69" y="78"/>
                  </a:cxn>
                  <a:cxn ang="0">
                    <a:pos x="69" y="77"/>
                  </a:cxn>
                  <a:cxn ang="0">
                    <a:pos x="69" y="13"/>
                  </a:cxn>
                  <a:cxn ang="0">
                    <a:pos x="61" y="5"/>
                  </a:cxn>
                  <a:cxn ang="0">
                    <a:pos x="61" y="51"/>
                  </a:cxn>
                  <a:cxn ang="0">
                    <a:pos x="60" y="53"/>
                  </a:cxn>
                  <a:cxn ang="0">
                    <a:pos x="58" y="51"/>
                  </a:cxn>
                  <a:cxn ang="0">
                    <a:pos x="58" y="2"/>
                  </a:cxn>
                  <a:cxn ang="0">
                    <a:pos x="59" y="0"/>
                  </a:cxn>
                  <a:cxn ang="0">
                    <a:pos x="61" y="1"/>
                  </a:cxn>
                  <a:cxn ang="0">
                    <a:pos x="72" y="11"/>
                  </a:cxn>
                  <a:cxn ang="0">
                    <a:pos x="72" y="12"/>
                  </a:cxn>
                  <a:cxn ang="0">
                    <a:pos x="72" y="77"/>
                  </a:cxn>
                  <a:cxn ang="0">
                    <a:pos x="166" y="171"/>
                  </a:cxn>
                  <a:cxn ang="0">
                    <a:pos x="166" y="173"/>
                  </a:cxn>
                  <a:cxn ang="0">
                    <a:pos x="161" y="179"/>
                  </a:cxn>
                  <a:cxn ang="0">
                    <a:pos x="159" y="179"/>
                  </a:cxn>
                  <a:cxn ang="0">
                    <a:pos x="92" y="112"/>
                  </a:cxn>
                  <a:cxn ang="0">
                    <a:pos x="4" y="201"/>
                  </a:cxn>
                  <a:cxn ang="0">
                    <a:pos x="31" y="229"/>
                  </a:cxn>
                  <a:cxn ang="0">
                    <a:pos x="31" y="230"/>
                  </a:cxn>
                  <a:cxn ang="0">
                    <a:pos x="31" y="250"/>
                  </a:cxn>
                  <a:cxn ang="0">
                    <a:pos x="58" y="276"/>
                  </a:cxn>
                  <a:cxn ang="0">
                    <a:pos x="67" y="267"/>
                  </a:cxn>
                  <a:cxn ang="0">
                    <a:pos x="69" y="267"/>
                  </a:cxn>
                  <a:cxn ang="0">
                    <a:pos x="69" y="269"/>
                  </a:cxn>
                  <a:cxn ang="0">
                    <a:pos x="59" y="280"/>
                  </a:cxn>
                  <a:cxn ang="0">
                    <a:pos x="58" y="280"/>
                  </a:cxn>
                </a:cxnLst>
                <a:rect l="0" t="0" r="r" b="b"/>
                <a:pathLst>
                  <a:path w="167" h="280">
                    <a:moveTo>
                      <a:pt x="58" y="280"/>
                    </a:moveTo>
                    <a:cubicBezTo>
                      <a:pt x="57" y="280"/>
                      <a:pt x="57" y="280"/>
                      <a:pt x="57" y="280"/>
                    </a:cubicBezTo>
                    <a:cubicBezTo>
                      <a:pt x="29" y="252"/>
                      <a:pt x="29" y="252"/>
                      <a:pt x="29" y="252"/>
                    </a:cubicBezTo>
                    <a:cubicBezTo>
                      <a:pt x="28" y="251"/>
                      <a:pt x="28" y="251"/>
                      <a:pt x="28" y="251"/>
                    </a:cubicBezTo>
                    <a:cubicBezTo>
                      <a:pt x="28" y="230"/>
                      <a:pt x="28" y="230"/>
                      <a:pt x="28" y="230"/>
                    </a:cubicBezTo>
                    <a:cubicBezTo>
                      <a:pt x="0" y="202"/>
                      <a:pt x="0" y="202"/>
                      <a:pt x="0" y="202"/>
                    </a:cubicBezTo>
                    <a:cubicBezTo>
                      <a:pt x="0" y="202"/>
                      <a:pt x="0" y="201"/>
                      <a:pt x="0" y="200"/>
                    </a:cubicBezTo>
                    <a:cubicBezTo>
                      <a:pt x="91" y="109"/>
                      <a:pt x="91" y="109"/>
                      <a:pt x="91" y="109"/>
                    </a:cubicBezTo>
                    <a:cubicBezTo>
                      <a:pt x="92" y="108"/>
                      <a:pt x="93" y="108"/>
                      <a:pt x="94" y="109"/>
                    </a:cubicBezTo>
                    <a:cubicBezTo>
                      <a:pt x="160" y="175"/>
                      <a:pt x="160" y="175"/>
                      <a:pt x="160" y="175"/>
                    </a:cubicBezTo>
                    <a:cubicBezTo>
                      <a:pt x="163" y="172"/>
                      <a:pt x="163" y="172"/>
                      <a:pt x="163" y="172"/>
                    </a:cubicBezTo>
                    <a:cubicBezTo>
                      <a:pt x="69" y="78"/>
                      <a:pt x="69" y="78"/>
                      <a:pt x="69" y="78"/>
                    </a:cubicBezTo>
                    <a:cubicBezTo>
                      <a:pt x="69" y="78"/>
                      <a:pt x="69" y="78"/>
                      <a:pt x="69" y="77"/>
                    </a:cubicBezTo>
                    <a:cubicBezTo>
                      <a:pt x="69" y="13"/>
                      <a:pt x="69" y="13"/>
                      <a:pt x="69" y="13"/>
                    </a:cubicBezTo>
                    <a:cubicBezTo>
                      <a:pt x="61" y="5"/>
                      <a:pt x="61" y="5"/>
                      <a:pt x="61" y="5"/>
                    </a:cubicBezTo>
                    <a:cubicBezTo>
                      <a:pt x="61" y="51"/>
                      <a:pt x="61" y="51"/>
                      <a:pt x="61" y="51"/>
                    </a:cubicBezTo>
                    <a:cubicBezTo>
                      <a:pt x="61" y="52"/>
                      <a:pt x="61" y="53"/>
                      <a:pt x="60" y="53"/>
                    </a:cubicBezTo>
                    <a:cubicBezTo>
                      <a:pt x="59" y="53"/>
                      <a:pt x="58" y="52"/>
                      <a:pt x="58" y="51"/>
                    </a:cubicBezTo>
                    <a:cubicBezTo>
                      <a:pt x="58" y="2"/>
                      <a:pt x="58" y="2"/>
                      <a:pt x="58" y="2"/>
                    </a:cubicBezTo>
                    <a:cubicBezTo>
                      <a:pt x="58" y="1"/>
                      <a:pt x="59" y="1"/>
                      <a:pt x="59" y="0"/>
                    </a:cubicBezTo>
                    <a:cubicBezTo>
                      <a:pt x="60" y="0"/>
                      <a:pt x="61" y="0"/>
                      <a:pt x="61" y="1"/>
                    </a:cubicBezTo>
                    <a:cubicBezTo>
                      <a:pt x="72" y="11"/>
                      <a:pt x="72" y="11"/>
                      <a:pt x="72" y="11"/>
                    </a:cubicBezTo>
                    <a:cubicBezTo>
                      <a:pt x="72" y="11"/>
                      <a:pt x="72" y="12"/>
                      <a:pt x="72" y="12"/>
                    </a:cubicBezTo>
                    <a:cubicBezTo>
                      <a:pt x="72" y="77"/>
                      <a:pt x="72" y="77"/>
                      <a:pt x="72" y="77"/>
                    </a:cubicBezTo>
                    <a:cubicBezTo>
                      <a:pt x="166" y="171"/>
                      <a:pt x="166" y="171"/>
                      <a:pt x="166" y="171"/>
                    </a:cubicBezTo>
                    <a:cubicBezTo>
                      <a:pt x="167" y="172"/>
                      <a:pt x="167" y="173"/>
                      <a:pt x="166" y="173"/>
                    </a:cubicBezTo>
                    <a:cubicBezTo>
                      <a:pt x="161" y="179"/>
                      <a:pt x="161" y="179"/>
                      <a:pt x="161" y="179"/>
                    </a:cubicBezTo>
                    <a:cubicBezTo>
                      <a:pt x="160" y="179"/>
                      <a:pt x="159" y="179"/>
                      <a:pt x="159" y="179"/>
                    </a:cubicBezTo>
                    <a:cubicBezTo>
                      <a:pt x="92" y="112"/>
                      <a:pt x="92" y="112"/>
                      <a:pt x="92" y="112"/>
                    </a:cubicBezTo>
                    <a:cubicBezTo>
                      <a:pt x="4" y="201"/>
                      <a:pt x="4" y="201"/>
                      <a:pt x="4" y="201"/>
                    </a:cubicBezTo>
                    <a:cubicBezTo>
                      <a:pt x="31" y="229"/>
                      <a:pt x="31" y="229"/>
                      <a:pt x="31" y="229"/>
                    </a:cubicBezTo>
                    <a:cubicBezTo>
                      <a:pt x="31" y="229"/>
                      <a:pt x="31" y="229"/>
                      <a:pt x="31" y="230"/>
                    </a:cubicBezTo>
                    <a:cubicBezTo>
                      <a:pt x="31" y="250"/>
                      <a:pt x="31" y="250"/>
                      <a:pt x="31" y="250"/>
                    </a:cubicBezTo>
                    <a:cubicBezTo>
                      <a:pt x="58" y="276"/>
                      <a:pt x="58" y="276"/>
                      <a:pt x="58" y="276"/>
                    </a:cubicBezTo>
                    <a:cubicBezTo>
                      <a:pt x="67" y="267"/>
                      <a:pt x="67" y="267"/>
                      <a:pt x="67" y="267"/>
                    </a:cubicBezTo>
                    <a:cubicBezTo>
                      <a:pt x="68" y="266"/>
                      <a:pt x="69" y="266"/>
                      <a:pt x="69" y="267"/>
                    </a:cubicBezTo>
                    <a:cubicBezTo>
                      <a:pt x="70" y="268"/>
                      <a:pt x="70" y="269"/>
                      <a:pt x="69" y="269"/>
                    </a:cubicBezTo>
                    <a:cubicBezTo>
                      <a:pt x="59" y="280"/>
                      <a:pt x="59" y="280"/>
                      <a:pt x="59" y="280"/>
                    </a:cubicBezTo>
                    <a:cubicBezTo>
                      <a:pt x="59" y="280"/>
                      <a:pt x="58" y="280"/>
                      <a:pt x="58" y="280"/>
                    </a:cubicBez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466" name="Freeform 471"/>
              <p:cNvSpPr>
                <a:spLocks/>
              </p:cNvSpPr>
              <p:nvPr/>
            </p:nvSpPr>
            <p:spPr bwMode="auto">
              <a:xfrm>
                <a:off x="2627169" y="4101377"/>
                <a:ext cx="95270" cy="96045"/>
              </a:xfrm>
              <a:custGeom>
                <a:avLst/>
                <a:gdLst/>
                <a:ahLst/>
                <a:cxnLst>
                  <a:cxn ang="0">
                    <a:pos x="52" y="0"/>
                  </a:cxn>
                  <a:cxn ang="0">
                    <a:pos x="78" y="26"/>
                  </a:cxn>
                  <a:cxn ang="0">
                    <a:pos x="26" y="78"/>
                  </a:cxn>
                  <a:cxn ang="0">
                    <a:pos x="0" y="52"/>
                  </a:cxn>
                  <a:cxn ang="0">
                    <a:pos x="52" y="0"/>
                  </a:cxn>
                </a:cxnLst>
                <a:rect l="0" t="0" r="r" b="b"/>
                <a:pathLst>
                  <a:path w="78" h="78">
                    <a:moveTo>
                      <a:pt x="52" y="0"/>
                    </a:moveTo>
                    <a:lnTo>
                      <a:pt x="78" y="26"/>
                    </a:lnTo>
                    <a:lnTo>
                      <a:pt x="26" y="78"/>
                    </a:lnTo>
                    <a:lnTo>
                      <a:pt x="0" y="52"/>
                    </a:lnTo>
                    <a:lnTo>
                      <a:pt x="52" y="0"/>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467" name="Freeform 472"/>
              <p:cNvSpPr>
                <a:spLocks/>
              </p:cNvSpPr>
              <p:nvPr/>
            </p:nvSpPr>
            <p:spPr bwMode="auto">
              <a:xfrm>
                <a:off x="2644269" y="4109997"/>
                <a:ext cx="52521" cy="60336"/>
              </a:xfrm>
              <a:custGeom>
                <a:avLst/>
                <a:gdLst/>
                <a:ahLst/>
                <a:cxnLst>
                  <a:cxn ang="0">
                    <a:pos x="17" y="8"/>
                  </a:cxn>
                  <a:cxn ang="0">
                    <a:pos x="17" y="3"/>
                  </a:cxn>
                  <a:cxn ang="0">
                    <a:pos x="12" y="0"/>
                  </a:cxn>
                  <a:cxn ang="0">
                    <a:pos x="12" y="0"/>
                  </a:cxn>
                  <a:cxn ang="0">
                    <a:pos x="1" y="12"/>
                  </a:cxn>
                  <a:cxn ang="0">
                    <a:pos x="1" y="17"/>
                  </a:cxn>
                  <a:cxn ang="0">
                    <a:pos x="6" y="20"/>
                  </a:cxn>
                  <a:cxn ang="0">
                    <a:pos x="6" y="20"/>
                  </a:cxn>
                  <a:cxn ang="0">
                    <a:pos x="17" y="8"/>
                  </a:cxn>
                </a:cxnLst>
                <a:rect l="0" t="0" r="r" b="b"/>
                <a:pathLst>
                  <a:path w="18" h="21">
                    <a:moveTo>
                      <a:pt x="17" y="8"/>
                    </a:moveTo>
                    <a:cubicBezTo>
                      <a:pt x="18" y="8"/>
                      <a:pt x="18" y="5"/>
                      <a:pt x="17" y="3"/>
                    </a:cubicBezTo>
                    <a:cubicBezTo>
                      <a:pt x="15" y="1"/>
                      <a:pt x="13" y="0"/>
                      <a:pt x="12" y="0"/>
                    </a:cubicBezTo>
                    <a:cubicBezTo>
                      <a:pt x="12" y="0"/>
                      <a:pt x="12" y="0"/>
                      <a:pt x="12" y="0"/>
                    </a:cubicBezTo>
                    <a:cubicBezTo>
                      <a:pt x="1" y="12"/>
                      <a:pt x="1" y="12"/>
                      <a:pt x="1" y="12"/>
                    </a:cubicBezTo>
                    <a:cubicBezTo>
                      <a:pt x="0" y="13"/>
                      <a:pt x="0" y="15"/>
                      <a:pt x="1" y="17"/>
                    </a:cubicBezTo>
                    <a:cubicBezTo>
                      <a:pt x="3" y="19"/>
                      <a:pt x="5" y="21"/>
                      <a:pt x="6" y="20"/>
                    </a:cubicBezTo>
                    <a:cubicBezTo>
                      <a:pt x="6" y="20"/>
                      <a:pt x="6" y="20"/>
                      <a:pt x="6" y="20"/>
                    </a:cubicBezTo>
                    <a:lnTo>
                      <a:pt x="17" y="8"/>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468" name="Freeform 473"/>
              <p:cNvSpPr>
                <a:spLocks/>
              </p:cNvSpPr>
              <p:nvPr/>
            </p:nvSpPr>
            <p:spPr bwMode="auto">
              <a:xfrm>
                <a:off x="2644269" y="4142012"/>
                <a:ext cx="20764" cy="28321"/>
              </a:xfrm>
              <a:custGeom>
                <a:avLst/>
                <a:gdLst/>
                <a:ahLst/>
                <a:cxnLst>
                  <a:cxn ang="0">
                    <a:pos x="6" y="9"/>
                  </a:cxn>
                  <a:cxn ang="0">
                    <a:pos x="5" y="4"/>
                  </a:cxn>
                  <a:cxn ang="0">
                    <a:pos x="1" y="1"/>
                  </a:cxn>
                  <a:cxn ang="0">
                    <a:pos x="1" y="6"/>
                  </a:cxn>
                  <a:cxn ang="0">
                    <a:pos x="6" y="9"/>
                  </a:cxn>
                </a:cxnLst>
                <a:rect l="0" t="0" r="r" b="b"/>
                <a:pathLst>
                  <a:path w="7" h="10">
                    <a:moveTo>
                      <a:pt x="6" y="9"/>
                    </a:moveTo>
                    <a:cubicBezTo>
                      <a:pt x="7" y="8"/>
                      <a:pt x="7" y="6"/>
                      <a:pt x="5" y="4"/>
                    </a:cubicBezTo>
                    <a:cubicBezTo>
                      <a:pt x="4" y="1"/>
                      <a:pt x="2" y="0"/>
                      <a:pt x="1" y="1"/>
                    </a:cubicBezTo>
                    <a:cubicBezTo>
                      <a:pt x="0" y="1"/>
                      <a:pt x="0" y="4"/>
                      <a:pt x="1" y="6"/>
                    </a:cubicBezTo>
                    <a:cubicBezTo>
                      <a:pt x="3" y="8"/>
                      <a:pt x="5" y="10"/>
                      <a:pt x="6" y="9"/>
                    </a:cubicBez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469" name="Freeform 474"/>
              <p:cNvSpPr>
                <a:spLocks/>
              </p:cNvSpPr>
              <p:nvPr/>
            </p:nvSpPr>
            <p:spPr bwMode="auto">
              <a:xfrm>
                <a:off x="2595412" y="4069362"/>
                <a:ext cx="63513" cy="64030"/>
              </a:xfrm>
              <a:custGeom>
                <a:avLst/>
                <a:gdLst/>
                <a:ahLst/>
                <a:cxnLst>
                  <a:cxn ang="0">
                    <a:pos x="52" y="0"/>
                  </a:cxn>
                  <a:cxn ang="0">
                    <a:pos x="0" y="52"/>
                  </a:cxn>
                  <a:cxn ang="0">
                    <a:pos x="52" y="0"/>
                  </a:cxn>
                </a:cxnLst>
                <a:rect l="0" t="0" r="r" b="b"/>
                <a:pathLst>
                  <a:path w="52" h="52">
                    <a:moveTo>
                      <a:pt x="52" y="0"/>
                    </a:moveTo>
                    <a:lnTo>
                      <a:pt x="0" y="52"/>
                    </a:lnTo>
                    <a:lnTo>
                      <a:pt x="52" y="0"/>
                    </a:lnTo>
                    <a:close/>
                  </a:path>
                </a:pathLst>
              </a:custGeom>
              <a:solidFill>
                <a:srgbClr val="DCDDDE"/>
              </a:solidFill>
              <a:ln w="9525">
                <a:noFill/>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470" name="Line 475"/>
              <p:cNvSpPr>
                <a:spLocks noChangeShapeType="1"/>
              </p:cNvSpPr>
              <p:nvPr/>
            </p:nvSpPr>
            <p:spPr bwMode="auto">
              <a:xfrm flipH="1">
                <a:off x="2595412" y="4069362"/>
                <a:ext cx="63513" cy="64030"/>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471" name="Freeform 476"/>
              <p:cNvSpPr>
                <a:spLocks/>
              </p:cNvSpPr>
              <p:nvPr/>
            </p:nvSpPr>
            <p:spPr bwMode="auto">
              <a:xfrm>
                <a:off x="2559992" y="4033654"/>
                <a:ext cx="67178" cy="67724"/>
              </a:xfrm>
              <a:custGeom>
                <a:avLst/>
                <a:gdLst/>
                <a:ahLst/>
                <a:cxnLst>
                  <a:cxn ang="0">
                    <a:pos x="55" y="0"/>
                  </a:cxn>
                  <a:cxn ang="0">
                    <a:pos x="0" y="55"/>
                  </a:cxn>
                  <a:cxn ang="0">
                    <a:pos x="55" y="0"/>
                  </a:cxn>
                </a:cxnLst>
                <a:rect l="0" t="0" r="r" b="b"/>
                <a:pathLst>
                  <a:path w="55" h="55">
                    <a:moveTo>
                      <a:pt x="55" y="0"/>
                    </a:moveTo>
                    <a:lnTo>
                      <a:pt x="0" y="55"/>
                    </a:lnTo>
                    <a:lnTo>
                      <a:pt x="55" y="0"/>
                    </a:lnTo>
                    <a:close/>
                  </a:path>
                </a:pathLst>
              </a:custGeom>
              <a:solidFill>
                <a:srgbClr val="DCDDDE"/>
              </a:solidFill>
              <a:ln w="9525">
                <a:noFill/>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472" name="Line 477"/>
              <p:cNvSpPr>
                <a:spLocks noChangeShapeType="1"/>
              </p:cNvSpPr>
              <p:nvPr/>
            </p:nvSpPr>
            <p:spPr bwMode="auto">
              <a:xfrm flipH="1">
                <a:off x="2559992" y="4033654"/>
                <a:ext cx="67178" cy="67724"/>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473" name="Freeform 478"/>
              <p:cNvSpPr>
                <a:spLocks/>
              </p:cNvSpPr>
              <p:nvPr/>
            </p:nvSpPr>
            <p:spPr bwMode="auto">
              <a:xfrm>
                <a:off x="1937073" y="3832945"/>
                <a:ext cx="516657" cy="512238"/>
              </a:xfrm>
              <a:custGeom>
                <a:avLst/>
                <a:gdLst/>
                <a:ahLst/>
                <a:cxnLst>
                  <a:cxn ang="0">
                    <a:pos x="72" y="176"/>
                  </a:cxn>
                  <a:cxn ang="0">
                    <a:pos x="71" y="176"/>
                  </a:cxn>
                  <a:cxn ang="0">
                    <a:pos x="1" y="106"/>
                  </a:cxn>
                  <a:cxn ang="0">
                    <a:pos x="1" y="104"/>
                  </a:cxn>
                  <a:cxn ang="0">
                    <a:pos x="3" y="104"/>
                  </a:cxn>
                  <a:cxn ang="0">
                    <a:pos x="71" y="171"/>
                  </a:cxn>
                  <a:cxn ang="0">
                    <a:pos x="71" y="147"/>
                  </a:cxn>
                  <a:cxn ang="0">
                    <a:pos x="71" y="146"/>
                  </a:cxn>
                  <a:cxn ang="0">
                    <a:pos x="175" y="41"/>
                  </a:cxn>
                  <a:cxn ang="0">
                    <a:pos x="136" y="3"/>
                  </a:cxn>
                  <a:cxn ang="0">
                    <a:pos x="136" y="0"/>
                  </a:cxn>
                  <a:cxn ang="0">
                    <a:pos x="139" y="0"/>
                  </a:cxn>
                  <a:cxn ang="0">
                    <a:pos x="179" y="40"/>
                  </a:cxn>
                  <a:cxn ang="0">
                    <a:pos x="179" y="43"/>
                  </a:cxn>
                  <a:cxn ang="0">
                    <a:pos x="74" y="147"/>
                  </a:cxn>
                  <a:cxn ang="0">
                    <a:pos x="74" y="175"/>
                  </a:cxn>
                  <a:cxn ang="0">
                    <a:pos x="73" y="176"/>
                  </a:cxn>
                  <a:cxn ang="0">
                    <a:pos x="72" y="176"/>
                  </a:cxn>
                </a:cxnLst>
                <a:rect l="0" t="0" r="r" b="b"/>
                <a:pathLst>
                  <a:path w="179" h="176">
                    <a:moveTo>
                      <a:pt x="72" y="176"/>
                    </a:moveTo>
                    <a:cubicBezTo>
                      <a:pt x="72" y="176"/>
                      <a:pt x="71" y="176"/>
                      <a:pt x="71" y="176"/>
                    </a:cubicBezTo>
                    <a:cubicBezTo>
                      <a:pt x="1" y="106"/>
                      <a:pt x="1" y="106"/>
                      <a:pt x="1" y="106"/>
                    </a:cubicBezTo>
                    <a:cubicBezTo>
                      <a:pt x="0" y="105"/>
                      <a:pt x="0" y="104"/>
                      <a:pt x="1" y="104"/>
                    </a:cubicBezTo>
                    <a:cubicBezTo>
                      <a:pt x="1" y="103"/>
                      <a:pt x="2" y="103"/>
                      <a:pt x="3" y="104"/>
                    </a:cubicBezTo>
                    <a:cubicBezTo>
                      <a:pt x="71" y="171"/>
                      <a:pt x="71" y="171"/>
                      <a:pt x="71" y="171"/>
                    </a:cubicBezTo>
                    <a:cubicBezTo>
                      <a:pt x="71" y="147"/>
                      <a:pt x="71" y="147"/>
                      <a:pt x="71" y="147"/>
                    </a:cubicBezTo>
                    <a:cubicBezTo>
                      <a:pt x="71" y="146"/>
                      <a:pt x="71" y="146"/>
                      <a:pt x="71" y="146"/>
                    </a:cubicBezTo>
                    <a:cubicBezTo>
                      <a:pt x="175" y="41"/>
                      <a:pt x="175" y="41"/>
                      <a:pt x="175" y="41"/>
                    </a:cubicBezTo>
                    <a:cubicBezTo>
                      <a:pt x="136" y="3"/>
                      <a:pt x="136" y="3"/>
                      <a:pt x="136" y="3"/>
                    </a:cubicBezTo>
                    <a:cubicBezTo>
                      <a:pt x="136" y="2"/>
                      <a:pt x="136" y="1"/>
                      <a:pt x="136" y="0"/>
                    </a:cubicBezTo>
                    <a:cubicBezTo>
                      <a:pt x="137" y="0"/>
                      <a:pt x="138" y="0"/>
                      <a:pt x="139" y="0"/>
                    </a:cubicBezTo>
                    <a:cubicBezTo>
                      <a:pt x="179" y="40"/>
                      <a:pt x="179" y="40"/>
                      <a:pt x="179" y="40"/>
                    </a:cubicBezTo>
                    <a:cubicBezTo>
                      <a:pt x="179" y="41"/>
                      <a:pt x="179" y="42"/>
                      <a:pt x="179" y="43"/>
                    </a:cubicBezTo>
                    <a:cubicBezTo>
                      <a:pt x="74" y="147"/>
                      <a:pt x="74" y="147"/>
                      <a:pt x="74" y="147"/>
                    </a:cubicBezTo>
                    <a:cubicBezTo>
                      <a:pt x="74" y="175"/>
                      <a:pt x="74" y="175"/>
                      <a:pt x="74" y="175"/>
                    </a:cubicBezTo>
                    <a:cubicBezTo>
                      <a:pt x="74" y="176"/>
                      <a:pt x="73" y="176"/>
                      <a:pt x="73" y="176"/>
                    </a:cubicBezTo>
                    <a:cubicBezTo>
                      <a:pt x="73" y="176"/>
                      <a:pt x="72" y="176"/>
                      <a:pt x="72" y="176"/>
                    </a:cubicBez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474" name="Freeform 479"/>
              <p:cNvSpPr>
                <a:spLocks/>
              </p:cNvSpPr>
              <p:nvPr/>
            </p:nvSpPr>
            <p:spPr bwMode="auto">
              <a:xfrm>
                <a:off x="2070206" y="4229437"/>
                <a:ext cx="106263" cy="107127"/>
              </a:xfrm>
              <a:custGeom>
                <a:avLst/>
                <a:gdLst/>
                <a:ahLst/>
                <a:cxnLst>
                  <a:cxn ang="0">
                    <a:pos x="87" y="35"/>
                  </a:cxn>
                  <a:cxn ang="0">
                    <a:pos x="35" y="87"/>
                  </a:cxn>
                  <a:cxn ang="0">
                    <a:pos x="0" y="54"/>
                  </a:cxn>
                  <a:cxn ang="0">
                    <a:pos x="52" y="0"/>
                  </a:cxn>
                </a:cxnLst>
                <a:rect l="0" t="0" r="r" b="b"/>
                <a:pathLst>
                  <a:path w="87" h="87">
                    <a:moveTo>
                      <a:pt x="87" y="35"/>
                    </a:moveTo>
                    <a:lnTo>
                      <a:pt x="35" y="87"/>
                    </a:lnTo>
                    <a:lnTo>
                      <a:pt x="0" y="54"/>
                    </a:lnTo>
                    <a:lnTo>
                      <a:pt x="52" y="0"/>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475" name="Freeform 480"/>
              <p:cNvSpPr>
                <a:spLocks/>
              </p:cNvSpPr>
              <p:nvPr/>
            </p:nvSpPr>
            <p:spPr bwMode="auto">
              <a:xfrm>
                <a:off x="2555106" y="4295929"/>
                <a:ext cx="14657" cy="55411"/>
              </a:xfrm>
              <a:custGeom>
                <a:avLst/>
                <a:gdLst/>
                <a:ahLst/>
                <a:cxnLst>
                  <a:cxn ang="0">
                    <a:pos x="5" y="17"/>
                  </a:cxn>
                  <a:cxn ang="0">
                    <a:pos x="2" y="19"/>
                  </a:cxn>
                  <a:cxn ang="0">
                    <a:pos x="0" y="17"/>
                  </a:cxn>
                  <a:cxn ang="0">
                    <a:pos x="0" y="2"/>
                  </a:cxn>
                  <a:cxn ang="0">
                    <a:pos x="2" y="0"/>
                  </a:cxn>
                  <a:cxn ang="0">
                    <a:pos x="5" y="2"/>
                  </a:cxn>
                  <a:cxn ang="0">
                    <a:pos x="5" y="17"/>
                  </a:cxn>
                </a:cxnLst>
                <a:rect l="0" t="0" r="r" b="b"/>
                <a:pathLst>
                  <a:path w="5" h="19">
                    <a:moveTo>
                      <a:pt x="5" y="17"/>
                    </a:moveTo>
                    <a:cubicBezTo>
                      <a:pt x="5" y="18"/>
                      <a:pt x="4" y="19"/>
                      <a:pt x="2" y="19"/>
                    </a:cubicBezTo>
                    <a:cubicBezTo>
                      <a:pt x="1" y="19"/>
                      <a:pt x="0" y="18"/>
                      <a:pt x="0" y="17"/>
                    </a:cubicBezTo>
                    <a:cubicBezTo>
                      <a:pt x="0" y="2"/>
                      <a:pt x="0" y="2"/>
                      <a:pt x="0" y="2"/>
                    </a:cubicBezTo>
                    <a:cubicBezTo>
                      <a:pt x="0" y="1"/>
                      <a:pt x="1" y="0"/>
                      <a:pt x="2" y="0"/>
                    </a:cubicBezTo>
                    <a:cubicBezTo>
                      <a:pt x="4" y="0"/>
                      <a:pt x="5" y="1"/>
                      <a:pt x="5" y="2"/>
                    </a:cubicBezTo>
                    <a:lnTo>
                      <a:pt x="5" y="17"/>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476" name="Oval 481"/>
              <p:cNvSpPr>
                <a:spLocks noChangeArrowheads="1"/>
              </p:cNvSpPr>
              <p:nvPr/>
            </p:nvSpPr>
            <p:spPr bwMode="auto">
              <a:xfrm>
                <a:off x="2555106" y="4295929"/>
                <a:ext cx="14657" cy="14776"/>
              </a:xfrm>
              <a:prstGeom prst="ellipse">
                <a:avLst/>
              </a:pr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477" name="Freeform 482"/>
              <p:cNvSpPr>
                <a:spLocks/>
              </p:cNvSpPr>
              <p:nvPr/>
            </p:nvSpPr>
            <p:spPr bwMode="auto">
              <a:xfrm>
                <a:off x="2542892" y="4238057"/>
                <a:ext cx="17100" cy="49254"/>
              </a:xfrm>
              <a:custGeom>
                <a:avLst/>
                <a:gdLst/>
                <a:ahLst/>
                <a:cxnLst>
                  <a:cxn ang="0">
                    <a:pos x="14" y="16"/>
                  </a:cxn>
                  <a:cxn ang="0">
                    <a:pos x="14" y="40"/>
                  </a:cxn>
                  <a:cxn ang="0">
                    <a:pos x="0" y="35"/>
                  </a:cxn>
                  <a:cxn ang="0">
                    <a:pos x="0" y="0"/>
                  </a:cxn>
                  <a:cxn ang="0">
                    <a:pos x="14" y="40"/>
                  </a:cxn>
                </a:cxnLst>
                <a:rect l="0" t="0" r="r" b="b"/>
                <a:pathLst>
                  <a:path w="14" h="40">
                    <a:moveTo>
                      <a:pt x="14" y="16"/>
                    </a:moveTo>
                    <a:lnTo>
                      <a:pt x="14" y="40"/>
                    </a:lnTo>
                    <a:lnTo>
                      <a:pt x="0" y="35"/>
                    </a:lnTo>
                    <a:lnTo>
                      <a:pt x="0" y="0"/>
                    </a:lnTo>
                    <a:lnTo>
                      <a:pt x="14" y="40"/>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478" name="Line 483"/>
              <p:cNvSpPr>
                <a:spLocks noChangeShapeType="1"/>
              </p:cNvSpPr>
              <p:nvPr/>
            </p:nvSpPr>
            <p:spPr bwMode="auto">
              <a:xfrm flipV="1">
                <a:off x="2559992" y="4234362"/>
                <a:ext cx="1222" cy="67724"/>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479" name="Freeform 484"/>
              <p:cNvSpPr>
                <a:spLocks/>
              </p:cNvSpPr>
              <p:nvPr/>
            </p:nvSpPr>
            <p:spPr bwMode="auto">
              <a:xfrm>
                <a:off x="2360902" y="4231899"/>
                <a:ext cx="14657" cy="55411"/>
              </a:xfrm>
              <a:custGeom>
                <a:avLst/>
                <a:gdLst/>
                <a:ahLst/>
                <a:cxnLst>
                  <a:cxn ang="0">
                    <a:pos x="5" y="17"/>
                  </a:cxn>
                  <a:cxn ang="0">
                    <a:pos x="3" y="19"/>
                  </a:cxn>
                  <a:cxn ang="0">
                    <a:pos x="0" y="17"/>
                  </a:cxn>
                  <a:cxn ang="0">
                    <a:pos x="0" y="2"/>
                  </a:cxn>
                  <a:cxn ang="0">
                    <a:pos x="3" y="0"/>
                  </a:cxn>
                  <a:cxn ang="0">
                    <a:pos x="5" y="2"/>
                  </a:cxn>
                  <a:cxn ang="0">
                    <a:pos x="5" y="17"/>
                  </a:cxn>
                </a:cxnLst>
                <a:rect l="0" t="0" r="r" b="b"/>
                <a:pathLst>
                  <a:path w="5" h="19">
                    <a:moveTo>
                      <a:pt x="5" y="17"/>
                    </a:moveTo>
                    <a:cubicBezTo>
                      <a:pt x="5" y="18"/>
                      <a:pt x="4" y="19"/>
                      <a:pt x="3" y="19"/>
                    </a:cubicBezTo>
                    <a:cubicBezTo>
                      <a:pt x="1" y="19"/>
                      <a:pt x="0" y="18"/>
                      <a:pt x="0" y="17"/>
                    </a:cubicBezTo>
                    <a:cubicBezTo>
                      <a:pt x="0" y="2"/>
                      <a:pt x="0" y="2"/>
                      <a:pt x="0" y="2"/>
                    </a:cubicBezTo>
                    <a:cubicBezTo>
                      <a:pt x="0" y="1"/>
                      <a:pt x="1" y="0"/>
                      <a:pt x="3" y="0"/>
                    </a:cubicBezTo>
                    <a:cubicBezTo>
                      <a:pt x="4" y="0"/>
                      <a:pt x="5" y="1"/>
                      <a:pt x="5" y="2"/>
                    </a:cubicBezTo>
                    <a:lnTo>
                      <a:pt x="5" y="17"/>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480" name="Freeform 485"/>
              <p:cNvSpPr>
                <a:spLocks/>
              </p:cNvSpPr>
              <p:nvPr/>
            </p:nvSpPr>
            <p:spPr bwMode="auto">
              <a:xfrm>
                <a:off x="2424415" y="4295929"/>
                <a:ext cx="18322" cy="55411"/>
              </a:xfrm>
              <a:custGeom>
                <a:avLst/>
                <a:gdLst/>
                <a:ahLst/>
                <a:cxnLst>
                  <a:cxn ang="0">
                    <a:pos x="6" y="17"/>
                  </a:cxn>
                  <a:cxn ang="0">
                    <a:pos x="3" y="19"/>
                  </a:cxn>
                  <a:cxn ang="0">
                    <a:pos x="0" y="17"/>
                  </a:cxn>
                  <a:cxn ang="0">
                    <a:pos x="0" y="2"/>
                  </a:cxn>
                  <a:cxn ang="0">
                    <a:pos x="3" y="0"/>
                  </a:cxn>
                  <a:cxn ang="0">
                    <a:pos x="6" y="2"/>
                  </a:cxn>
                  <a:cxn ang="0">
                    <a:pos x="6" y="17"/>
                  </a:cxn>
                </a:cxnLst>
                <a:rect l="0" t="0" r="r" b="b"/>
                <a:pathLst>
                  <a:path w="6" h="19">
                    <a:moveTo>
                      <a:pt x="6" y="17"/>
                    </a:moveTo>
                    <a:cubicBezTo>
                      <a:pt x="6" y="18"/>
                      <a:pt x="4" y="19"/>
                      <a:pt x="3" y="19"/>
                    </a:cubicBezTo>
                    <a:cubicBezTo>
                      <a:pt x="1" y="19"/>
                      <a:pt x="0" y="18"/>
                      <a:pt x="0" y="17"/>
                    </a:cubicBezTo>
                    <a:cubicBezTo>
                      <a:pt x="0" y="2"/>
                      <a:pt x="0" y="2"/>
                      <a:pt x="0" y="2"/>
                    </a:cubicBezTo>
                    <a:cubicBezTo>
                      <a:pt x="0" y="1"/>
                      <a:pt x="1" y="0"/>
                      <a:pt x="3" y="0"/>
                    </a:cubicBezTo>
                    <a:cubicBezTo>
                      <a:pt x="4" y="0"/>
                      <a:pt x="6" y="1"/>
                      <a:pt x="6" y="2"/>
                    </a:cubicBezTo>
                    <a:lnTo>
                      <a:pt x="6" y="17"/>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481" name="Oval 486"/>
              <p:cNvSpPr>
                <a:spLocks noChangeArrowheads="1"/>
              </p:cNvSpPr>
              <p:nvPr/>
            </p:nvSpPr>
            <p:spPr bwMode="auto">
              <a:xfrm>
                <a:off x="2360902" y="4231899"/>
                <a:ext cx="14657" cy="14776"/>
              </a:xfrm>
              <a:prstGeom prst="ellipse">
                <a:avLst/>
              </a:pr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482" name="Oval 487"/>
              <p:cNvSpPr>
                <a:spLocks noChangeArrowheads="1"/>
              </p:cNvSpPr>
              <p:nvPr/>
            </p:nvSpPr>
            <p:spPr bwMode="auto">
              <a:xfrm>
                <a:off x="2424415" y="4295929"/>
                <a:ext cx="18322" cy="14776"/>
              </a:xfrm>
              <a:prstGeom prst="ellipse">
                <a:avLst/>
              </a:pr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483" name="Freeform 488"/>
              <p:cNvSpPr>
                <a:spLocks/>
              </p:cNvSpPr>
              <p:nvPr/>
            </p:nvSpPr>
            <p:spPr bwMode="auto">
              <a:xfrm>
                <a:off x="2370673" y="4174027"/>
                <a:ext cx="17100" cy="49254"/>
              </a:xfrm>
              <a:custGeom>
                <a:avLst/>
                <a:gdLst/>
                <a:ahLst/>
                <a:cxnLst>
                  <a:cxn ang="0">
                    <a:pos x="0" y="16"/>
                  </a:cxn>
                  <a:cxn ang="0">
                    <a:pos x="0" y="40"/>
                  </a:cxn>
                  <a:cxn ang="0">
                    <a:pos x="14" y="35"/>
                  </a:cxn>
                  <a:cxn ang="0">
                    <a:pos x="14" y="0"/>
                  </a:cxn>
                  <a:cxn ang="0">
                    <a:pos x="0" y="40"/>
                  </a:cxn>
                </a:cxnLst>
                <a:rect l="0" t="0" r="r" b="b"/>
                <a:pathLst>
                  <a:path w="14" h="40">
                    <a:moveTo>
                      <a:pt x="0" y="16"/>
                    </a:moveTo>
                    <a:lnTo>
                      <a:pt x="0" y="40"/>
                    </a:lnTo>
                    <a:lnTo>
                      <a:pt x="14" y="35"/>
                    </a:lnTo>
                    <a:lnTo>
                      <a:pt x="14" y="0"/>
                    </a:lnTo>
                    <a:lnTo>
                      <a:pt x="0" y="40"/>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484" name="Freeform 489"/>
              <p:cNvSpPr>
                <a:spLocks/>
              </p:cNvSpPr>
              <p:nvPr/>
            </p:nvSpPr>
            <p:spPr bwMode="auto">
              <a:xfrm>
                <a:off x="2370673" y="4106303"/>
                <a:ext cx="127027" cy="128060"/>
              </a:xfrm>
              <a:custGeom>
                <a:avLst/>
                <a:gdLst/>
                <a:ahLst/>
                <a:cxnLst>
                  <a:cxn ang="0">
                    <a:pos x="104" y="52"/>
                  </a:cxn>
                  <a:cxn ang="0">
                    <a:pos x="52" y="104"/>
                  </a:cxn>
                  <a:cxn ang="0">
                    <a:pos x="0" y="52"/>
                  </a:cxn>
                  <a:cxn ang="0">
                    <a:pos x="52" y="0"/>
                  </a:cxn>
                  <a:cxn ang="0">
                    <a:pos x="104" y="52"/>
                  </a:cxn>
                </a:cxnLst>
                <a:rect l="0" t="0" r="r" b="b"/>
                <a:pathLst>
                  <a:path w="104" h="104">
                    <a:moveTo>
                      <a:pt x="104" y="52"/>
                    </a:moveTo>
                    <a:lnTo>
                      <a:pt x="52" y="104"/>
                    </a:lnTo>
                    <a:lnTo>
                      <a:pt x="0" y="52"/>
                    </a:lnTo>
                    <a:lnTo>
                      <a:pt x="52" y="0"/>
                    </a:lnTo>
                    <a:lnTo>
                      <a:pt x="104" y="52"/>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485" name="Freeform 490"/>
              <p:cNvSpPr>
                <a:spLocks/>
              </p:cNvSpPr>
              <p:nvPr/>
            </p:nvSpPr>
            <p:spPr bwMode="auto">
              <a:xfrm>
                <a:off x="2434186" y="4170332"/>
                <a:ext cx="63513" cy="91119"/>
              </a:xfrm>
              <a:custGeom>
                <a:avLst/>
                <a:gdLst/>
                <a:ahLst/>
                <a:cxnLst>
                  <a:cxn ang="0">
                    <a:pos x="52" y="22"/>
                  </a:cxn>
                  <a:cxn ang="0">
                    <a:pos x="0" y="74"/>
                  </a:cxn>
                  <a:cxn ang="0">
                    <a:pos x="0" y="52"/>
                  </a:cxn>
                  <a:cxn ang="0">
                    <a:pos x="52" y="0"/>
                  </a:cxn>
                  <a:cxn ang="0">
                    <a:pos x="52" y="22"/>
                  </a:cxn>
                </a:cxnLst>
                <a:rect l="0" t="0" r="r" b="b"/>
                <a:pathLst>
                  <a:path w="52" h="74">
                    <a:moveTo>
                      <a:pt x="52" y="22"/>
                    </a:moveTo>
                    <a:lnTo>
                      <a:pt x="0" y="74"/>
                    </a:lnTo>
                    <a:lnTo>
                      <a:pt x="0" y="52"/>
                    </a:lnTo>
                    <a:lnTo>
                      <a:pt x="52" y="0"/>
                    </a:lnTo>
                    <a:lnTo>
                      <a:pt x="52" y="22"/>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486" name="Freeform 491"/>
              <p:cNvSpPr>
                <a:spLocks/>
              </p:cNvSpPr>
              <p:nvPr/>
            </p:nvSpPr>
            <p:spPr bwMode="auto">
              <a:xfrm>
                <a:off x="2370673" y="4170332"/>
                <a:ext cx="63513" cy="91119"/>
              </a:xfrm>
              <a:custGeom>
                <a:avLst/>
                <a:gdLst/>
                <a:ahLst/>
                <a:cxnLst>
                  <a:cxn ang="0">
                    <a:pos x="52" y="74"/>
                  </a:cxn>
                  <a:cxn ang="0">
                    <a:pos x="0" y="22"/>
                  </a:cxn>
                  <a:cxn ang="0">
                    <a:pos x="0" y="0"/>
                  </a:cxn>
                  <a:cxn ang="0">
                    <a:pos x="52" y="52"/>
                  </a:cxn>
                  <a:cxn ang="0">
                    <a:pos x="52" y="74"/>
                  </a:cxn>
                </a:cxnLst>
                <a:rect l="0" t="0" r="r" b="b"/>
                <a:pathLst>
                  <a:path w="52" h="74">
                    <a:moveTo>
                      <a:pt x="52" y="74"/>
                    </a:moveTo>
                    <a:lnTo>
                      <a:pt x="0" y="22"/>
                    </a:lnTo>
                    <a:lnTo>
                      <a:pt x="0" y="0"/>
                    </a:lnTo>
                    <a:lnTo>
                      <a:pt x="52" y="52"/>
                    </a:lnTo>
                    <a:lnTo>
                      <a:pt x="52" y="74"/>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487" name="Line 492"/>
              <p:cNvSpPr>
                <a:spLocks noChangeShapeType="1"/>
              </p:cNvSpPr>
              <p:nvPr/>
            </p:nvSpPr>
            <p:spPr bwMode="auto">
              <a:xfrm flipV="1">
                <a:off x="2370673" y="4170332"/>
                <a:ext cx="1222" cy="67724"/>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488" name="Oval 493"/>
              <p:cNvSpPr>
                <a:spLocks noChangeArrowheads="1"/>
              </p:cNvSpPr>
              <p:nvPr/>
            </p:nvSpPr>
            <p:spPr bwMode="auto">
              <a:xfrm>
                <a:off x="2396323" y="4135855"/>
                <a:ext cx="74506" cy="70187"/>
              </a:xfrm>
              <a:prstGeom prst="ellips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489" name="Oval 494"/>
              <p:cNvSpPr>
                <a:spLocks noChangeArrowheads="1"/>
              </p:cNvSpPr>
              <p:nvPr/>
            </p:nvSpPr>
            <p:spPr bwMode="auto">
              <a:xfrm>
                <a:off x="2419529" y="4167870"/>
                <a:ext cx="28093" cy="25859"/>
              </a:xfrm>
              <a:prstGeom prst="ellipse">
                <a:avLst/>
              </a:prstGeom>
              <a:solidFill>
                <a:srgbClr val="A7A9AC"/>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490" name="Line 495"/>
              <p:cNvSpPr>
                <a:spLocks noChangeShapeType="1"/>
              </p:cNvSpPr>
              <p:nvPr/>
            </p:nvSpPr>
            <p:spPr bwMode="auto">
              <a:xfrm flipV="1">
                <a:off x="2434186" y="4234362"/>
                <a:ext cx="1222" cy="67724"/>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491" name="Line 496"/>
              <p:cNvSpPr>
                <a:spLocks noChangeShapeType="1"/>
              </p:cNvSpPr>
              <p:nvPr/>
            </p:nvSpPr>
            <p:spPr bwMode="auto">
              <a:xfrm flipV="1">
                <a:off x="2497700" y="4170332"/>
                <a:ext cx="1222" cy="67724"/>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492" name="Freeform 497"/>
              <p:cNvSpPr>
                <a:spLocks/>
              </p:cNvSpPr>
              <p:nvPr/>
            </p:nvSpPr>
            <p:spPr bwMode="auto">
              <a:xfrm>
                <a:off x="2413423" y="4242982"/>
                <a:ext cx="37864" cy="44328"/>
              </a:xfrm>
              <a:custGeom>
                <a:avLst/>
                <a:gdLst/>
                <a:ahLst/>
                <a:cxnLst>
                  <a:cxn ang="0">
                    <a:pos x="31" y="0"/>
                  </a:cxn>
                  <a:cxn ang="0">
                    <a:pos x="17" y="36"/>
                  </a:cxn>
                  <a:cxn ang="0">
                    <a:pos x="17" y="36"/>
                  </a:cxn>
                  <a:cxn ang="0">
                    <a:pos x="0" y="0"/>
                  </a:cxn>
                </a:cxnLst>
                <a:rect l="0" t="0" r="r" b="b"/>
                <a:pathLst>
                  <a:path w="31" h="36">
                    <a:moveTo>
                      <a:pt x="31" y="0"/>
                    </a:moveTo>
                    <a:lnTo>
                      <a:pt x="17" y="36"/>
                    </a:lnTo>
                    <a:lnTo>
                      <a:pt x="17" y="36"/>
                    </a:lnTo>
                    <a:lnTo>
                      <a:pt x="0" y="0"/>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493" name="Line 498"/>
              <p:cNvSpPr>
                <a:spLocks noChangeShapeType="1"/>
              </p:cNvSpPr>
              <p:nvPr/>
            </p:nvSpPr>
            <p:spPr bwMode="auto">
              <a:xfrm>
                <a:off x="2434186" y="4170332"/>
                <a:ext cx="1222" cy="23396"/>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494" name="Freeform 499"/>
              <p:cNvSpPr>
                <a:spLocks/>
              </p:cNvSpPr>
              <p:nvPr/>
            </p:nvSpPr>
            <p:spPr bwMode="auto">
              <a:xfrm>
                <a:off x="2415866" y="4153094"/>
                <a:ext cx="35421" cy="34478"/>
              </a:xfrm>
              <a:custGeom>
                <a:avLst/>
                <a:gdLst/>
                <a:ahLst/>
                <a:cxnLst>
                  <a:cxn ang="0">
                    <a:pos x="0" y="0"/>
                  </a:cxn>
                  <a:cxn ang="0">
                    <a:pos x="15" y="14"/>
                  </a:cxn>
                  <a:cxn ang="0">
                    <a:pos x="0" y="28"/>
                  </a:cxn>
                  <a:cxn ang="0">
                    <a:pos x="29" y="0"/>
                  </a:cxn>
                  <a:cxn ang="0">
                    <a:pos x="15" y="14"/>
                  </a:cxn>
                  <a:cxn ang="0">
                    <a:pos x="29" y="28"/>
                  </a:cxn>
                  <a:cxn ang="0">
                    <a:pos x="0" y="0"/>
                  </a:cxn>
                </a:cxnLst>
                <a:rect l="0" t="0" r="r" b="b"/>
                <a:pathLst>
                  <a:path w="29" h="28">
                    <a:moveTo>
                      <a:pt x="0" y="0"/>
                    </a:moveTo>
                    <a:lnTo>
                      <a:pt x="15" y="14"/>
                    </a:lnTo>
                    <a:lnTo>
                      <a:pt x="0" y="28"/>
                    </a:lnTo>
                    <a:lnTo>
                      <a:pt x="29" y="0"/>
                    </a:lnTo>
                    <a:lnTo>
                      <a:pt x="15" y="14"/>
                    </a:lnTo>
                    <a:lnTo>
                      <a:pt x="29" y="28"/>
                    </a:lnTo>
                    <a:lnTo>
                      <a:pt x="0"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495" name="Freeform 500"/>
              <p:cNvSpPr>
                <a:spLocks/>
              </p:cNvSpPr>
              <p:nvPr/>
            </p:nvSpPr>
            <p:spPr bwMode="auto">
              <a:xfrm>
                <a:off x="2487928" y="4231899"/>
                <a:ext cx="18322" cy="55411"/>
              </a:xfrm>
              <a:custGeom>
                <a:avLst/>
                <a:gdLst/>
                <a:ahLst/>
                <a:cxnLst>
                  <a:cxn ang="0">
                    <a:pos x="6" y="17"/>
                  </a:cxn>
                  <a:cxn ang="0">
                    <a:pos x="3" y="19"/>
                  </a:cxn>
                  <a:cxn ang="0">
                    <a:pos x="0" y="17"/>
                  </a:cxn>
                  <a:cxn ang="0">
                    <a:pos x="0" y="2"/>
                  </a:cxn>
                  <a:cxn ang="0">
                    <a:pos x="3" y="0"/>
                  </a:cxn>
                  <a:cxn ang="0">
                    <a:pos x="6" y="2"/>
                  </a:cxn>
                  <a:cxn ang="0">
                    <a:pos x="6" y="17"/>
                  </a:cxn>
                </a:cxnLst>
                <a:rect l="0" t="0" r="r" b="b"/>
                <a:pathLst>
                  <a:path w="6" h="19">
                    <a:moveTo>
                      <a:pt x="6" y="17"/>
                    </a:moveTo>
                    <a:cubicBezTo>
                      <a:pt x="6" y="18"/>
                      <a:pt x="5" y="19"/>
                      <a:pt x="3" y="19"/>
                    </a:cubicBezTo>
                    <a:cubicBezTo>
                      <a:pt x="2" y="19"/>
                      <a:pt x="0" y="18"/>
                      <a:pt x="0" y="17"/>
                    </a:cubicBezTo>
                    <a:cubicBezTo>
                      <a:pt x="0" y="2"/>
                      <a:pt x="0" y="2"/>
                      <a:pt x="0" y="2"/>
                    </a:cubicBezTo>
                    <a:cubicBezTo>
                      <a:pt x="0" y="1"/>
                      <a:pt x="2" y="0"/>
                      <a:pt x="3" y="0"/>
                    </a:cubicBezTo>
                    <a:cubicBezTo>
                      <a:pt x="5" y="0"/>
                      <a:pt x="6" y="1"/>
                      <a:pt x="6" y="2"/>
                    </a:cubicBezTo>
                    <a:lnTo>
                      <a:pt x="6" y="17"/>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496" name="Oval 501"/>
              <p:cNvSpPr>
                <a:spLocks noChangeArrowheads="1"/>
              </p:cNvSpPr>
              <p:nvPr/>
            </p:nvSpPr>
            <p:spPr bwMode="auto">
              <a:xfrm>
                <a:off x="2487928" y="4231899"/>
                <a:ext cx="18322" cy="14776"/>
              </a:xfrm>
              <a:prstGeom prst="ellipse">
                <a:avLst/>
              </a:pr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497" name="Line 502"/>
              <p:cNvSpPr>
                <a:spLocks noChangeShapeType="1"/>
              </p:cNvSpPr>
              <p:nvPr/>
            </p:nvSpPr>
            <p:spPr bwMode="auto">
              <a:xfrm flipV="1">
                <a:off x="2497700" y="4170332"/>
                <a:ext cx="1222" cy="67724"/>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498" name="Freeform 503"/>
              <p:cNvSpPr>
                <a:spLocks/>
              </p:cNvSpPr>
              <p:nvPr/>
            </p:nvSpPr>
            <p:spPr bwMode="auto">
              <a:xfrm>
                <a:off x="2424415" y="4295929"/>
                <a:ext cx="18322" cy="55411"/>
              </a:xfrm>
              <a:custGeom>
                <a:avLst/>
                <a:gdLst/>
                <a:ahLst/>
                <a:cxnLst>
                  <a:cxn ang="0">
                    <a:pos x="6" y="17"/>
                  </a:cxn>
                  <a:cxn ang="0">
                    <a:pos x="3" y="19"/>
                  </a:cxn>
                  <a:cxn ang="0">
                    <a:pos x="0" y="17"/>
                  </a:cxn>
                  <a:cxn ang="0">
                    <a:pos x="0" y="2"/>
                  </a:cxn>
                  <a:cxn ang="0">
                    <a:pos x="3" y="0"/>
                  </a:cxn>
                  <a:cxn ang="0">
                    <a:pos x="6" y="2"/>
                  </a:cxn>
                  <a:cxn ang="0">
                    <a:pos x="6" y="17"/>
                  </a:cxn>
                </a:cxnLst>
                <a:rect l="0" t="0" r="r" b="b"/>
                <a:pathLst>
                  <a:path w="6" h="19">
                    <a:moveTo>
                      <a:pt x="6" y="17"/>
                    </a:moveTo>
                    <a:cubicBezTo>
                      <a:pt x="6" y="18"/>
                      <a:pt x="4" y="19"/>
                      <a:pt x="3" y="19"/>
                    </a:cubicBezTo>
                    <a:cubicBezTo>
                      <a:pt x="1" y="19"/>
                      <a:pt x="0" y="18"/>
                      <a:pt x="0" y="17"/>
                    </a:cubicBezTo>
                    <a:cubicBezTo>
                      <a:pt x="0" y="2"/>
                      <a:pt x="0" y="2"/>
                      <a:pt x="0" y="2"/>
                    </a:cubicBezTo>
                    <a:cubicBezTo>
                      <a:pt x="0" y="1"/>
                      <a:pt x="1" y="0"/>
                      <a:pt x="3" y="0"/>
                    </a:cubicBezTo>
                    <a:cubicBezTo>
                      <a:pt x="4" y="0"/>
                      <a:pt x="6" y="1"/>
                      <a:pt x="6" y="2"/>
                    </a:cubicBezTo>
                    <a:lnTo>
                      <a:pt x="6" y="17"/>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499" name="Freeform 504"/>
              <p:cNvSpPr>
                <a:spLocks/>
              </p:cNvSpPr>
              <p:nvPr/>
            </p:nvSpPr>
            <p:spPr bwMode="auto">
              <a:xfrm>
                <a:off x="2487928" y="4359959"/>
                <a:ext cx="18322" cy="57873"/>
              </a:xfrm>
              <a:custGeom>
                <a:avLst/>
                <a:gdLst/>
                <a:ahLst/>
                <a:cxnLst>
                  <a:cxn ang="0">
                    <a:pos x="6" y="17"/>
                  </a:cxn>
                  <a:cxn ang="0">
                    <a:pos x="3" y="20"/>
                  </a:cxn>
                  <a:cxn ang="0">
                    <a:pos x="0" y="17"/>
                  </a:cxn>
                  <a:cxn ang="0">
                    <a:pos x="0" y="3"/>
                  </a:cxn>
                  <a:cxn ang="0">
                    <a:pos x="3" y="0"/>
                  </a:cxn>
                  <a:cxn ang="0">
                    <a:pos x="6" y="3"/>
                  </a:cxn>
                  <a:cxn ang="0">
                    <a:pos x="6" y="17"/>
                  </a:cxn>
                </a:cxnLst>
                <a:rect l="0" t="0" r="r" b="b"/>
                <a:pathLst>
                  <a:path w="6" h="20">
                    <a:moveTo>
                      <a:pt x="6" y="17"/>
                    </a:moveTo>
                    <a:cubicBezTo>
                      <a:pt x="6" y="19"/>
                      <a:pt x="5" y="20"/>
                      <a:pt x="3" y="20"/>
                    </a:cubicBezTo>
                    <a:cubicBezTo>
                      <a:pt x="2" y="20"/>
                      <a:pt x="0" y="19"/>
                      <a:pt x="0" y="17"/>
                    </a:cubicBezTo>
                    <a:cubicBezTo>
                      <a:pt x="0" y="3"/>
                      <a:pt x="0" y="3"/>
                      <a:pt x="0" y="3"/>
                    </a:cubicBezTo>
                    <a:cubicBezTo>
                      <a:pt x="0" y="1"/>
                      <a:pt x="2" y="0"/>
                      <a:pt x="3" y="0"/>
                    </a:cubicBezTo>
                    <a:cubicBezTo>
                      <a:pt x="5" y="0"/>
                      <a:pt x="6" y="1"/>
                      <a:pt x="6" y="3"/>
                    </a:cubicBezTo>
                    <a:lnTo>
                      <a:pt x="6" y="17"/>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500" name="Oval 505"/>
              <p:cNvSpPr>
                <a:spLocks noChangeArrowheads="1"/>
              </p:cNvSpPr>
              <p:nvPr/>
            </p:nvSpPr>
            <p:spPr bwMode="auto">
              <a:xfrm>
                <a:off x="2424415" y="4295929"/>
                <a:ext cx="18322" cy="14776"/>
              </a:xfrm>
              <a:prstGeom prst="ellipse">
                <a:avLst/>
              </a:pr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501" name="Oval 506"/>
              <p:cNvSpPr>
                <a:spLocks noChangeArrowheads="1"/>
              </p:cNvSpPr>
              <p:nvPr/>
            </p:nvSpPr>
            <p:spPr bwMode="auto">
              <a:xfrm>
                <a:off x="2487928" y="4359959"/>
                <a:ext cx="18322" cy="14776"/>
              </a:xfrm>
              <a:prstGeom prst="ellipse">
                <a:avLst/>
              </a:pr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502" name="Freeform 507"/>
              <p:cNvSpPr>
                <a:spLocks/>
              </p:cNvSpPr>
              <p:nvPr/>
            </p:nvSpPr>
            <p:spPr bwMode="auto">
              <a:xfrm>
                <a:off x="2434186" y="4242982"/>
                <a:ext cx="17100" cy="44328"/>
              </a:xfrm>
              <a:custGeom>
                <a:avLst/>
                <a:gdLst/>
                <a:ahLst/>
                <a:cxnLst>
                  <a:cxn ang="0">
                    <a:pos x="0" y="15"/>
                  </a:cxn>
                  <a:cxn ang="0">
                    <a:pos x="0" y="36"/>
                  </a:cxn>
                  <a:cxn ang="0">
                    <a:pos x="14" y="31"/>
                  </a:cxn>
                  <a:cxn ang="0">
                    <a:pos x="14" y="0"/>
                  </a:cxn>
                </a:cxnLst>
                <a:rect l="0" t="0" r="r" b="b"/>
                <a:pathLst>
                  <a:path w="14" h="36">
                    <a:moveTo>
                      <a:pt x="0" y="15"/>
                    </a:moveTo>
                    <a:lnTo>
                      <a:pt x="0" y="36"/>
                    </a:lnTo>
                    <a:lnTo>
                      <a:pt x="14" y="31"/>
                    </a:lnTo>
                    <a:lnTo>
                      <a:pt x="14" y="0"/>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503" name="Freeform 508"/>
              <p:cNvSpPr>
                <a:spLocks/>
              </p:cNvSpPr>
              <p:nvPr/>
            </p:nvSpPr>
            <p:spPr bwMode="auto">
              <a:xfrm>
                <a:off x="2434186" y="4170332"/>
                <a:ext cx="125806" cy="131754"/>
              </a:xfrm>
              <a:custGeom>
                <a:avLst/>
                <a:gdLst/>
                <a:ahLst/>
                <a:cxnLst>
                  <a:cxn ang="0">
                    <a:pos x="103" y="52"/>
                  </a:cxn>
                  <a:cxn ang="0">
                    <a:pos x="52" y="107"/>
                  </a:cxn>
                  <a:cxn ang="0">
                    <a:pos x="0" y="52"/>
                  </a:cxn>
                  <a:cxn ang="0">
                    <a:pos x="52" y="0"/>
                  </a:cxn>
                  <a:cxn ang="0">
                    <a:pos x="103" y="52"/>
                  </a:cxn>
                </a:cxnLst>
                <a:rect l="0" t="0" r="r" b="b"/>
                <a:pathLst>
                  <a:path w="103" h="107">
                    <a:moveTo>
                      <a:pt x="103" y="52"/>
                    </a:moveTo>
                    <a:lnTo>
                      <a:pt x="52" y="107"/>
                    </a:lnTo>
                    <a:lnTo>
                      <a:pt x="0" y="52"/>
                    </a:lnTo>
                    <a:lnTo>
                      <a:pt x="52" y="0"/>
                    </a:lnTo>
                    <a:lnTo>
                      <a:pt x="103" y="52"/>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504" name="Freeform 509"/>
              <p:cNvSpPr>
                <a:spLocks/>
              </p:cNvSpPr>
              <p:nvPr/>
            </p:nvSpPr>
            <p:spPr bwMode="auto">
              <a:xfrm>
                <a:off x="2497700" y="4234362"/>
                <a:ext cx="62292" cy="93582"/>
              </a:xfrm>
              <a:custGeom>
                <a:avLst/>
                <a:gdLst/>
                <a:ahLst/>
                <a:cxnLst>
                  <a:cxn ang="0">
                    <a:pos x="51" y="22"/>
                  </a:cxn>
                  <a:cxn ang="0">
                    <a:pos x="0" y="76"/>
                  </a:cxn>
                  <a:cxn ang="0">
                    <a:pos x="0" y="55"/>
                  </a:cxn>
                  <a:cxn ang="0">
                    <a:pos x="51" y="0"/>
                  </a:cxn>
                  <a:cxn ang="0">
                    <a:pos x="51" y="22"/>
                  </a:cxn>
                </a:cxnLst>
                <a:rect l="0" t="0" r="r" b="b"/>
                <a:pathLst>
                  <a:path w="51" h="76">
                    <a:moveTo>
                      <a:pt x="51" y="22"/>
                    </a:moveTo>
                    <a:lnTo>
                      <a:pt x="0" y="76"/>
                    </a:lnTo>
                    <a:lnTo>
                      <a:pt x="0" y="55"/>
                    </a:lnTo>
                    <a:lnTo>
                      <a:pt x="51" y="0"/>
                    </a:lnTo>
                    <a:lnTo>
                      <a:pt x="51" y="22"/>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505" name="Freeform 510"/>
              <p:cNvSpPr>
                <a:spLocks/>
              </p:cNvSpPr>
              <p:nvPr/>
            </p:nvSpPr>
            <p:spPr bwMode="auto">
              <a:xfrm>
                <a:off x="2434186" y="4234362"/>
                <a:ext cx="63513" cy="93582"/>
              </a:xfrm>
              <a:custGeom>
                <a:avLst/>
                <a:gdLst/>
                <a:ahLst/>
                <a:cxnLst>
                  <a:cxn ang="0">
                    <a:pos x="52" y="76"/>
                  </a:cxn>
                  <a:cxn ang="0">
                    <a:pos x="0" y="22"/>
                  </a:cxn>
                  <a:cxn ang="0">
                    <a:pos x="0" y="0"/>
                  </a:cxn>
                  <a:cxn ang="0">
                    <a:pos x="52" y="55"/>
                  </a:cxn>
                  <a:cxn ang="0">
                    <a:pos x="52" y="76"/>
                  </a:cxn>
                </a:cxnLst>
                <a:rect l="0" t="0" r="r" b="b"/>
                <a:pathLst>
                  <a:path w="52" h="76">
                    <a:moveTo>
                      <a:pt x="52" y="76"/>
                    </a:moveTo>
                    <a:lnTo>
                      <a:pt x="0" y="22"/>
                    </a:lnTo>
                    <a:lnTo>
                      <a:pt x="0" y="0"/>
                    </a:lnTo>
                    <a:lnTo>
                      <a:pt x="52" y="55"/>
                    </a:lnTo>
                    <a:lnTo>
                      <a:pt x="52" y="76"/>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506" name="Line 511"/>
              <p:cNvSpPr>
                <a:spLocks noChangeShapeType="1"/>
              </p:cNvSpPr>
              <p:nvPr/>
            </p:nvSpPr>
            <p:spPr bwMode="auto">
              <a:xfrm flipV="1">
                <a:off x="2434186" y="4234362"/>
                <a:ext cx="1222" cy="67724"/>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507" name="Oval 512"/>
              <p:cNvSpPr>
                <a:spLocks noChangeArrowheads="1"/>
              </p:cNvSpPr>
              <p:nvPr/>
            </p:nvSpPr>
            <p:spPr bwMode="auto">
              <a:xfrm>
                <a:off x="2459836" y="4199885"/>
                <a:ext cx="74506" cy="70187"/>
              </a:xfrm>
              <a:prstGeom prst="ellips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508" name="Oval 513"/>
              <p:cNvSpPr>
                <a:spLocks noChangeArrowheads="1"/>
              </p:cNvSpPr>
              <p:nvPr/>
            </p:nvSpPr>
            <p:spPr bwMode="auto">
              <a:xfrm>
                <a:off x="2483043" y="4234362"/>
                <a:ext cx="28093" cy="23396"/>
              </a:xfrm>
              <a:prstGeom prst="ellipse">
                <a:avLst/>
              </a:prstGeom>
              <a:solidFill>
                <a:srgbClr val="A7A9AC"/>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509" name="Line 514"/>
              <p:cNvSpPr>
                <a:spLocks noChangeShapeType="1"/>
              </p:cNvSpPr>
              <p:nvPr/>
            </p:nvSpPr>
            <p:spPr bwMode="auto">
              <a:xfrm flipV="1">
                <a:off x="2497700" y="4302086"/>
                <a:ext cx="1222" cy="66492"/>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510" name="Freeform 515"/>
              <p:cNvSpPr>
                <a:spLocks/>
              </p:cNvSpPr>
              <p:nvPr/>
            </p:nvSpPr>
            <p:spPr bwMode="auto">
              <a:xfrm>
                <a:off x="2479379" y="4307012"/>
                <a:ext cx="37864" cy="44328"/>
              </a:xfrm>
              <a:custGeom>
                <a:avLst/>
                <a:gdLst/>
                <a:ahLst/>
                <a:cxnLst>
                  <a:cxn ang="0">
                    <a:pos x="31" y="0"/>
                  </a:cxn>
                  <a:cxn ang="0">
                    <a:pos x="15" y="36"/>
                  </a:cxn>
                  <a:cxn ang="0">
                    <a:pos x="15" y="36"/>
                  </a:cxn>
                  <a:cxn ang="0">
                    <a:pos x="0" y="0"/>
                  </a:cxn>
                </a:cxnLst>
                <a:rect l="0" t="0" r="r" b="b"/>
                <a:pathLst>
                  <a:path w="31" h="36">
                    <a:moveTo>
                      <a:pt x="31" y="0"/>
                    </a:moveTo>
                    <a:lnTo>
                      <a:pt x="15" y="36"/>
                    </a:lnTo>
                    <a:lnTo>
                      <a:pt x="15" y="36"/>
                    </a:lnTo>
                    <a:lnTo>
                      <a:pt x="0" y="0"/>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511" name="Line 516"/>
              <p:cNvSpPr>
                <a:spLocks noChangeShapeType="1"/>
              </p:cNvSpPr>
              <p:nvPr/>
            </p:nvSpPr>
            <p:spPr bwMode="auto">
              <a:xfrm>
                <a:off x="2497700" y="4234362"/>
                <a:ext cx="1222" cy="23396"/>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512" name="Freeform 517"/>
              <p:cNvSpPr>
                <a:spLocks/>
              </p:cNvSpPr>
              <p:nvPr/>
            </p:nvSpPr>
            <p:spPr bwMode="auto">
              <a:xfrm>
                <a:off x="2479379" y="4217123"/>
                <a:ext cx="35421" cy="34478"/>
              </a:xfrm>
              <a:custGeom>
                <a:avLst/>
                <a:gdLst/>
                <a:ahLst/>
                <a:cxnLst>
                  <a:cxn ang="0">
                    <a:pos x="0" y="0"/>
                  </a:cxn>
                  <a:cxn ang="0">
                    <a:pos x="15" y="14"/>
                  </a:cxn>
                  <a:cxn ang="0">
                    <a:pos x="0" y="28"/>
                  </a:cxn>
                  <a:cxn ang="0">
                    <a:pos x="29" y="0"/>
                  </a:cxn>
                  <a:cxn ang="0">
                    <a:pos x="15" y="14"/>
                  </a:cxn>
                  <a:cxn ang="0">
                    <a:pos x="29" y="28"/>
                  </a:cxn>
                  <a:cxn ang="0">
                    <a:pos x="0" y="0"/>
                  </a:cxn>
                </a:cxnLst>
                <a:rect l="0" t="0" r="r" b="b"/>
                <a:pathLst>
                  <a:path w="29" h="28">
                    <a:moveTo>
                      <a:pt x="0" y="0"/>
                    </a:moveTo>
                    <a:lnTo>
                      <a:pt x="15" y="14"/>
                    </a:lnTo>
                    <a:lnTo>
                      <a:pt x="0" y="28"/>
                    </a:lnTo>
                    <a:lnTo>
                      <a:pt x="29" y="0"/>
                    </a:lnTo>
                    <a:lnTo>
                      <a:pt x="15" y="14"/>
                    </a:lnTo>
                    <a:lnTo>
                      <a:pt x="29" y="28"/>
                    </a:lnTo>
                    <a:lnTo>
                      <a:pt x="0"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513" name="Freeform 518"/>
              <p:cNvSpPr>
                <a:spLocks/>
              </p:cNvSpPr>
              <p:nvPr/>
            </p:nvSpPr>
            <p:spPr bwMode="auto">
              <a:xfrm>
                <a:off x="2174027" y="4680108"/>
                <a:ext cx="14657" cy="55411"/>
              </a:xfrm>
              <a:custGeom>
                <a:avLst/>
                <a:gdLst/>
                <a:ahLst/>
                <a:cxnLst>
                  <a:cxn ang="0">
                    <a:pos x="5" y="17"/>
                  </a:cxn>
                  <a:cxn ang="0">
                    <a:pos x="3" y="19"/>
                  </a:cxn>
                  <a:cxn ang="0">
                    <a:pos x="0" y="17"/>
                  </a:cxn>
                  <a:cxn ang="0">
                    <a:pos x="0" y="2"/>
                  </a:cxn>
                  <a:cxn ang="0">
                    <a:pos x="3" y="0"/>
                  </a:cxn>
                  <a:cxn ang="0">
                    <a:pos x="5" y="2"/>
                  </a:cxn>
                  <a:cxn ang="0">
                    <a:pos x="5" y="17"/>
                  </a:cxn>
                </a:cxnLst>
                <a:rect l="0" t="0" r="r" b="b"/>
                <a:pathLst>
                  <a:path w="5" h="19">
                    <a:moveTo>
                      <a:pt x="5" y="17"/>
                    </a:moveTo>
                    <a:cubicBezTo>
                      <a:pt x="5" y="18"/>
                      <a:pt x="4" y="19"/>
                      <a:pt x="3" y="19"/>
                    </a:cubicBezTo>
                    <a:cubicBezTo>
                      <a:pt x="1" y="19"/>
                      <a:pt x="0" y="18"/>
                      <a:pt x="0" y="17"/>
                    </a:cubicBezTo>
                    <a:cubicBezTo>
                      <a:pt x="0" y="2"/>
                      <a:pt x="0" y="2"/>
                      <a:pt x="0" y="2"/>
                    </a:cubicBezTo>
                    <a:cubicBezTo>
                      <a:pt x="0" y="1"/>
                      <a:pt x="1" y="0"/>
                      <a:pt x="3" y="0"/>
                    </a:cubicBezTo>
                    <a:cubicBezTo>
                      <a:pt x="4" y="0"/>
                      <a:pt x="5" y="1"/>
                      <a:pt x="5" y="2"/>
                    </a:cubicBezTo>
                    <a:lnTo>
                      <a:pt x="5" y="17"/>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514" name="Oval 519"/>
              <p:cNvSpPr>
                <a:spLocks noChangeArrowheads="1"/>
              </p:cNvSpPr>
              <p:nvPr/>
            </p:nvSpPr>
            <p:spPr bwMode="auto">
              <a:xfrm>
                <a:off x="2174027" y="4680108"/>
                <a:ext cx="14657" cy="13545"/>
              </a:xfrm>
              <a:prstGeom prst="ellipse">
                <a:avLst/>
              </a:pr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515" name="Freeform 520"/>
              <p:cNvSpPr>
                <a:spLocks/>
              </p:cNvSpPr>
              <p:nvPr/>
            </p:nvSpPr>
            <p:spPr bwMode="auto">
              <a:xfrm>
                <a:off x="2161812" y="4621004"/>
                <a:ext cx="20764" cy="50485"/>
              </a:xfrm>
              <a:custGeom>
                <a:avLst/>
                <a:gdLst/>
                <a:ahLst/>
                <a:cxnLst>
                  <a:cxn ang="0">
                    <a:pos x="17" y="17"/>
                  </a:cxn>
                  <a:cxn ang="0">
                    <a:pos x="17" y="41"/>
                  </a:cxn>
                  <a:cxn ang="0">
                    <a:pos x="0" y="36"/>
                  </a:cxn>
                  <a:cxn ang="0">
                    <a:pos x="0" y="0"/>
                  </a:cxn>
                  <a:cxn ang="0">
                    <a:pos x="17" y="41"/>
                  </a:cxn>
                </a:cxnLst>
                <a:rect l="0" t="0" r="r" b="b"/>
                <a:pathLst>
                  <a:path w="17" h="41">
                    <a:moveTo>
                      <a:pt x="17" y="17"/>
                    </a:moveTo>
                    <a:lnTo>
                      <a:pt x="17" y="41"/>
                    </a:lnTo>
                    <a:lnTo>
                      <a:pt x="0" y="36"/>
                    </a:lnTo>
                    <a:lnTo>
                      <a:pt x="0" y="0"/>
                    </a:lnTo>
                    <a:lnTo>
                      <a:pt x="17" y="41"/>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516" name="Line 521"/>
              <p:cNvSpPr>
                <a:spLocks noChangeShapeType="1"/>
              </p:cNvSpPr>
              <p:nvPr/>
            </p:nvSpPr>
            <p:spPr bwMode="auto">
              <a:xfrm flipV="1">
                <a:off x="2182576" y="4618541"/>
                <a:ext cx="1222" cy="66492"/>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517" name="Freeform 522"/>
              <p:cNvSpPr>
                <a:spLocks/>
              </p:cNvSpPr>
              <p:nvPr/>
            </p:nvSpPr>
            <p:spPr bwMode="auto">
              <a:xfrm>
                <a:off x="1981044" y="4616078"/>
                <a:ext cx="17100" cy="55411"/>
              </a:xfrm>
              <a:custGeom>
                <a:avLst/>
                <a:gdLst/>
                <a:ahLst/>
                <a:cxnLst>
                  <a:cxn ang="0">
                    <a:pos x="6" y="16"/>
                  </a:cxn>
                  <a:cxn ang="0">
                    <a:pos x="3" y="19"/>
                  </a:cxn>
                  <a:cxn ang="0">
                    <a:pos x="0" y="16"/>
                  </a:cxn>
                  <a:cxn ang="0">
                    <a:pos x="0" y="2"/>
                  </a:cxn>
                  <a:cxn ang="0">
                    <a:pos x="3" y="0"/>
                  </a:cxn>
                  <a:cxn ang="0">
                    <a:pos x="6" y="2"/>
                  </a:cxn>
                  <a:cxn ang="0">
                    <a:pos x="6" y="16"/>
                  </a:cxn>
                </a:cxnLst>
                <a:rect l="0" t="0" r="r" b="b"/>
                <a:pathLst>
                  <a:path w="6" h="19">
                    <a:moveTo>
                      <a:pt x="6" y="16"/>
                    </a:moveTo>
                    <a:cubicBezTo>
                      <a:pt x="6" y="18"/>
                      <a:pt x="4" y="19"/>
                      <a:pt x="3" y="19"/>
                    </a:cubicBezTo>
                    <a:cubicBezTo>
                      <a:pt x="1" y="19"/>
                      <a:pt x="0" y="18"/>
                      <a:pt x="0" y="16"/>
                    </a:cubicBezTo>
                    <a:cubicBezTo>
                      <a:pt x="0" y="2"/>
                      <a:pt x="0" y="2"/>
                      <a:pt x="0" y="2"/>
                    </a:cubicBezTo>
                    <a:cubicBezTo>
                      <a:pt x="0" y="1"/>
                      <a:pt x="1" y="0"/>
                      <a:pt x="3" y="0"/>
                    </a:cubicBezTo>
                    <a:cubicBezTo>
                      <a:pt x="4" y="0"/>
                      <a:pt x="6" y="1"/>
                      <a:pt x="6" y="2"/>
                    </a:cubicBezTo>
                    <a:lnTo>
                      <a:pt x="6" y="16"/>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518" name="Freeform 523"/>
              <p:cNvSpPr>
                <a:spLocks/>
              </p:cNvSpPr>
              <p:nvPr/>
            </p:nvSpPr>
            <p:spPr bwMode="auto">
              <a:xfrm>
                <a:off x="2044557" y="4680108"/>
                <a:ext cx="17100" cy="55411"/>
              </a:xfrm>
              <a:custGeom>
                <a:avLst/>
                <a:gdLst/>
                <a:ahLst/>
                <a:cxnLst>
                  <a:cxn ang="0">
                    <a:pos x="6" y="17"/>
                  </a:cxn>
                  <a:cxn ang="0">
                    <a:pos x="3" y="19"/>
                  </a:cxn>
                  <a:cxn ang="0">
                    <a:pos x="0" y="17"/>
                  </a:cxn>
                  <a:cxn ang="0">
                    <a:pos x="0" y="2"/>
                  </a:cxn>
                  <a:cxn ang="0">
                    <a:pos x="3" y="0"/>
                  </a:cxn>
                  <a:cxn ang="0">
                    <a:pos x="6" y="2"/>
                  </a:cxn>
                  <a:cxn ang="0">
                    <a:pos x="6" y="17"/>
                  </a:cxn>
                </a:cxnLst>
                <a:rect l="0" t="0" r="r" b="b"/>
                <a:pathLst>
                  <a:path w="6" h="19">
                    <a:moveTo>
                      <a:pt x="6" y="17"/>
                    </a:moveTo>
                    <a:cubicBezTo>
                      <a:pt x="6" y="18"/>
                      <a:pt x="5" y="19"/>
                      <a:pt x="3" y="19"/>
                    </a:cubicBezTo>
                    <a:cubicBezTo>
                      <a:pt x="2" y="19"/>
                      <a:pt x="0" y="18"/>
                      <a:pt x="0" y="17"/>
                    </a:cubicBezTo>
                    <a:cubicBezTo>
                      <a:pt x="0" y="2"/>
                      <a:pt x="0" y="2"/>
                      <a:pt x="0" y="2"/>
                    </a:cubicBezTo>
                    <a:cubicBezTo>
                      <a:pt x="0" y="1"/>
                      <a:pt x="2" y="0"/>
                      <a:pt x="3" y="0"/>
                    </a:cubicBezTo>
                    <a:cubicBezTo>
                      <a:pt x="5" y="0"/>
                      <a:pt x="6" y="1"/>
                      <a:pt x="6" y="2"/>
                    </a:cubicBezTo>
                    <a:lnTo>
                      <a:pt x="6" y="17"/>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519" name="Oval 524"/>
              <p:cNvSpPr>
                <a:spLocks noChangeArrowheads="1"/>
              </p:cNvSpPr>
              <p:nvPr/>
            </p:nvSpPr>
            <p:spPr bwMode="auto">
              <a:xfrm>
                <a:off x="1981044" y="4616078"/>
                <a:ext cx="17100" cy="11082"/>
              </a:xfrm>
              <a:prstGeom prst="ellipse">
                <a:avLst/>
              </a:pr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520" name="Oval 525"/>
              <p:cNvSpPr>
                <a:spLocks noChangeArrowheads="1"/>
              </p:cNvSpPr>
              <p:nvPr/>
            </p:nvSpPr>
            <p:spPr bwMode="auto">
              <a:xfrm>
                <a:off x="2044557" y="4680108"/>
                <a:ext cx="17100" cy="13545"/>
              </a:xfrm>
              <a:prstGeom prst="ellipse">
                <a:avLst/>
              </a:pr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521" name="Freeform 526"/>
              <p:cNvSpPr>
                <a:spLocks/>
              </p:cNvSpPr>
              <p:nvPr/>
            </p:nvSpPr>
            <p:spPr bwMode="auto">
              <a:xfrm>
                <a:off x="1989593" y="4556974"/>
                <a:ext cx="17100" cy="46791"/>
              </a:xfrm>
              <a:custGeom>
                <a:avLst/>
                <a:gdLst/>
                <a:ahLst/>
                <a:cxnLst>
                  <a:cxn ang="0">
                    <a:pos x="0" y="17"/>
                  </a:cxn>
                  <a:cxn ang="0">
                    <a:pos x="0" y="38"/>
                  </a:cxn>
                  <a:cxn ang="0">
                    <a:pos x="14" y="34"/>
                  </a:cxn>
                  <a:cxn ang="0">
                    <a:pos x="14" y="0"/>
                  </a:cxn>
                  <a:cxn ang="0">
                    <a:pos x="0" y="38"/>
                  </a:cxn>
                </a:cxnLst>
                <a:rect l="0" t="0" r="r" b="b"/>
                <a:pathLst>
                  <a:path w="14" h="38">
                    <a:moveTo>
                      <a:pt x="0" y="17"/>
                    </a:moveTo>
                    <a:lnTo>
                      <a:pt x="0" y="38"/>
                    </a:lnTo>
                    <a:lnTo>
                      <a:pt x="14" y="34"/>
                    </a:lnTo>
                    <a:lnTo>
                      <a:pt x="14" y="0"/>
                    </a:lnTo>
                    <a:lnTo>
                      <a:pt x="0" y="38"/>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522" name="Freeform 527"/>
              <p:cNvSpPr>
                <a:spLocks/>
              </p:cNvSpPr>
              <p:nvPr/>
            </p:nvSpPr>
            <p:spPr bwMode="auto">
              <a:xfrm>
                <a:off x="1989593" y="4490481"/>
                <a:ext cx="127027" cy="128060"/>
              </a:xfrm>
              <a:custGeom>
                <a:avLst/>
                <a:gdLst/>
                <a:ahLst/>
                <a:cxnLst>
                  <a:cxn ang="0">
                    <a:pos x="104" y="52"/>
                  </a:cxn>
                  <a:cxn ang="0">
                    <a:pos x="52" y="104"/>
                  </a:cxn>
                  <a:cxn ang="0">
                    <a:pos x="0" y="52"/>
                  </a:cxn>
                  <a:cxn ang="0">
                    <a:pos x="52" y="0"/>
                  </a:cxn>
                  <a:cxn ang="0">
                    <a:pos x="104" y="52"/>
                  </a:cxn>
                </a:cxnLst>
                <a:rect l="0" t="0" r="r" b="b"/>
                <a:pathLst>
                  <a:path w="104" h="104">
                    <a:moveTo>
                      <a:pt x="104" y="52"/>
                    </a:moveTo>
                    <a:lnTo>
                      <a:pt x="52" y="104"/>
                    </a:lnTo>
                    <a:lnTo>
                      <a:pt x="0" y="52"/>
                    </a:lnTo>
                    <a:lnTo>
                      <a:pt x="52" y="0"/>
                    </a:lnTo>
                    <a:lnTo>
                      <a:pt x="104" y="52"/>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523" name="Freeform 528"/>
              <p:cNvSpPr>
                <a:spLocks/>
              </p:cNvSpPr>
              <p:nvPr/>
            </p:nvSpPr>
            <p:spPr bwMode="auto">
              <a:xfrm>
                <a:off x="2053107" y="4554511"/>
                <a:ext cx="63513" cy="89888"/>
              </a:xfrm>
              <a:custGeom>
                <a:avLst/>
                <a:gdLst/>
                <a:ahLst/>
                <a:cxnLst>
                  <a:cxn ang="0">
                    <a:pos x="52" y="21"/>
                  </a:cxn>
                  <a:cxn ang="0">
                    <a:pos x="0" y="73"/>
                  </a:cxn>
                  <a:cxn ang="0">
                    <a:pos x="0" y="52"/>
                  </a:cxn>
                  <a:cxn ang="0">
                    <a:pos x="52" y="0"/>
                  </a:cxn>
                  <a:cxn ang="0">
                    <a:pos x="52" y="21"/>
                  </a:cxn>
                </a:cxnLst>
                <a:rect l="0" t="0" r="r" b="b"/>
                <a:pathLst>
                  <a:path w="52" h="73">
                    <a:moveTo>
                      <a:pt x="52" y="21"/>
                    </a:moveTo>
                    <a:lnTo>
                      <a:pt x="0" y="73"/>
                    </a:lnTo>
                    <a:lnTo>
                      <a:pt x="0" y="52"/>
                    </a:lnTo>
                    <a:lnTo>
                      <a:pt x="52" y="0"/>
                    </a:lnTo>
                    <a:lnTo>
                      <a:pt x="52" y="21"/>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524" name="Freeform 529"/>
              <p:cNvSpPr>
                <a:spLocks/>
              </p:cNvSpPr>
              <p:nvPr/>
            </p:nvSpPr>
            <p:spPr bwMode="auto">
              <a:xfrm>
                <a:off x="1989593" y="4554511"/>
                <a:ext cx="63513" cy="89888"/>
              </a:xfrm>
              <a:custGeom>
                <a:avLst/>
                <a:gdLst/>
                <a:ahLst/>
                <a:cxnLst>
                  <a:cxn ang="0">
                    <a:pos x="52" y="73"/>
                  </a:cxn>
                  <a:cxn ang="0">
                    <a:pos x="0" y="21"/>
                  </a:cxn>
                  <a:cxn ang="0">
                    <a:pos x="0" y="0"/>
                  </a:cxn>
                  <a:cxn ang="0">
                    <a:pos x="52" y="52"/>
                  </a:cxn>
                  <a:cxn ang="0">
                    <a:pos x="52" y="73"/>
                  </a:cxn>
                </a:cxnLst>
                <a:rect l="0" t="0" r="r" b="b"/>
                <a:pathLst>
                  <a:path w="52" h="73">
                    <a:moveTo>
                      <a:pt x="52" y="73"/>
                    </a:moveTo>
                    <a:lnTo>
                      <a:pt x="0" y="21"/>
                    </a:lnTo>
                    <a:lnTo>
                      <a:pt x="0" y="0"/>
                    </a:lnTo>
                    <a:lnTo>
                      <a:pt x="52" y="52"/>
                    </a:lnTo>
                    <a:lnTo>
                      <a:pt x="52" y="73"/>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525" name="Line 530"/>
              <p:cNvSpPr>
                <a:spLocks noChangeShapeType="1"/>
              </p:cNvSpPr>
              <p:nvPr/>
            </p:nvSpPr>
            <p:spPr bwMode="auto">
              <a:xfrm flipV="1">
                <a:off x="1989593" y="4554511"/>
                <a:ext cx="1222" cy="66492"/>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526" name="Oval 531"/>
              <p:cNvSpPr>
                <a:spLocks noChangeArrowheads="1"/>
              </p:cNvSpPr>
              <p:nvPr/>
            </p:nvSpPr>
            <p:spPr bwMode="auto">
              <a:xfrm>
                <a:off x="2015243" y="4520034"/>
                <a:ext cx="74506" cy="68955"/>
              </a:xfrm>
              <a:prstGeom prst="ellips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527" name="Oval 532"/>
              <p:cNvSpPr>
                <a:spLocks noChangeArrowheads="1"/>
              </p:cNvSpPr>
              <p:nvPr/>
            </p:nvSpPr>
            <p:spPr bwMode="auto">
              <a:xfrm>
                <a:off x="2038450" y="4552048"/>
                <a:ext cx="29314" cy="23396"/>
              </a:xfrm>
              <a:prstGeom prst="ellipse">
                <a:avLst/>
              </a:prstGeom>
              <a:solidFill>
                <a:srgbClr val="A7A9AC"/>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528" name="Line 533"/>
              <p:cNvSpPr>
                <a:spLocks noChangeShapeType="1"/>
              </p:cNvSpPr>
              <p:nvPr/>
            </p:nvSpPr>
            <p:spPr bwMode="auto">
              <a:xfrm flipV="1">
                <a:off x="2053107" y="4618541"/>
                <a:ext cx="1222" cy="66492"/>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529" name="Line 534"/>
              <p:cNvSpPr>
                <a:spLocks noChangeShapeType="1"/>
              </p:cNvSpPr>
              <p:nvPr/>
            </p:nvSpPr>
            <p:spPr bwMode="auto">
              <a:xfrm flipV="1">
                <a:off x="2116620" y="4554511"/>
                <a:ext cx="1222" cy="66492"/>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530" name="Freeform 535"/>
              <p:cNvSpPr>
                <a:spLocks/>
              </p:cNvSpPr>
              <p:nvPr/>
            </p:nvSpPr>
            <p:spPr bwMode="auto">
              <a:xfrm>
                <a:off x="2032343" y="4627161"/>
                <a:ext cx="40307" cy="44328"/>
              </a:xfrm>
              <a:custGeom>
                <a:avLst/>
                <a:gdLst/>
                <a:ahLst/>
                <a:cxnLst>
                  <a:cxn ang="0">
                    <a:pos x="33" y="0"/>
                  </a:cxn>
                  <a:cxn ang="0">
                    <a:pos x="17" y="36"/>
                  </a:cxn>
                  <a:cxn ang="0">
                    <a:pos x="17" y="36"/>
                  </a:cxn>
                  <a:cxn ang="0">
                    <a:pos x="0" y="0"/>
                  </a:cxn>
                </a:cxnLst>
                <a:rect l="0" t="0" r="r" b="b"/>
                <a:pathLst>
                  <a:path w="33" h="36">
                    <a:moveTo>
                      <a:pt x="33" y="0"/>
                    </a:moveTo>
                    <a:lnTo>
                      <a:pt x="17" y="36"/>
                    </a:lnTo>
                    <a:lnTo>
                      <a:pt x="17" y="36"/>
                    </a:lnTo>
                    <a:lnTo>
                      <a:pt x="0" y="0"/>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531" name="Line 536"/>
              <p:cNvSpPr>
                <a:spLocks noChangeShapeType="1"/>
              </p:cNvSpPr>
              <p:nvPr/>
            </p:nvSpPr>
            <p:spPr bwMode="auto">
              <a:xfrm>
                <a:off x="2053107" y="4554511"/>
                <a:ext cx="1222" cy="20933"/>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532" name="Freeform 537"/>
              <p:cNvSpPr>
                <a:spLocks/>
              </p:cNvSpPr>
              <p:nvPr/>
            </p:nvSpPr>
            <p:spPr bwMode="auto">
              <a:xfrm>
                <a:off x="2036007" y="4537272"/>
                <a:ext cx="34199" cy="34478"/>
              </a:xfrm>
              <a:custGeom>
                <a:avLst/>
                <a:gdLst/>
                <a:ahLst/>
                <a:cxnLst>
                  <a:cxn ang="0">
                    <a:pos x="0" y="0"/>
                  </a:cxn>
                  <a:cxn ang="0">
                    <a:pos x="14" y="14"/>
                  </a:cxn>
                  <a:cxn ang="0">
                    <a:pos x="0" y="28"/>
                  </a:cxn>
                  <a:cxn ang="0">
                    <a:pos x="28" y="0"/>
                  </a:cxn>
                  <a:cxn ang="0">
                    <a:pos x="14" y="14"/>
                  </a:cxn>
                  <a:cxn ang="0">
                    <a:pos x="28" y="28"/>
                  </a:cxn>
                  <a:cxn ang="0">
                    <a:pos x="0" y="0"/>
                  </a:cxn>
                </a:cxnLst>
                <a:rect l="0" t="0" r="r" b="b"/>
                <a:pathLst>
                  <a:path w="28" h="28">
                    <a:moveTo>
                      <a:pt x="0" y="0"/>
                    </a:moveTo>
                    <a:lnTo>
                      <a:pt x="14" y="14"/>
                    </a:lnTo>
                    <a:lnTo>
                      <a:pt x="0" y="28"/>
                    </a:lnTo>
                    <a:lnTo>
                      <a:pt x="28" y="0"/>
                    </a:lnTo>
                    <a:lnTo>
                      <a:pt x="14" y="14"/>
                    </a:lnTo>
                    <a:lnTo>
                      <a:pt x="28" y="28"/>
                    </a:lnTo>
                    <a:lnTo>
                      <a:pt x="0"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533" name="Freeform 538"/>
              <p:cNvSpPr>
                <a:spLocks/>
              </p:cNvSpPr>
              <p:nvPr/>
            </p:nvSpPr>
            <p:spPr bwMode="auto">
              <a:xfrm>
                <a:off x="2110513" y="4616078"/>
                <a:ext cx="14657" cy="55411"/>
              </a:xfrm>
              <a:custGeom>
                <a:avLst/>
                <a:gdLst/>
                <a:ahLst/>
                <a:cxnLst>
                  <a:cxn ang="0">
                    <a:pos x="5" y="16"/>
                  </a:cxn>
                  <a:cxn ang="0">
                    <a:pos x="2" y="19"/>
                  </a:cxn>
                  <a:cxn ang="0">
                    <a:pos x="0" y="16"/>
                  </a:cxn>
                  <a:cxn ang="0">
                    <a:pos x="0" y="2"/>
                  </a:cxn>
                  <a:cxn ang="0">
                    <a:pos x="2" y="0"/>
                  </a:cxn>
                  <a:cxn ang="0">
                    <a:pos x="5" y="2"/>
                  </a:cxn>
                  <a:cxn ang="0">
                    <a:pos x="5" y="16"/>
                  </a:cxn>
                </a:cxnLst>
                <a:rect l="0" t="0" r="r" b="b"/>
                <a:pathLst>
                  <a:path w="5" h="19">
                    <a:moveTo>
                      <a:pt x="5" y="16"/>
                    </a:moveTo>
                    <a:cubicBezTo>
                      <a:pt x="5" y="18"/>
                      <a:pt x="4" y="19"/>
                      <a:pt x="2" y="19"/>
                    </a:cubicBezTo>
                    <a:cubicBezTo>
                      <a:pt x="1" y="19"/>
                      <a:pt x="0" y="18"/>
                      <a:pt x="0" y="16"/>
                    </a:cubicBezTo>
                    <a:cubicBezTo>
                      <a:pt x="0" y="2"/>
                      <a:pt x="0" y="2"/>
                      <a:pt x="0" y="2"/>
                    </a:cubicBezTo>
                    <a:cubicBezTo>
                      <a:pt x="0" y="1"/>
                      <a:pt x="1" y="0"/>
                      <a:pt x="2" y="0"/>
                    </a:cubicBezTo>
                    <a:cubicBezTo>
                      <a:pt x="4" y="0"/>
                      <a:pt x="5" y="1"/>
                      <a:pt x="5" y="2"/>
                    </a:cubicBezTo>
                    <a:lnTo>
                      <a:pt x="5" y="16"/>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534" name="Oval 539"/>
              <p:cNvSpPr>
                <a:spLocks noChangeArrowheads="1"/>
              </p:cNvSpPr>
              <p:nvPr/>
            </p:nvSpPr>
            <p:spPr bwMode="auto">
              <a:xfrm>
                <a:off x="2110513" y="4616078"/>
                <a:ext cx="14657" cy="11082"/>
              </a:xfrm>
              <a:prstGeom prst="ellipse">
                <a:avLst/>
              </a:pr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535" name="Line 540"/>
              <p:cNvSpPr>
                <a:spLocks noChangeShapeType="1"/>
              </p:cNvSpPr>
              <p:nvPr/>
            </p:nvSpPr>
            <p:spPr bwMode="auto">
              <a:xfrm flipV="1">
                <a:off x="2116620" y="4554511"/>
                <a:ext cx="1222" cy="66492"/>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536" name="Freeform 541"/>
              <p:cNvSpPr>
                <a:spLocks/>
              </p:cNvSpPr>
              <p:nvPr/>
            </p:nvSpPr>
            <p:spPr bwMode="auto">
              <a:xfrm>
                <a:off x="2044557" y="4680108"/>
                <a:ext cx="17100" cy="55411"/>
              </a:xfrm>
              <a:custGeom>
                <a:avLst/>
                <a:gdLst/>
                <a:ahLst/>
                <a:cxnLst>
                  <a:cxn ang="0">
                    <a:pos x="6" y="17"/>
                  </a:cxn>
                  <a:cxn ang="0">
                    <a:pos x="3" y="19"/>
                  </a:cxn>
                  <a:cxn ang="0">
                    <a:pos x="0" y="17"/>
                  </a:cxn>
                  <a:cxn ang="0">
                    <a:pos x="0" y="2"/>
                  </a:cxn>
                  <a:cxn ang="0">
                    <a:pos x="3" y="0"/>
                  </a:cxn>
                  <a:cxn ang="0">
                    <a:pos x="6" y="2"/>
                  </a:cxn>
                  <a:cxn ang="0">
                    <a:pos x="6" y="17"/>
                  </a:cxn>
                </a:cxnLst>
                <a:rect l="0" t="0" r="r" b="b"/>
                <a:pathLst>
                  <a:path w="6" h="19">
                    <a:moveTo>
                      <a:pt x="6" y="17"/>
                    </a:moveTo>
                    <a:cubicBezTo>
                      <a:pt x="6" y="18"/>
                      <a:pt x="5" y="19"/>
                      <a:pt x="3" y="19"/>
                    </a:cubicBezTo>
                    <a:cubicBezTo>
                      <a:pt x="2" y="19"/>
                      <a:pt x="0" y="18"/>
                      <a:pt x="0" y="17"/>
                    </a:cubicBezTo>
                    <a:cubicBezTo>
                      <a:pt x="0" y="2"/>
                      <a:pt x="0" y="2"/>
                      <a:pt x="0" y="2"/>
                    </a:cubicBezTo>
                    <a:cubicBezTo>
                      <a:pt x="0" y="1"/>
                      <a:pt x="2" y="0"/>
                      <a:pt x="3" y="0"/>
                    </a:cubicBezTo>
                    <a:cubicBezTo>
                      <a:pt x="5" y="0"/>
                      <a:pt x="6" y="1"/>
                      <a:pt x="6" y="2"/>
                    </a:cubicBezTo>
                    <a:lnTo>
                      <a:pt x="6" y="17"/>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537" name="Freeform 542"/>
              <p:cNvSpPr>
                <a:spLocks/>
              </p:cNvSpPr>
              <p:nvPr/>
            </p:nvSpPr>
            <p:spPr bwMode="auto">
              <a:xfrm>
                <a:off x="2110513" y="4744138"/>
                <a:ext cx="14657" cy="55411"/>
              </a:xfrm>
              <a:custGeom>
                <a:avLst/>
                <a:gdLst/>
                <a:ahLst/>
                <a:cxnLst>
                  <a:cxn ang="0">
                    <a:pos x="5" y="17"/>
                  </a:cxn>
                  <a:cxn ang="0">
                    <a:pos x="2" y="19"/>
                  </a:cxn>
                  <a:cxn ang="0">
                    <a:pos x="0" y="17"/>
                  </a:cxn>
                  <a:cxn ang="0">
                    <a:pos x="0" y="2"/>
                  </a:cxn>
                  <a:cxn ang="0">
                    <a:pos x="2" y="0"/>
                  </a:cxn>
                  <a:cxn ang="0">
                    <a:pos x="5" y="2"/>
                  </a:cxn>
                  <a:cxn ang="0">
                    <a:pos x="5" y="17"/>
                  </a:cxn>
                </a:cxnLst>
                <a:rect l="0" t="0" r="r" b="b"/>
                <a:pathLst>
                  <a:path w="5" h="19">
                    <a:moveTo>
                      <a:pt x="5" y="17"/>
                    </a:moveTo>
                    <a:cubicBezTo>
                      <a:pt x="5" y="18"/>
                      <a:pt x="4" y="19"/>
                      <a:pt x="2" y="19"/>
                    </a:cubicBezTo>
                    <a:cubicBezTo>
                      <a:pt x="1" y="19"/>
                      <a:pt x="0" y="18"/>
                      <a:pt x="0" y="17"/>
                    </a:cubicBezTo>
                    <a:cubicBezTo>
                      <a:pt x="0" y="2"/>
                      <a:pt x="0" y="2"/>
                      <a:pt x="0" y="2"/>
                    </a:cubicBezTo>
                    <a:cubicBezTo>
                      <a:pt x="0" y="1"/>
                      <a:pt x="1" y="0"/>
                      <a:pt x="2" y="0"/>
                    </a:cubicBezTo>
                    <a:cubicBezTo>
                      <a:pt x="4" y="0"/>
                      <a:pt x="5" y="1"/>
                      <a:pt x="5" y="2"/>
                    </a:cubicBezTo>
                    <a:lnTo>
                      <a:pt x="5" y="17"/>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538" name="Oval 543"/>
              <p:cNvSpPr>
                <a:spLocks noChangeArrowheads="1"/>
              </p:cNvSpPr>
              <p:nvPr/>
            </p:nvSpPr>
            <p:spPr bwMode="auto">
              <a:xfrm>
                <a:off x="2044557" y="4680108"/>
                <a:ext cx="17100" cy="13545"/>
              </a:xfrm>
              <a:prstGeom prst="ellipse">
                <a:avLst/>
              </a:pr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539" name="Oval 544"/>
              <p:cNvSpPr>
                <a:spLocks noChangeArrowheads="1"/>
              </p:cNvSpPr>
              <p:nvPr/>
            </p:nvSpPr>
            <p:spPr bwMode="auto">
              <a:xfrm>
                <a:off x="2110513" y="4744138"/>
                <a:ext cx="14657" cy="13545"/>
              </a:xfrm>
              <a:prstGeom prst="ellipse">
                <a:avLst/>
              </a:pr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540" name="Freeform 545"/>
              <p:cNvSpPr>
                <a:spLocks/>
              </p:cNvSpPr>
              <p:nvPr/>
            </p:nvSpPr>
            <p:spPr bwMode="auto">
              <a:xfrm>
                <a:off x="2053107" y="4624698"/>
                <a:ext cx="19543" cy="46791"/>
              </a:xfrm>
              <a:custGeom>
                <a:avLst/>
                <a:gdLst/>
                <a:ahLst/>
                <a:cxnLst>
                  <a:cxn ang="0">
                    <a:pos x="0" y="16"/>
                  </a:cxn>
                  <a:cxn ang="0">
                    <a:pos x="0" y="38"/>
                  </a:cxn>
                  <a:cxn ang="0">
                    <a:pos x="16" y="33"/>
                  </a:cxn>
                  <a:cxn ang="0">
                    <a:pos x="16" y="0"/>
                  </a:cxn>
                </a:cxnLst>
                <a:rect l="0" t="0" r="r" b="b"/>
                <a:pathLst>
                  <a:path w="16" h="38">
                    <a:moveTo>
                      <a:pt x="0" y="16"/>
                    </a:moveTo>
                    <a:lnTo>
                      <a:pt x="0" y="38"/>
                    </a:lnTo>
                    <a:lnTo>
                      <a:pt x="16" y="33"/>
                    </a:lnTo>
                    <a:lnTo>
                      <a:pt x="16" y="0"/>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541" name="Freeform 546"/>
              <p:cNvSpPr>
                <a:spLocks/>
              </p:cNvSpPr>
              <p:nvPr/>
            </p:nvSpPr>
            <p:spPr bwMode="auto">
              <a:xfrm>
                <a:off x="2053107" y="4554511"/>
                <a:ext cx="129469" cy="128060"/>
              </a:xfrm>
              <a:custGeom>
                <a:avLst/>
                <a:gdLst/>
                <a:ahLst/>
                <a:cxnLst>
                  <a:cxn ang="0">
                    <a:pos x="106" y="52"/>
                  </a:cxn>
                  <a:cxn ang="0">
                    <a:pos x="52" y="104"/>
                  </a:cxn>
                  <a:cxn ang="0">
                    <a:pos x="0" y="52"/>
                  </a:cxn>
                  <a:cxn ang="0">
                    <a:pos x="52" y="0"/>
                  </a:cxn>
                  <a:cxn ang="0">
                    <a:pos x="106" y="52"/>
                  </a:cxn>
                </a:cxnLst>
                <a:rect l="0" t="0" r="r" b="b"/>
                <a:pathLst>
                  <a:path w="106" h="104">
                    <a:moveTo>
                      <a:pt x="106" y="52"/>
                    </a:moveTo>
                    <a:lnTo>
                      <a:pt x="52" y="104"/>
                    </a:lnTo>
                    <a:lnTo>
                      <a:pt x="0" y="52"/>
                    </a:lnTo>
                    <a:lnTo>
                      <a:pt x="52" y="0"/>
                    </a:lnTo>
                    <a:lnTo>
                      <a:pt x="106" y="52"/>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542" name="Freeform 547"/>
              <p:cNvSpPr>
                <a:spLocks/>
              </p:cNvSpPr>
              <p:nvPr/>
            </p:nvSpPr>
            <p:spPr bwMode="auto">
              <a:xfrm>
                <a:off x="2116620" y="4618541"/>
                <a:ext cx="65956" cy="89888"/>
              </a:xfrm>
              <a:custGeom>
                <a:avLst/>
                <a:gdLst/>
                <a:ahLst/>
                <a:cxnLst>
                  <a:cxn ang="0">
                    <a:pos x="54" y="21"/>
                  </a:cxn>
                  <a:cxn ang="0">
                    <a:pos x="0" y="73"/>
                  </a:cxn>
                  <a:cxn ang="0">
                    <a:pos x="0" y="52"/>
                  </a:cxn>
                  <a:cxn ang="0">
                    <a:pos x="54" y="0"/>
                  </a:cxn>
                  <a:cxn ang="0">
                    <a:pos x="54" y="21"/>
                  </a:cxn>
                </a:cxnLst>
                <a:rect l="0" t="0" r="r" b="b"/>
                <a:pathLst>
                  <a:path w="54" h="73">
                    <a:moveTo>
                      <a:pt x="54" y="21"/>
                    </a:moveTo>
                    <a:lnTo>
                      <a:pt x="0" y="73"/>
                    </a:lnTo>
                    <a:lnTo>
                      <a:pt x="0" y="52"/>
                    </a:lnTo>
                    <a:lnTo>
                      <a:pt x="54" y="0"/>
                    </a:lnTo>
                    <a:lnTo>
                      <a:pt x="54" y="21"/>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543" name="Freeform 548"/>
              <p:cNvSpPr>
                <a:spLocks/>
              </p:cNvSpPr>
              <p:nvPr/>
            </p:nvSpPr>
            <p:spPr bwMode="auto">
              <a:xfrm>
                <a:off x="2053107" y="4618541"/>
                <a:ext cx="63513" cy="89888"/>
              </a:xfrm>
              <a:custGeom>
                <a:avLst/>
                <a:gdLst/>
                <a:ahLst/>
                <a:cxnLst>
                  <a:cxn ang="0">
                    <a:pos x="52" y="73"/>
                  </a:cxn>
                  <a:cxn ang="0">
                    <a:pos x="0" y="21"/>
                  </a:cxn>
                  <a:cxn ang="0">
                    <a:pos x="0" y="0"/>
                  </a:cxn>
                  <a:cxn ang="0">
                    <a:pos x="52" y="52"/>
                  </a:cxn>
                  <a:cxn ang="0">
                    <a:pos x="52" y="73"/>
                  </a:cxn>
                </a:cxnLst>
                <a:rect l="0" t="0" r="r" b="b"/>
                <a:pathLst>
                  <a:path w="52" h="73">
                    <a:moveTo>
                      <a:pt x="52" y="73"/>
                    </a:moveTo>
                    <a:lnTo>
                      <a:pt x="0" y="21"/>
                    </a:lnTo>
                    <a:lnTo>
                      <a:pt x="0" y="0"/>
                    </a:lnTo>
                    <a:lnTo>
                      <a:pt x="52" y="52"/>
                    </a:lnTo>
                    <a:lnTo>
                      <a:pt x="52" y="73"/>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544" name="Line 549"/>
              <p:cNvSpPr>
                <a:spLocks noChangeShapeType="1"/>
              </p:cNvSpPr>
              <p:nvPr/>
            </p:nvSpPr>
            <p:spPr bwMode="auto">
              <a:xfrm flipV="1">
                <a:off x="2053107" y="4618541"/>
                <a:ext cx="1222" cy="66492"/>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545" name="Oval 550"/>
              <p:cNvSpPr>
                <a:spLocks noChangeArrowheads="1"/>
              </p:cNvSpPr>
              <p:nvPr/>
            </p:nvSpPr>
            <p:spPr bwMode="auto">
              <a:xfrm>
                <a:off x="2078757" y="4584063"/>
                <a:ext cx="78170" cy="68955"/>
              </a:xfrm>
              <a:prstGeom prst="ellips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546" name="Oval 551"/>
              <p:cNvSpPr>
                <a:spLocks noChangeArrowheads="1"/>
              </p:cNvSpPr>
              <p:nvPr/>
            </p:nvSpPr>
            <p:spPr bwMode="auto">
              <a:xfrm>
                <a:off x="2101963" y="4616078"/>
                <a:ext cx="28093" cy="25859"/>
              </a:xfrm>
              <a:prstGeom prst="ellipse">
                <a:avLst/>
              </a:prstGeom>
              <a:solidFill>
                <a:srgbClr val="A7A9AC"/>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547" name="Line 552"/>
              <p:cNvSpPr>
                <a:spLocks noChangeShapeType="1"/>
              </p:cNvSpPr>
              <p:nvPr/>
            </p:nvSpPr>
            <p:spPr bwMode="auto">
              <a:xfrm flipV="1">
                <a:off x="2116620" y="4682571"/>
                <a:ext cx="1222" cy="66492"/>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548" name="Freeform 553"/>
              <p:cNvSpPr>
                <a:spLocks/>
              </p:cNvSpPr>
              <p:nvPr/>
            </p:nvSpPr>
            <p:spPr bwMode="auto">
              <a:xfrm>
                <a:off x="2099520" y="4691191"/>
                <a:ext cx="36642" cy="44328"/>
              </a:xfrm>
              <a:custGeom>
                <a:avLst/>
                <a:gdLst/>
                <a:ahLst/>
                <a:cxnLst>
                  <a:cxn ang="0">
                    <a:pos x="30" y="0"/>
                  </a:cxn>
                  <a:cxn ang="0">
                    <a:pos x="14" y="36"/>
                  </a:cxn>
                  <a:cxn ang="0">
                    <a:pos x="14" y="36"/>
                  </a:cxn>
                  <a:cxn ang="0">
                    <a:pos x="0" y="0"/>
                  </a:cxn>
                </a:cxnLst>
                <a:rect l="0" t="0" r="r" b="b"/>
                <a:pathLst>
                  <a:path w="30" h="36">
                    <a:moveTo>
                      <a:pt x="30" y="0"/>
                    </a:moveTo>
                    <a:lnTo>
                      <a:pt x="14" y="36"/>
                    </a:lnTo>
                    <a:lnTo>
                      <a:pt x="14" y="36"/>
                    </a:lnTo>
                    <a:lnTo>
                      <a:pt x="0" y="0"/>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549" name="Line 554"/>
              <p:cNvSpPr>
                <a:spLocks noChangeShapeType="1"/>
              </p:cNvSpPr>
              <p:nvPr/>
            </p:nvSpPr>
            <p:spPr bwMode="auto">
              <a:xfrm>
                <a:off x="2116620" y="4618541"/>
                <a:ext cx="1222" cy="23396"/>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550" name="Freeform 555"/>
              <p:cNvSpPr>
                <a:spLocks/>
              </p:cNvSpPr>
              <p:nvPr/>
            </p:nvSpPr>
            <p:spPr bwMode="auto">
              <a:xfrm>
                <a:off x="2099520" y="4601302"/>
                <a:ext cx="34199" cy="34478"/>
              </a:xfrm>
              <a:custGeom>
                <a:avLst/>
                <a:gdLst/>
                <a:ahLst/>
                <a:cxnLst>
                  <a:cxn ang="0">
                    <a:pos x="0" y="0"/>
                  </a:cxn>
                  <a:cxn ang="0">
                    <a:pos x="14" y="14"/>
                  </a:cxn>
                  <a:cxn ang="0">
                    <a:pos x="0" y="28"/>
                  </a:cxn>
                  <a:cxn ang="0">
                    <a:pos x="28" y="0"/>
                  </a:cxn>
                  <a:cxn ang="0">
                    <a:pos x="14" y="14"/>
                  </a:cxn>
                  <a:cxn ang="0">
                    <a:pos x="28" y="28"/>
                  </a:cxn>
                  <a:cxn ang="0">
                    <a:pos x="0" y="0"/>
                  </a:cxn>
                </a:cxnLst>
                <a:rect l="0" t="0" r="r" b="b"/>
                <a:pathLst>
                  <a:path w="28" h="28">
                    <a:moveTo>
                      <a:pt x="0" y="0"/>
                    </a:moveTo>
                    <a:lnTo>
                      <a:pt x="14" y="14"/>
                    </a:lnTo>
                    <a:lnTo>
                      <a:pt x="0" y="28"/>
                    </a:lnTo>
                    <a:lnTo>
                      <a:pt x="28" y="0"/>
                    </a:lnTo>
                    <a:lnTo>
                      <a:pt x="14" y="14"/>
                    </a:lnTo>
                    <a:lnTo>
                      <a:pt x="28" y="28"/>
                    </a:lnTo>
                    <a:lnTo>
                      <a:pt x="0"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551" name="Freeform 556"/>
              <p:cNvSpPr>
                <a:spLocks/>
              </p:cNvSpPr>
              <p:nvPr/>
            </p:nvSpPr>
            <p:spPr bwMode="auto">
              <a:xfrm>
                <a:off x="2338916" y="3768915"/>
                <a:ext cx="42750" cy="108358"/>
              </a:xfrm>
              <a:custGeom>
                <a:avLst/>
                <a:gdLst/>
                <a:ahLst/>
                <a:cxnLst>
                  <a:cxn ang="0">
                    <a:pos x="35" y="52"/>
                  </a:cxn>
                  <a:cxn ang="0">
                    <a:pos x="35" y="0"/>
                  </a:cxn>
                  <a:cxn ang="0">
                    <a:pos x="0" y="36"/>
                  </a:cxn>
                  <a:cxn ang="0">
                    <a:pos x="0" y="88"/>
                  </a:cxn>
                </a:cxnLst>
                <a:rect l="0" t="0" r="r" b="b"/>
                <a:pathLst>
                  <a:path w="35" h="88">
                    <a:moveTo>
                      <a:pt x="35" y="52"/>
                    </a:moveTo>
                    <a:lnTo>
                      <a:pt x="35" y="0"/>
                    </a:lnTo>
                    <a:lnTo>
                      <a:pt x="0" y="36"/>
                    </a:lnTo>
                    <a:lnTo>
                      <a:pt x="0" y="88"/>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552" name="Freeform 557"/>
              <p:cNvSpPr>
                <a:spLocks/>
              </p:cNvSpPr>
              <p:nvPr/>
            </p:nvSpPr>
            <p:spPr bwMode="auto">
              <a:xfrm>
                <a:off x="2294946" y="3728281"/>
                <a:ext cx="86720" cy="84963"/>
              </a:xfrm>
              <a:custGeom>
                <a:avLst/>
                <a:gdLst/>
                <a:ahLst/>
                <a:cxnLst>
                  <a:cxn ang="0">
                    <a:pos x="36" y="0"/>
                  </a:cxn>
                  <a:cxn ang="0">
                    <a:pos x="0" y="33"/>
                  </a:cxn>
                  <a:cxn ang="0">
                    <a:pos x="36" y="69"/>
                  </a:cxn>
                  <a:cxn ang="0">
                    <a:pos x="71" y="33"/>
                  </a:cxn>
                  <a:cxn ang="0">
                    <a:pos x="36" y="0"/>
                  </a:cxn>
                </a:cxnLst>
                <a:rect l="0" t="0" r="r" b="b"/>
                <a:pathLst>
                  <a:path w="71" h="69">
                    <a:moveTo>
                      <a:pt x="36" y="0"/>
                    </a:moveTo>
                    <a:lnTo>
                      <a:pt x="0" y="33"/>
                    </a:lnTo>
                    <a:lnTo>
                      <a:pt x="36" y="69"/>
                    </a:lnTo>
                    <a:lnTo>
                      <a:pt x="71" y="33"/>
                    </a:lnTo>
                    <a:lnTo>
                      <a:pt x="36"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553" name="Freeform 558"/>
              <p:cNvSpPr>
                <a:spLocks/>
              </p:cNvSpPr>
              <p:nvPr/>
            </p:nvSpPr>
            <p:spPr bwMode="auto">
              <a:xfrm>
                <a:off x="2294946" y="3728281"/>
                <a:ext cx="43971" cy="104664"/>
              </a:xfrm>
              <a:custGeom>
                <a:avLst/>
                <a:gdLst/>
                <a:ahLst/>
                <a:cxnLst>
                  <a:cxn ang="0">
                    <a:pos x="36" y="52"/>
                  </a:cxn>
                  <a:cxn ang="0">
                    <a:pos x="36" y="0"/>
                  </a:cxn>
                  <a:cxn ang="0">
                    <a:pos x="0" y="33"/>
                  </a:cxn>
                  <a:cxn ang="0">
                    <a:pos x="0" y="85"/>
                  </a:cxn>
                </a:cxnLst>
                <a:rect l="0" t="0" r="r" b="b"/>
                <a:pathLst>
                  <a:path w="36" h="85">
                    <a:moveTo>
                      <a:pt x="36" y="52"/>
                    </a:moveTo>
                    <a:lnTo>
                      <a:pt x="36" y="0"/>
                    </a:lnTo>
                    <a:lnTo>
                      <a:pt x="0" y="33"/>
                    </a:lnTo>
                    <a:lnTo>
                      <a:pt x="0" y="85"/>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554" name="Freeform 559"/>
              <p:cNvSpPr>
                <a:spLocks/>
              </p:cNvSpPr>
              <p:nvPr/>
            </p:nvSpPr>
            <p:spPr bwMode="auto">
              <a:xfrm>
                <a:off x="2338916" y="3717198"/>
                <a:ext cx="42750" cy="104664"/>
              </a:xfrm>
              <a:custGeom>
                <a:avLst/>
                <a:gdLst/>
                <a:ahLst/>
                <a:cxnLst>
                  <a:cxn ang="0">
                    <a:pos x="35" y="52"/>
                  </a:cxn>
                  <a:cxn ang="0">
                    <a:pos x="35" y="0"/>
                  </a:cxn>
                  <a:cxn ang="0">
                    <a:pos x="0" y="33"/>
                  </a:cxn>
                  <a:cxn ang="0">
                    <a:pos x="0" y="85"/>
                  </a:cxn>
                </a:cxnLst>
                <a:rect l="0" t="0" r="r" b="b"/>
                <a:pathLst>
                  <a:path w="35" h="85">
                    <a:moveTo>
                      <a:pt x="35" y="52"/>
                    </a:moveTo>
                    <a:lnTo>
                      <a:pt x="35" y="0"/>
                    </a:lnTo>
                    <a:lnTo>
                      <a:pt x="0" y="33"/>
                    </a:lnTo>
                    <a:lnTo>
                      <a:pt x="0" y="85"/>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555" name="Freeform 560"/>
              <p:cNvSpPr>
                <a:spLocks/>
              </p:cNvSpPr>
              <p:nvPr/>
            </p:nvSpPr>
            <p:spPr bwMode="auto">
              <a:xfrm>
                <a:off x="2294946" y="3672870"/>
                <a:ext cx="86720" cy="84963"/>
              </a:xfrm>
              <a:custGeom>
                <a:avLst/>
                <a:gdLst/>
                <a:ahLst/>
                <a:cxnLst>
                  <a:cxn ang="0">
                    <a:pos x="71" y="36"/>
                  </a:cxn>
                  <a:cxn ang="0">
                    <a:pos x="36" y="0"/>
                  </a:cxn>
                  <a:cxn ang="0">
                    <a:pos x="0" y="36"/>
                  </a:cxn>
                  <a:cxn ang="0">
                    <a:pos x="36" y="69"/>
                  </a:cxn>
                </a:cxnLst>
                <a:rect l="0" t="0" r="r" b="b"/>
                <a:pathLst>
                  <a:path w="71" h="69">
                    <a:moveTo>
                      <a:pt x="71" y="36"/>
                    </a:moveTo>
                    <a:lnTo>
                      <a:pt x="36" y="0"/>
                    </a:lnTo>
                    <a:lnTo>
                      <a:pt x="0" y="36"/>
                    </a:lnTo>
                    <a:lnTo>
                      <a:pt x="36" y="69"/>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556" name="Freeform 561"/>
              <p:cNvSpPr>
                <a:spLocks/>
              </p:cNvSpPr>
              <p:nvPr/>
            </p:nvSpPr>
            <p:spPr bwMode="auto">
              <a:xfrm>
                <a:off x="2294946" y="3672870"/>
                <a:ext cx="43971" cy="108358"/>
              </a:xfrm>
              <a:custGeom>
                <a:avLst/>
                <a:gdLst/>
                <a:ahLst/>
                <a:cxnLst>
                  <a:cxn ang="0">
                    <a:pos x="36" y="52"/>
                  </a:cxn>
                  <a:cxn ang="0">
                    <a:pos x="36" y="0"/>
                  </a:cxn>
                  <a:cxn ang="0">
                    <a:pos x="0" y="36"/>
                  </a:cxn>
                  <a:cxn ang="0">
                    <a:pos x="0" y="88"/>
                  </a:cxn>
                </a:cxnLst>
                <a:rect l="0" t="0" r="r" b="b"/>
                <a:pathLst>
                  <a:path w="36" h="88">
                    <a:moveTo>
                      <a:pt x="36" y="52"/>
                    </a:moveTo>
                    <a:lnTo>
                      <a:pt x="36" y="0"/>
                    </a:lnTo>
                    <a:lnTo>
                      <a:pt x="0" y="36"/>
                    </a:lnTo>
                    <a:lnTo>
                      <a:pt x="0" y="88"/>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557" name="Freeform 562"/>
              <p:cNvSpPr>
                <a:spLocks/>
              </p:cNvSpPr>
              <p:nvPr/>
            </p:nvSpPr>
            <p:spPr bwMode="auto">
              <a:xfrm>
                <a:off x="2320596" y="3699960"/>
                <a:ext cx="35421" cy="141605"/>
              </a:xfrm>
              <a:custGeom>
                <a:avLst/>
                <a:gdLst/>
                <a:ahLst/>
                <a:cxnLst>
                  <a:cxn ang="0">
                    <a:pos x="0" y="6"/>
                  </a:cxn>
                  <a:cxn ang="0">
                    <a:pos x="6" y="0"/>
                  </a:cxn>
                  <a:cxn ang="0">
                    <a:pos x="12" y="6"/>
                  </a:cxn>
                  <a:cxn ang="0">
                    <a:pos x="12" y="43"/>
                  </a:cxn>
                  <a:cxn ang="0">
                    <a:pos x="6" y="49"/>
                  </a:cxn>
                  <a:cxn ang="0">
                    <a:pos x="0" y="43"/>
                  </a:cxn>
                  <a:cxn ang="0">
                    <a:pos x="0" y="6"/>
                  </a:cxn>
                </a:cxnLst>
                <a:rect l="0" t="0" r="r" b="b"/>
                <a:pathLst>
                  <a:path w="12" h="49">
                    <a:moveTo>
                      <a:pt x="0" y="6"/>
                    </a:moveTo>
                    <a:cubicBezTo>
                      <a:pt x="0" y="3"/>
                      <a:pt x="2" y="0"/>
                      <a:pt x="6" y="0"/>
                    </a:cubicBezTo>
                    <a:cubicBezTo>
                      <a:pt x="9" y="0"/>
                      <a:pt x="12" y="3"/>
                      <a:pt x="12" y="6"/>
                    </a:cubicBezTo>
                    <a:cubicBezTo>
                      <a:pt x="12" y="43"/>
                      <a:pt x="12" y="43"/>
                      <a:pt x="12" y="43"/>
                    </a:cubicBezTo>
                    <a:cubicBezTo>
                      <a:pt x="12" y="46"/>
                      <a:pt x="9" y="49"/>
                      <a:pt x="6" y="49"/>
                    </a:cubicBezTo>
                    <a:cubicBezTo>
                      <a:pt x="2" y="49"/>
                      <a:pt x="0" y="46"/>
                      <a:pt x="0" y="43"/>
                    </a:cubicBezTo>
                    <a:lnTo>
                      <a:pt x="0" y="6"/>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558" name="Oval 563"/>
              <p:cNvSpPr>
                <a:spLocks noChangeArrowheads="1"/>
              </p:cNvSpPr>
              <p:nvPr/>
            </p:nvSpPr>
            <p:spPr bwMode="auto">
              <a:xfrm>
                <a:off x="2320596" y="3699960"/>
                <a:ext cx="35421" cy="34478"/>
              </a:xfrm>
              <a:prstGeom prst="ellipse">
                <a:avLst/>
              </a:pr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559" name="Freeform 564"/>
              <p:cNvSpPr>
                <a:spLocks/>
              </p:cNvSpPr>
              <p:nvPr/>
            </p:nvSpPr>
            <p:spPr bwMode="auto">
              <a:xfrm>
                <a:off x="2021350" y="3667945"/>
                <a:ext cx="412836" cy="811455"/>
              </a:xfrm>
              <a:custGeom>
                <a:avLst/>
                <a:gdLst/>
                <a:ahLst/>
                <a:cxnLst>
                  <a:cxn ang="0">
                    <a:pos x="30" y="279"/>
                  </a:cxn>
                  <a:cxn ang="0">
                    <a:pos x="29" y="278"/>
                  </a:cxn>
                  <a:cxn ang="0">
                    <a:pos x="29" y="268"/>
                  </a:cxn>
                  <a:cxn ang="0">
                    <a:pos x="1" y="239"/>
                  </a:cxn>
                  <a:cxn ang="0">
                    <a:pos x="1" y="237"/>
                  </a:cxn>
                  <a:cxn ang="0">
                    <a:pos x="139" y="99"/>
                  </a:cxn>
                  <a:cxn ang="0">
                    <a:pos x="120" y="80"/>
                  </a:cxn>
                  <a:cxn ang="0">
                    <a:pos x="120" y="79"/>
                  </a:cxn>
                  <a:cxn ang="0">
                    <a:pos x="120" y="14"/>
                  </a:cxn>
                  <a:cxn ang="0">
                    <a:pos x="111" y="6"/>
                  </a:cxn>
                  <a:cxn ang="0">
                    <a:pos x="111" y="17"/>
                  </a:cxn>
                  <a:cxn ang="0">
                    <a:pos x="110" y="18"/>
                  </a:cxn>
                  <a:cxn ang="0">
                    <a:pos x="108" y="17"/>
                  </a:cxn>
                  <a:cxn ang="0">
                    <a:pos x="108" y="2"/>
                  </a:cxn>
                  <a:cxn ang="0">
                    <a:pos x="109" y="1"/>
                  </a:cxn>
                  <a:cxn ang="0">
                    <a:pos x="111" y="1"/>
                  </a:cxn>
                  <a:cxn ang="0">
                    <a:pos x="122" y="12"/>
                  </a:cxn>
                  <a:cxn ang="0">
                    <a:pos x="123" y="14"/>
                  </a:cxn>
                  <a:cxn ang="0">
                    <a:pos x="123" y="78"/>
                  </a:cxn>
                  <a:cxn ang="0">
                    <a:pos x="142" y="98"/>
                  </a:cxn>
                  <a:cxn ang="0">
                    <a:pos x="142" y="100"/>
                  </a:cxn>
                  <a:cxn ang="0">
                    <a:pos x="4" y="238"/>
                  </a:cxn>
                  <a:cxn ang="0">
                    <a:pos x="32" y="266"/>
                  </a:cxn>
                  <a:cxn ang="0">
                    <a:pos x="32" y="267"/>
                  </a:cxn>
                  <a:cxn ang="0">
                    <a:pos x="32" y="278"/>
                  </a:cxn>
                  <a:cxn ang="0">
                    <a:pos x="30" y="279"/>
                  </a:cxn>
                </a:cxnLst>
                <a:rect l="0" t="0" r="r" b="b"/>
                <a:pathLst>
                  <a:path w="143" h="279">
                    <a:moveTo>
                      <a:pt x="30" y="279"/>
                    </a:moveTo>
                    <a:cubicBezTo>
                      <a:pt x="30" y="279"/>
                      <a:pt x="29" y="279"/>
                      <a:pt x="29" y="278"/>
                    </a:cubicBezTo>
                    <a:cubicBezTo>
                      <a:pt x="29" y="268"/>
                      <a:pt x="29" y="268"/>
                      <a:pt x="29" y="268"/>
                    </a:cubicBezTo>
                    <a:cubicBezTo>
                      <a:pt x="1" y="239"/>
                      <a:pt x="1" y="239"/>
                      <a:pt x="1" y="239"/>
                    </a:cubicBezTo>
                    <a:cubicBezTo>
                      <a:pt x="0" y="239"/>
                      <a:pt x="0" y="238"/>
                      <a:pt x="1" y="237"/>
                    </a:cubicBezTo>
                    <a:cubicBezTo>
                      <a:pt x="139" y="99"/>
                      <a:pt x="139" y="99"/>
                      <a:pt x="139" y="99"/>
                    </a:cubicBezTo>
                    <a:cubicBezTo>
                      <a:pt x="120" y="80"/>
                      <a:pt x="120" y="80"/>
                      <a:pt x="120" y="80"/>
                    </a:cubicBezTo>
                    <a:cubicBezTo>
                      <a:pt x="120" y="79"/>
                      <a:pt x="120" y="79"/>
                      <a:pt x="120" y="79"/>
                    </a:cubicBezTo>
                    <a:cubicBezTo>
                      <a:pt x="120" y="14"/>
                      <a:pt x="120" y="14"/>
                      <a:pt x="120" y="14"/>
                    </a:cubicBezTo>
                    <a:cubicBezTo>
                      <a:pt x="111" y="6"/>
                      <a:pt x="111" y="6"/>
                      <a:pt x="111" y="6"/>
                    </a:cubicBezTo>
                    <a:cubicBezTo>
                      <a:pt x="111" y="17"/>
                      <a:pt x="111" y="17"/>
                      <a:pt x="111" y="17"/>
                    </a:cubicBezTo>
                    <a:cubicBezTo>
                      <a:pt x="111" y="18"/>
                      <a:pt x="111" y="18"/>
                      <a:pt x="110" y="18"/>
                    </a:cubicBezTo>
                    <a:cubicBezTo>
                      <a:pt x="109" y="18"/>
                      <a:pt x="108" y="18"/>
                      <a:pt x="108" y="17"/>
                    </a:cubicBezTo>
                    <a:cubicBezTo>
                      <a:pt x="108" y="2"/>
                      <a:pt x="108" y="2"/>
                      <a:pt x="108" y="2"/>
                    </a:cubicBezTo>
                    <a:cubicBezTo>
                      <a:pt x="108" y="2"/>
                      <a:pt x="109" y="1"/>
                      <a:pt x="109" y="1"/>
                    </a:cubicBezTo>
                    <a:cubicBezTo>
                      <a:pt x="110" y="0"/>
                      <a:pt x="110" y="1"/>
                      <a:pt x="111" y="1"/>
                    </a:cubicBezTo>
                    <a:cubicBezTo>
                      <a:pt x="122" y="12"/>
                      <a:pt x="122" y="12"/>
                      <a:pt x="122" y="12"/>
                    </a:cubicBezTo>
                    <a:cubicBezTo>
                      <a:pt x="123" y="13"/>
                      <a:pt x="123" y="13"/>
                      <a:pt x="123" y="14"/>
                    </a:cubicBezTo>
                    <a:cubicBezTo>
                      <a:pt x="123" y="78"/>
                      <a:pt x="123" y="78"/>
                      <a:pt x="123" y="78"/>
                    </a:cubicBezTo>
                    <a:cubicBezTo>
                      <a:pt x="142" y="98"/>
                      <a:pt x="142" y="98"/>
                      <a:pt x="142" y="98"/>
                    </a:cubicBezTo>
                    <a:cubicBezTo>
                      <a:pt x="143" y="98"/>
                      <a:pt x="143" y="99"/>
                      <a:pt x="142" y="100"/>
                    </a:cubicBezTo>
                    <a:cubicBezTo>
                      <a:pt x="4" y="238"/>
                      <a:pt x="4" y="238"/>
                      <a:pt x="4" y="238"/>
                    </a:cubicBezTo>
                    <a:cubicBezTo>
                      <a:pt x="32" y="266"/>
                      <a:pt x="32" y="266"/>
                      <a:pt x="32" y="266"/>
                    </a:cubicBezTo>
                    <a:cubicBezTo>
                      <a:pt x="32" y="266"/>
                      <a:pt x="32" y="267"/>
                      <a:pt x="32" y="267"/>
                    </a:cubicBezTo>
                    <a:cubicBezTo>
                      <a:pt x="32" y="278"/>
                      <a:pt x="32" y="278"/>
                      <a:pt x="32" y="278"/>
                    </a:cubicBezTo>
                    <a:cubicBezTo>
                      <a:pt x="32" y="279"/>
                      <a:pt x="31" y="279"/>
                      <a:pt x="30" y="279"/>
                    </a:cubicBez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560" name="Freeform 565"/>
              <p:cNvSpPr>
                <a:spLocks/>
              </p:cNvSpPr>
              <p:nvPr/>
            </p:nvSpPr>
            <p:spPr bwMode="auto">
              <a:xfrm>
                <a:off x="2294946" y="3768915"/>
                <a:ext cx="65956" cy="44328"/>
              </a:xfrm>
              <a:custGeom>
                <a:avLst/>
                <a:gdLst/>
                <a:ahLst/>
                <a:cxnLst>
                  <a:cxn ang="0">
                    <a:pos x="0" y="0"/>
                  </a:cxn>
                  <a:cxn ang="0">
                    <a:pos x="36" y="36"/>
                  </a:cxn>
                  <a:cxn ang="0">
                    <a:pos x="54" y="17"/>
                  </a:cxn>
                </a:cxnLst>
                <a:rect l="0" t="0" r="r" b="b"/>
                <a:pathLst>
                  <a:path w="54" h="36">
                    <a:moveTo>
                      <a:pt x="0" y="0"/>
                    </a:moveTo>
                    <a:lnTo>
                      <a:pt x="36" y="36"/>
                    </a:lnTo>
                    <a:lnTo>
                      <a:pt x="54" y="17"/>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561" name="Freeform 566"/>
              <p:cNvSpPr>
                <a:spLocks/>
              </p:cNvSpPr>
              <p:nvPr/>
            </p:nvSpPr>
            <p:spPr bwMode="auto">
              <a:xfrm>
                <a:off x="2294946" y="3717198"/>
                <a:ext cx="63513" cy="40635"/>
              </a:xfrm>
              <a:custGeom>
                <a:avLst/>
                <a:gdLst/>
                <a:ahLst/>
                <a:cxnLst>
                  <a:cxn ang="0">
                    <a:pos x="0" y="0"/>
                  </a:cxn>
                  <a:cxn ang="0">
                    <a:pos x="36" y="33"/>
                  </a:cxn>
                  <a:cxn ang="0">
                    <a:pos x="52" y="16"/>
                  </a:cxn>
                </a:cxnLst>
                <a:rect l="0" t="0" r="r" b="b"/>
                <a:pathLst>
                  <a:path w="52" h="33">
                    <a:moveTo>
                      <a:pt x="0" y="0"/>
                    </a:moveTo>
                    <a:lnTo>
                      <a:pt x="36" y="33"/>
                    </a:lnTo>
                    <a:lnTo>
                      <a:pt x="52" y="16"/>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562" name="Line 567"/>
              <p:cNvSpPr>
                <a:spLocks noChangeShapeType="1"/>
              </p:cNvSpPr>
              <p:nvPr/>
            </p:nvSpPr>
            <p:spPr bwMode="auto">
              <a:xfrm flipV="1">
                <a:off x="2381666" y="3717198"/>
                <a:ext cx="1222" cy="64030"/>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563" name="Freeform 568"/>
              <p:cNvSpPr>
                <a:spLocks/>
              </p:cNvSpPr>
              <p:nvPr/>
            </p:nvSpPr>
            <p:spPr bwMode="auto">
              <a:xfrm>
                <a:off x="2329145" y="3832945"/>
                <a:ext cx="26871" cy="27090"/>
              </a:xfrm>
              <a:custGeom>
                <a:avLst/>
                <a:gdLst/>
                <a:ahLst/>
                <a:cxnLst>
                  <a:cxn ang="0">
                    <a:pos x="6" y="9"/>
                  </a:cxn>
                  <a:cxn ang="0">
                    <a:pos x="0" y="3"/>
                  </a:cxn>
                  <a:cxn ang="0">
                    <a:pos x="0" y="0"/>
                  </a:cxn>
                  <a:cxn ang="0">
                    <a:pos x="3" y="0"/>
                  </a:cxn>
                  <a:cxn ang="0">
                    <a:pos x="9" y="6"/>
                  </a:cxn>
                </a:cxnLst>
                <a:rect l="0" t="0" r="r" b="b"/>
                <a:pathLst>
                  <a:path w="9" h="9">
                    <a:moveTo>
                      <a:pt x="6" y="9"/>
                    </a:moveTo>
                    <a:cubicBezTo>
                      <a:pt x="0" y="3"/>
                      <a:pt x="0" y="3"/>
                      <a:pt x="0" y="3"/>
                    </a:cubicBezTo>
                    <a:cubicBezTo>
                      <a:pt x="0" y="2"/>
                      <a:pt x="0" y="1"/>
                      <a:pt x="0" y="0"/>
                    </a:cubicBezTo>
                    <a:cubicBezTo>
                      <a:pt x="1" y="0"/>
                      <a:pt x="2" y="0"/>
                      <a:pt x="3" y="0"/>
                    </a:cubicBezTo>
                    <a:cubicBezTo>
                      <a:pt x="9" y="6"/>
                      <a:pt x="9" y="6"/>
                      <a:pt x="9" y="6"/>
                    </a:cubicBezTo>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564" name="Freeform 569"/>
              <p:cNvSpPr>
                <a:spLocks/>
              </p:cNvSpPr>
              <p:nvPr/>
            </p:nvSpPr>
            <p:spPr bwMode="auto">
              <a:xfrm>
                <a:off x="2329145" y="3832945"/>
                <a:ext cx="26871" cy="27090"/>
              </a:xfrm>
              <a:custGeom>
                <a:avLst/>
                <a:gdLst/>
                <a:ahLst/>
                <a:cxnLst>
                  <a:cxn ang="0">
                    <a:pos x="6" y="9"/>
                  </a:cxn>
                  <a:cxn ang="0">
                    <a:pos x="0" y="3"/>
                  </a:cxn>
                  <a:cxn ang="0">
                    <a:pos x="0" y="0"/>
                  </a:cxn>
                  <a:cxn ang="0">
                    <a:pos x="3" y="0"/>
                  </a:cxn>
                  <a:cxn ang="0">
                    <a:pos x="9" y="6"/>
                  </a:cxn>
                </a:cxnLst>
                <a:rect l="0" t="0" r="r" b="b"/>
                <a:pathLst>
                  <a:path w="9" h="9">
                    <a:moveTo>
                      <a:pt x="6" y="9"/>
                    </a:moveTo>
                    <a:cubicBezTo>
                      <a:pt x="0" y="3"/>
                      <a:pt x="0" y="3"/>
                      <a:pt x="0" y="3"/>
                    </a:cubicBezTo>
                    <a:cubicBezTo>
                      <a:pt x="0" y="2"/>
                      <a:pt x="0" y="1"/>
                      <a:pt x="0" y="0"/>
                    </a:cubicBezTo>
                    <a:cubicBezTo>
                      <a:pt x="1" y="0"/>
                      <a:pt x="2" y="0"/>
                      <a:pt x="3" y="0"/>
                    </a:cubicBezTo>
                    <a:cubicBezTo>
                      <a:pt x="9" y="6"/>
                      <a:pt x="9" y="6"/>
                      <a:pt x="9" y="6"/>
                    </a:cubicBez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565" name="Line 570"/>
              <p:cNvSpPr>
                <a:spLocks noChangeShapeType="1"/>
              </p:cNvSpPr>
              <p:nvPr/>
            </p:nvSpPr>
            <p:spPr bwMode="auto">
              <a:xfrm>
                <a:off x="2338916" y="3757833"/>
                <a:ext cx="1222" cy="113283"/>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566" name="Freeform 571"/>
              <p:cNvSpPr>
                <a:spLocks/>
              </p:cNvSpPr>
              <p:nvPr/>
            </p:nvSpPr>
            <p:spPr bwMode="auto">
              <a:xfrm>
                <a:off x="2125170" y="3807087"/>
                <a:ext cx="203976" cy="211791"/>
              </a:xfrm>
              <a:custGeom>
                <a:avLst/>
                <a:gdLst/>
                <a:ahLst/>
                <a:cxnLst>
                  <a:cxn ang="0">
                    <a:pos x="0" y="73"/>
                  </a:cxn>
                  <a:cxn ang="0">
                    <a:pos x="70" y="3"/>
                  </a:cxn>
                  <a:cxn ang="0">
                    <a:pos x="70" y="1"/>
                  </a:cxn>
                  <a:cxn ang="0">
                    <a:pos x="68" y="1"/>
                  </a:cxn>
                  <a:cxn ang="0">
                    <a:pos x="1" y="68"/>
                  </a:cxn>
                </a:cxnLst>
                <a:rect l="0" t="0" r="r" b="b"/>
                <a:pathLst>
                  <a:path w="71" h="73">
                    <a:moveTo>
                      <a:pt x="0" y="73"/>
                    </a:moveTo>
                    <a:cubicBezTo>
                      <a:pt x="70" y="3"/>
                      <a:pt x="70" y="3"/>
                      <a:pt x="70" y="3"/>
                    </a:cubicBezTo>
                    <a:cubicBezTo>
                      <a:pt x="71" y="2"/>
                      <a:pt x="71" y="1"/>
                      <a:pt x="70" y="1"/>
                    </a:cubicBezTo>
                    <a:cubicBezTo>
                      <a:pt x="70" y="0"/>
                      <a:pt x="69" y="0"/>
                      <a:pt x="68" y="1"/>
                    </a:cubicBezTo>
                    <a:cubicBezTo>
                      <a:pt x="1" y="68"/>
                      <a:pt x="1" y="68"/>
                      <a:pt x="1" y="68"/>
                    </a:cubicBezTo>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567" name="Freeform 572"/>
              <p:cNvSpPr>
                <a:spLocks/>
              </p:cNvSpPr>
              <p:nvPr/>
            </p:nvSpPr>
            <p:spPr bwMode="auto">
              <a:xfrm>
                <a:off x="2125170" y="3807087"/>
                <a:ext cx="203976" cy="211791"/>
              </a:xfrm>
              <a:custGeom>
                <a:avLst/>
                <a:gdLst/>
                <a:ahLst/>
                <a:cxnLst>
                  <a:cxn ang="0">
                    <a:pos x="0" y="73"/>
                  </a:cxn>
                  <a:cxn ang="0">
                    <a:pos x="70" y="3"/>
                  </a:cxn>
                  <a:cxn ang="0">
                    <a:pos x="70" y="1"/>
                  </a:cxn>
                  <a:cxn ang="0">
                    <a:pos x="68" y="1"/>
                  </a:cxn>
                  <a:cxn ang="0">
                    <a:pos x="1" y="68"/>
                  </a:cxn>
                </a:cxnLst>
                <a:rect l="0" t="0" r="r" b="b"/>
                <a:pathLst>
                  <a:path w="71" h="73">
                    <a:moveTo>
                      <a:pt x="0" y="73"/>
                    </a:moveTo>
                    <a:cubicBezTo>
                      <a:pt x="70" y="3"/>
                      <a:pt x="70" y="3"/>
                      <a:pt x="70" y="3"/>
                    </a:cubicBezTo>
                    <a:cubicBezTo>
                      <a:pt x="71" y="2"/>
                      <a:pt x="71" y="1"/>
                      <a:pt x="70" y="1"/>
                    </a:cubicBezTo>
                    <a:cubicBezTo>
                      <a:pt x="70" y="0"/>
                      <a:pt x="69" y="0"/>
                      <a:pt x="68" y="1"/>
                    </a:cubicBezTo>
                    <a:cubicBezTo>
                      <a:pt x="1" y="68"/>
                      <a:pt x="1" y="68"/>
                      <a:pt x="1" y="68"/>
                    </a:cubicBez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568" name="Freeform 573"/>
              <p:cNvSpPr>
                <a:spLocks/>
              </p:cNvSpPr>
              <p:nvPr/>
            </p:nvSpPr>
            <p:spPr bwMode="auto">
              <a:xfrm>
                <a:off x="2125170" y="3768915"/>
                <a:ext cx="203976" cy="213023"/>
              </a:xfrm>
              <a:custGeom>
                <a:avLst/>
                <a:gdLst/>
                <a:ahLst/>
                <a:cxnLst>
                  <a:cxn ang="0">
                    <a:pos x="0" y="73"/>
                  </a:cxn>
                  <a:cxn ang="0">
                    <a:pos x="70" y="3"/>
                  </a:cxn>
                  <a:cxn ang="0">
                    <a:pos x="70" y="1"/>
                  </a:cxn>
                  <a:cxn ang="0">
                    <a:pos x="68" y="1"/>
                  </a:cxn>
                  <a:cxn ang="0">
                    <a:pos x="1" y="68"/>
                  </a:cxn>
                </a:cxnLst>
                <a:rect l="0" t="0" r="r" b="b"/>
                <a:pathLst>
                  <a:path w="71" h="73">
                    <a:moveTo>
                      <a:pt x="0" y="73"/>
                    </a:moveTo>
                    <a:cubicBezTo>
                      <a:pt x="70" y="3"/>
                      <a:pt x="70" y="3"/>
                      <a:pt x="70" y="3"/>
                    </a:cubicBezTo>
                    <a:cubicBezTo>
                      <a:pt x="71" y="2"/>
                      <a:pt x="71" y="1"/>
                      <a:pt x="70" y="1"/>
                    </a:cubicBezTo>
                    <a:cubicBezTo>
                      <a:pt x="70" y="0"/>
                      <a:pt x="69" y="0"/>
                      <a:pt x="68" y="1"/>
                    </a:cubicBezTo>
                    <a:cubicBezTo>
                      <a:pt x="1" y="68"/>
                      <a:pt x="1" y="68"/>
                      <a:pt x="1" y="68"/>
                    </a:cubicBezTo>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569" name="Freeform 574"/>
              <p:cNvSpPr>
                <a:spLocks/>
              </p:cNvSpPr>
              <p:nvPr/>
            </p:nvSpPr>
            <p:spPr bwMode="auto">
              <a:xfrm>
                <a:off x="2125170" y="3768915"/>
                <a:ext cx="203976" cy="213023"/>
              </a:xfrm>
              <a:custGeom>
                <a:avLst/>
                <a:gdLst/>
                <a:ahLst/>
                <a:cxnLst>
                  <a:cxn ang="0">
                    <a:pos x="0" y="73"/>
                  </a:cxn>
                  <a:cxn ang="0">
                    <a:pos x="70" y="3"/>
                  </a:cxn>
                  <a:cxn ang="0">
                    <a:pos x="70" y="1"/>
                  </a:cxn>
                  <a:cxn ang="0">
                    <a:pos x="68" y="1"/>
                  </a:cxn>
                  <a:cxn ang="0">
                    <a:pos x="1" y="68"/>
                  </a:cxn>
                </a:cxnLst>
                <a:rect l="0" t="0" r="r" b="b"/>
                <a:pathLst>
                  <a:path w="71" h="73">
                    <a:moveTo>
                      <a:pt x="0" y="73"/>
                    </a:moveTo>
                    <a:cubicBezTo>
                      <a:pt x="70" y="3"/>
                      <a:pt x="70" y="3"/>
                      <a:pt x="70" y="3"/>
                    </a:cubicBezTo>
                    <a:cubicBezTo>
                      <a:pt x="71" y="2"/>
                      <a:pt x="71" y="1"/>
                      <a:pt x="70" y="1"/>
                    </a:cubicBezTo>
                    <a:cubicBezTo>
                      <a:pt x="70" y="0"/>
                      <a:pt x="69" y="0"/>
                      <a:pt x="68" y="1"/>
                    </a:cubicBezTo>
                    <a:cubicBezTo>
                      <a:pt x="1" y="68"/>
                      <a:pt x="1" y="68"/>
                      <a:pt x="1" y="68"/>
                    </a:cubicBez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570" name="Line 575"/>
              <p:cNvSpPr>
                <a:spLocks noChangeShapeType="1"/>
              </p:cNvSpPr>
              <p:nvPr/>
            </p:nvSpPr>
            <p:spPr bwMode="auto">
              <a:xfrm flipH="1">
                <a:off x="2127613" y="3796004"/>
                <a:ext cx="8550" cy="8620"/>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571" name="Line 576"/>
              <p:cNvSpPr>
                <a:spLocks noChangeShapeType="1"/>
              </p:cNvSpPr>
              <p:nvPr/>
            </p:nvSpPr>
            <p:spPr bwMode="auto">
              <a:xfrm>
                <a:off x="2121506" y="3839102"/>
                <a:ext cx="12214" cy="8620"/>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572" name="Line 577"/>
              <p:cNvSpPr>
                <a:spLocks noChangeShapeType="1"/>
              </p:cNvSpPr>
              <p:nvPr/>
            </p:nvSpPr>
            <p:spPr bwMode="auto">
              <a:xfrm flipH="1">
                <a:off x="2127613" y="3612535"/>
                <a:ext cx="8550" cy="11082"/>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573" name="Line 578"/>
              <p:cNvSpPr>
                <a:spLocks noChangeShapeType="1"/>
              </p:cNvSpPr>
              <p:nvPr/>
            </p:nvSpPr>
            <p:spPr bwMode="auto">
              <a:xfrm>
                <a:off x="2121506" y="3655631"/>
                <a:ext cx="12214" cy="12313"/>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574" name="Line 579"/>
              <p:cNvSpPr>
                <a:spLocks noChangeShapeType="1"/>
              </p:cNvSpPr>
              <p:nvPr/>
            </p:nvSpPr>
            <p:spPr bwMode="auto">
              <a:xfrm flipH="1">
                <a:off x="2125170" y="3516490"/>
                <a:ext cx="10993" cy="11082"/>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575" name="Line 580"/>
              <p:cNvSpPr>
                <a:spLocks noChangeShapeType="1"/>
              </p:cNvSpPr>
              <p:nvPr/>
            </p:nvSpPr>
            <p:spPr bwMode="auto">
              <a:xfrm>
                <a:off x="2121506" y="3557124"/>
                <a:ext cx="12214" cy="11082"/>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576" name="Freeform 581"/>
              <p:cNvSpPr>
                <a:spLocks/>
              </p:cNvSpPr>
              <p:nvPr/>
            </p:nvSpPr>
            <p:spPr bwMode="auto">
              <a:xfrm>
                <a:off x="2089749" y="3521415"/>
                <a:ext cx="37864" cy="544253"/>
              </a:xfrm>
              <a:custGeom>
                <a:avLst/>
                <a:gdLst/>
                <a:ahLst/>
                <a:cxnLst>
                  <a:cxn ang="0">
                    <a:pos x="0" y="6"/>
                  </a:cxn>
                  <a:cxn ang="0">
                    <a:pos x="6" y="0"/>
                  </a:cxn>
                  <a:cxn ang="0">
                    <a:pos x="13" y="6"/>
                  </a:cxn>
                  <a:cxn ang="0">
                    <a:pos x="13" y="181"/>
                  </a:cxn>
                  <a:cxn ang="0">
                    <a:pos x="6" y="187"/>
                  </a:cxn>
                  <a:cxn ang="0">
                    <a:pos x="0" y="181"/>
                  </a:cxn>
                  <a:cxn ang="0">
                    <a:pos x="0" y="6"/>
                  </a:cxn>
                </a:cxnLst>
                <a:rect l="0" t="0" r="r" b="b"/>
                <a:pathLst>
                  <a:path w="13" h="187">
                    <a:moveTo>
                      <a:pt x="0" y="6"/>
                    </a:moveTo>
                    <a:cubicBezTo>
                      <a:pt x="0" y="3"/>
                      <a:pt x="3" y="0"/>
                      <a:pt x="6" y="0"/>
                    </a:cubicBezTo>
                    <a:cubicBezTo>
                      <a:pt x="10" y="0"/>
                      <a:pt x="13" y="3"/>
                      <a:pt x="13" y="6"/>
                    </a:cubicBezTo>
                    <a:cubicBezTo>
                      <a:pt x="13" y="181"/>
                      <a:pt x="13" y="181"/>
                      <a:pt x="13" y="181"/>
                    </a:cubicBezTo>
                    <a:cubicBezTo>
                      <a:pt x="13" y="185"/>
                      <a:pt x="10" y="187"/>
                      <a:pt x="6" y="187"/>
                    </a:cubicBezTo>
                    <a:cubicBezTo>
                      <a:pt x="3" y="187"/>
                      <a:pt x="0" y="185"/>
                      <a:pt x="0" y="181"/>
                    </a:cubicBezTo>
                    <a:lnTo>
                      <a:pt x="0" y="6"/>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577" name="Line 582"/>
              <p:cNvSpPr>
                <a:spLocks noChangeShapeType="1"/>
              </p:cNvSpPr>
              <p:nvPr/>
            </p:nvSpPr>
            <p:spPr bwMode="auto">
              <a:xfrm>
                <a:off x="2081199" y="3796004"/>
                <a:ext cx="8550" cy="11082"/>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578" name="Line 583"/>
              <p:cNvSpPr>
                <a:spLocks noChangeShapeType="1"/>
              </p:cNvSpPr>
              <p:nvPr/>
            </p:nvSpPr>
            <p:spPr bwMode="auto">
              <a:xfrm flipH="1">
                <a:off x="2084863" y="3839102"/>
                <a:ext cx="8550" cy="8620"/>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579" name="Line 584"/>
              <p:cNvSpPr>
                <a:spLocks noChangeShapeType="1"/>
              </p:cNvSpPr>
              <p:nvPr/>
            </p:nvSpPr>
            <p:spPr bwMode="auto">
              <a:xfrm>
                <a:off x="2081199" y="3612535"/>
                <a:ext cx="8550" cy="11082"/>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580" name="Line 585"/>
              <p:cNvSpPr>
                <a:spLocks noChangeShapeType="1"/>
              </p:cNvSpPr>
              <p:nvPr/>
            </p:nvSpPr>
            <p:spPr bwMode="auto">
              <a:xfrm flipH="1">
                <a:off x="2084863" y="3655631"/>
                <a:ext cx="8550" cy="12313"/>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581" name="Line 586"/>
              <p:cNvSpPr>
                <a:spLocks noChangeShapeType="1"/>
              </p:cNvSpPr>
              <p:nvPr/>
            </p:nvSpPr>
            <p:spPr bwMode="auto">
              <a:xfrm>
                <a:off x="2081199" y="3516490"/>
                <a:ext cx="14657" cy="11082"/>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582" name="Line 587"/>
              <p:cNvSpPr>
                <a:spLocks noChangeShapeType="1"/>
              </p:cNvSpPr>
              <p:nvPr/>
            </p:nvSpPr>
            <p:spPr bwMode="auto">
              <a:xfrm flipH="1">
                <a:off x="2084863" y="3557124"/>
                <a:ext cx="8550" cy="11082"/>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583" name="Freeform 588"/>
              <p:cNvSpPr>
                <a:spLocks/>
              </p:cNvSpPr>
              <p:nvPr/>
            </p:nvSpPr>
            <p:spPr bwMode="auto">
              <a:xfrm>
                <a:off x="2040893" y="3510333"/>
                <a:ext cx="130691" cy="680933"/>
              </a:xfrm>
              <a:custGeom>
                <a:avLst/>
                <a:gdLst/>
                <a:ahLst/>
                <a:cxnLst>
                  <a:cxn ang="0">
                    <a:pos x="2" y="234"/>
                  </a:cxn>
                  <a:cxn ang="0">
                    <a:pos x="1" y="234"/>
                  </a:cxn>
                  <a:cxn ang="0">
                    <a:pos x="1" y="232"/>
                  </a:cxn>
                  <a:cxn ang="0">
                    <a:pos x="41" y="192"/>
                  </a:cxn>
                  <a:cxn ang="0">
                    <a:pos x="32" y="183"/>
                  </a:cxn>
                  <a:cxn ang="0">
                    <a:pos x="32" y="182"/>
                  </a:cxn>
                  <a:cxn ang="0">
                    <a:pos x="32" y="3"/>
                  </a:cxn>
                  <a:cxn ang="0">
                    <a:pos x="25" y="3"/>
                  </a:cxn>
                  <a:cxn ang="0">
                    <a:pos x="25" y="4"/>
                  </a:cxn>
                  <a:cxn ang="0">
                    <a:pos x="23" y="6"/>
                  </a:cxn>
                  <a:cxn ang="0">
                    <a:pos x="22" y="4"/>
                  </a:cxn>
                  <a:cxn ang="0">
                    <a:pos x="22" y="2"/>
                  </a:cxn>
                  <a:cxn ang="0">
                    <a:pos x="23" y="0"/>
                  </a:cxn>
                  <a:cxn ang="0">
                    <a:pos x="33" y="0"/>
                  </a:cxn>
                  <a:cxn ang="0">
                    <a:pos x="35" y="2"/>
                  </a:cxn>
                  <a:cxn ang="0">
                    <a:pos x="35" y="182"/>
                  </a:cxn>
                  <a:cxn ang="0">
                    <a:pos x="44" y="191"/>
                  </a:cxn>
                  <a:cxn ang="0">
                    <a:pos x="45" y="192"/>
                  </a:cxn>
                  <a:cxn ang="0">
                    <a:pos x="44" y="193"/>
                  </a:cxn>
                  <a:cxn ang="0">
                    <a:pos x="3" y="234"/>
                  </a:cxn>
                  <a:cxn ang="0">
                    <a:pos x="2" y="234"/>
                  </a:cxn>
                </a:cxnLst>
                <a:rect l="0" t="0" r="r" b="b"/>
                <a:pathLst>
                  <a:path w="45" h="234">
                    <a:moveTo>
                      <a:pt x="2" y="234"/>
                    </a:moveTo>
                    <a:cubicBezTo>
                      <a:pt x="2" y="234"/>
                      <a:pt x="1" y="234"/>
                      <a:pt x="1" y="234"/>
                    </a:cubicBezTo>
                    <a:cubicBezTo>
                      <a:pt x="0" y="233"/>
                      <a:pt x="0" y="232"/>
                      <a:pt x="1" y="232"/>
                    </a:cubicBezTo>
                    <a:cubicBezTo>
                      <a:pt x="41" y="192"/>
                      <a:pt x="41" y="192"/>
                      <a:pt x="41" y="192"/>
                    </a:cubicBezTo>
                    <a:cubicBezTo>
                      <a:pt x="32" y="183"/>
                      <a:pt x="32" y="183"/>
                      <a:pt x="32" y="183"/>
                    </a:cubicBezTo>
                    <a:cubicBezTo>
                      <a:pt x="32" y="183"/>
                      <a:pt x="32" y="183"/>
                      <a:pt x="32" y="182"/>
                    </a:cubicBezTo>
                    <a:cubicBezTo>
                      <a:pt x="32" y="3"/>
                      <a:pt x="32" y="3"/>
                      <a:pt x="32" y="3"/>
                    </a:cubicBezTo>
                    <a:cubicBezTo>
                      <a:pt x="25" y="3"/>
                      <a:pt x="25" y="3"/>
                      <a:pt x="25" y="3"/>
                    </a:cubicBezTo>
                    <a:cubicBezTo>
                      <a:pt x="25" y="4"/>
                      <a:pt x="25" y="4"/>
                      <a:pt x="25" y="4"/>
                    </a:cubicBezTo>
                    <a:cubicBezTo>
                      <a:pt x="25" y="5"/>
                      <a:pt x="24" y="6"/>
                      <a:pt x="23" y="6"/>
                    </a:cubicBezTo>
                    <a:cubicBezTo>
                      <a:pt x="23" y="6"/>
                      <a:pt x="22" y="5"/>
                      <a:pt x="22" y="4"/>
                    </a:cubicBezTo>
                    <a:cubicBezTo>
                      <a:pt x="22" y="2"/>
                      <a:pt x="22" y="2"/>
                      <a:pt x="22" y="2"/>
                    </a:cubicBezTo>
                    <a:cubicBezTo>
                      <a:pt x="22" y="1"/>
                      <a:pt x="23" y="0"/>
                      <a:pt x="23" y="0"/>
                    </a:cubicBezTo>
                    <a:cubicBezTo>
                      <a:pt x="33" y="0"/>
                      <a:pt x="33" y="0"/>
                      <a:pt x="33" y="0"/>
                    </a:cubicBezTo>
                    <a:cubicBezTo>
                      <a:pt x="34" y="0"/>
                      <a:pt x="35" y="1"/>
                      <a:pt x="35" y="2"/>
                    </a:cubicBezTo>
                    <a:cubicBezTo>
                      <a:pt x="35" y="182"/>
                      <a:pt x="35" y="182"/>
                      <a:pt x="35" y="182"/>
                    </a:cubicBezTo>
                    <a:cubicBezTo>
                      <a:pt x="44" y="191"/>
                      <a:pt x="44" y="191"/>
                      <a:pt x="44" y="191"/>
                    </a:cubicBezTo>
                    <a:cubicBezTo>
                      <a:pt x="44" y="191"/>
                      <a:pt x="45" y="191"/>
                      <a:pt x="45" y="192"/>
                    </a:cubicBezTo>
                    <a:cubicBezTo>
                      <a:pt x="45" y="192"/>
                      <a:pt x="44" y="193"/>
                      <a:pt x="44" y="193"/>
                    </a:cubicBezTo>
                    <a:cubicBezTo>
                      <a:pt x="3" y="234"/>
                      <a:pt x="3" y="234"/>
                      <a:pt x="3" y="234"/>
                    </a:cubicBezTo>
                    <a:cubicBezTo>
                      <a:pt x="3" y="234"/>
                      <a:pt x="3" y="234"/>
                      <a:pt x="2" y="234"/>
                    </a:cubicBez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584" name="Freeform 589"/>
              <p:cNvSpPr>
                <a:spLocks/>
              </p:cNvSpPr>
              <p:nvPr/>
            </p:nvSpPr>
            <p:spPr bwMode="auto">
              <a:xfrm>
                <a:off x="2067764" y="3818169"/>
                <a:ext cx="83056" cy="50485"/>
              </a:xfrm>
              <a:custGeom>
                <a:avLst/>
                <a:gdLst/>
                <a:ahLst/>
                <a:cxnLst>
                  <a:cxn ang="0">
                    <a:pos x="14" y="13"/>
                  </a:cxn>
                  <a:cxn ang="0">
                    <a:pos x="0" y="0"/>
                  </a:cxn>
                  <a:cxn ang="0">
                    <a:pos x="0" y="4"/>
                  </a:cxn>
                  <a:cxn ang="0">
                    <a:pos x="14" y="17"/>
                  </a:cxn>
                  <a:cxn ang="0">
                    <a:pos x="29" y="4"/>
                  </a:cxn>
                  <a:cxn ang="0">
                    <a:pos x="29" y="0"/>
                  </a:cxn>
                  <a:cxn ang="0">
                    <a:pos x="14" y="13"/>
                  </a:cxn>
                </a:cxnLst>
                <a:rect l="0" t="0" r="r" b="b"/>
                <a:pathLst>
                  <a:path w="29" h="17">
                    <a:moveTo>
                      <a:pt x="14" y="13"/>
                    </a:moveTo>
                    <a:cubicBezTo>
                      <a:pt x="6" y="13"/>
                      <a:pt x="0" y="7"/>
                      <a:pt x="0" y="0"/>
                    </a:cubicBezTo>
                    <a:cubicBezTo>
                      <a:pt x="0" y="4"/>
                      <a:pt x="0" y="4"/>
                      <a:pt x="0" y="4"/>
                    </a:cubicBezTo>
                    <a:cubicBezTo>
                      <a:pt x="0" y="11"/>
                      <a:pt x="6" y="17"/>
                      <a:pt x="14" y="17"/>
                    </a:cubicBezTo>
                    <a:cubicBezTo>
                      <a:pt x="22" y="17"/>
                      <a:pt x="29" y="11"/>
                      <a:pt x="29" y="4"/>
                    </a:cubicBezTo>
                    <a:cubicBezTo>
                      <a:pt x="29" y="0"/>
                      <a:pt x="29" y="0"/>
                      <a:pt x="29" y="0"/>
                    </a:cubicBezTo>
                    <a:cubicBezTo>
                      <a:pt x="29" y="7"/>
                      <a:pt x="22" y="13"/>
                      <a:pt x="14" y="13"/>
                    </a:cubicBez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585" name="Freeform 590"/>
              <p:cNvSpPr>
                <a:spLocks/>
              </p:cNvSpPr>
              <p:nvPr/>
            </p:nvSpPr>
            <p:spPr bwMode="auto">
              <a:xfrm>
                <a:off x="2067764" y="3635930"/>
                <a:ext cx="83056" cy="49254"/>
              </a:xfrm>
              <a:custGeom>
                <a:avLst/>
                <a:gdLst/>
                <a:ahLst/>
                <a:cxnLst>
                  <a:cxn ang="0">
                    <a:pos x="14" y="13"/>
                  </a:cxn>
                  <a:cxn ang="0">
                    <a:pos x="0" y="0"/>
                  </a:cxn>
                  <a:cxn ang="0">
                    <a:pos x="0" y="4"/>
                  </a:cxn>
                  <a:cxn ang="0">
                    <a:pos x="14" y="17"/>
                  </a:cxn>
                  <a:cxn ang="0">
                    <a:pos x="29" y="4"/>
                  </a:cxn>
                  <a:cxn ang="0">
                    <a:pos x="29" y="0"/>
                  </a:cxn>
                  <a:cxn ang="0">
                    <a:pos x="14" y="13"/>
                  </a:cxn>
                </a:cxnLst>
                <a:rect l="0" t="0" r="r" b="b"/>
                <a:pathLst>
                  <a:path w="29" h="17">
                    <a:moveTo>
                      <a:pt x="14" y="13"/>
                    </a:moveTo>
                    <a:cubicBezTo>
                      <a:pt x="6" y="13"/>
                      <a:pt x="0" y="8"/>
                      <a:pt x="0" y="0"/>
                    </a:cubicBezTo>
                    <a:cubicBezTo>
                      <a:pt x="0" y="4"/>
                      <a:pt x="0" y="4"/>
                      <a:pt x="0" y="4"/>
                    </a:cubicBezTo>
                    <a:cubicBezTo>
                      <a:pt x="0" y="12"/>
                      <a:pt x="6" y="17"/>
                      <a:pt x="14" y="17"/>
                    </a:cubicBezTo>
                    <a:cubicBezTo>
                      <a:pt x="22" y="17"/>
                      <a:pt x="29" y="12"/>
                      <a:pt x="29" y="4"/>
                    </a:cubicBezTo>
                    <a:cubicBezTo>
                      <a:pt x="29" y="0"/>
                      <a:pt x="29" y="0"/>
                      <a:pt x="29" y="0"/>
                    </a:cubicBezTo>
                    <a:cubicBezTo>
                      <a:pt x="29" y="8"/>
                      <a:pt x="22" y="13"/>
                      <a:pt x="14" y="13"/>
                    </a:cubicBez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586" name="Freeform 591"/>
              <p:cNvSpPr>
                <a:spLocks/>
              </p:cNvSpPr>
              <p:nvPr/>
            </p:nvSpPr>
            <p:spPr bwMode="auto">
              <a:xfrm>
                <a:off x="2067764" y="3536192"/>
                <a:ext cx="83056" cy="52948"/>
              </a:xfrm>
              <a:custGeom>
                <a:avLst/>
                <a:gdLst/>
                <a:ahLst/>
                <a:cxnLst>
                  <a:cxn ang="0">
                    <a:pos x="14" y="14"/>
                  </a:cxn>
                  <a:cxn ang="0">
                    <a:pos x="0" y="0"/>
                  </a:cxn>
                  <a:cxn ang="0">
                    <a:pos x="0" y="4"/>
                  </a:cxn>
                  <a:cxn ang="0">
                    <a:pos x="14" y="18"/>
                  </a:cxn>
                  <a:cxn ang="0">
                    <a:pos x="29" y="4"/>
                  </a:cxn>
                  <a:cxn ang="0">
                    <a:pos x="29" y="0"/>
                  </a:cxn>
                  <a:cxn ang="0">
                    <a:pos x="14" y="14"/>
                  </a:cxn>
                </a:cxnLst>
                <a:rect l="0" t="0" r="r" b="b"/>
                <a:pathLst>
                  <a:path w="29" h="18">
                    <a:moveTo>
                      <a:pt x="14" y="14"/>
                    </a:moveTo>
                    <a:cubicBezTo>
                      <a:pt x="6" y="14"/>
                      <a:pt x="0" y="8"/>
                      <a:pt x="0" y="0"/>
                    </a:cubicBezTo>
                    <a:cubicBezTo>
                      <a:pt x="0" y="4"/>
                      <a:pt x="0" y="4"/>
                      <a:pt x="0" y="4"/>
                    </a:cubicBezTo>
                    <a:cubicBezTo>
                      <a:pt x="0" y="12"/>
                      <a:pt x="6" y="18"/>
                      <a:pt x="14" y="18"/>
                    </a:cubicBezTo>
                    <a:cubicBezTo>
                      <a:pt x="22" y="18"/>
                      <a:pt x="29" y="12"/>
                      <a:pt x="29" y="4"/>
                    </a:cubicBezTo>
                    <a:cubicBezTo>
                      <a:pt x="29" y="0"/>
                      <a:pt x="29" y="0"/>
                      <a:pt x="29" y="0"/>
                    </a:cubicBezTo>
                    <a:cubicBezTo>
                      <a:pt x="29" y="8"/>
                      <a:pt x="22" y="14"/>
                      <a:pt x="14" y="14"/>
                    </a:cubicBez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587" name="Freeform 592"/>
              <p:cNvSpPr>
                <a:spLocks/>
              </p:cNvSpPr>
              <p:nvPr/>
            </p:nvSpPr>
            <p:spPr bwMode="auto">
              <a:xfrm>
                <a:off x="1983487" y="4065669"/>
                <a:ext cx="127027" cy="131754"/>
              </a:xfrm>
              <a:custGeom>
                <a:avLst/>
                <a:gdLst/>
                <a:ahLst/>
                <a:cxnLst>
                  <a:cxn ang="0">
                    <a:pos x="104" y="66"/>
                  </a:cxn>
                  <a:cxn ang="0">
                    <a:pos x="64" y="107"/>
                  </a:cxn>
                  <a:cxn ang="0">
                    <a:pos x="0" y="40"/>
                  </a:cxn>
                  <a:cxn ang="0">
                    <a:pos x="38" y="0"/>
                  </a:cxn>
                  <a:cxn ang="0">
                    <a:pos x="104" y="66"/>
                  </a:cxn>
                </a:cxnLst>
                <a:rect l="0" t="0" r="r" b="b"/>
                <a:pathLst>
                  <a:path w="104" h="107">
                    <a:moveTo>
                      <a:pt x="104" y="66"/>
                    </a:moveTo>
                    <a:lnTo>
                      <a:pt x="64" y="107"/>
                    </a:lnTo>
                    <a:lnTo>
                      <a:pt x="0" y="40"/>
                    </a:lnTo>
                    <a:lnTo>
                      <a:pt x="38" y="0"/>
                    </a:lnTo>
                    <a:lnTo>
                      <a:pt x="104" y="66"/>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588" name="Freeform 593"/>
              <p:cNvSpPr>
                <a:spLocks/>
              </p:cNvSpPr>
              <p:nvPr/>
            </p:nvSpPr>
            <p:spPr bwMode="auto">
              <a:xfrm>
                <a:off x="2061657" y="4146937"/>
                <a:ext cx="48856" cy="82500"/>
              </a:xfrm>
              <a:custGeom>
                <a:avLst/>
                <a:gdLst/>
                <a:ahLst/>
                <a:cxnLst>
                  <a:cxn ang="0">
                    <a:pos x="40" y="29"/>
                  </a:cxn>
                  <a:cxn ang="0">
                    <a:pos x="0" y="67"/>
                  </a:cxn>
                  <a:cxn ang="0">
                    <a:pos x="0" y="41"/>
                  </a:cxn>
                  <a:cxn ang="0">
                    <a:pos x="40" y="0"/>
                  </a:cxn>
                  <a:cxn ang="0">
                    <a:pos x="40" y="29"/>
                  </a:cxn>
                </a:cxnLst>
                <a:rect l="0" t="0" r="r" b="b"/>
                <a:pathLst>
                  <a:path w="40" h="67">
                    <a:moveTo>
                      <a:pt x="40" y="29"/>
                    </a:moveTo>
                    <a:lnTo>
                      <a:pt x="0" y="67"/>
                    </a:lnTo>
                    <a:lnTo>
                      <a:pt x="0" y="41"/>
                    </a:lnTo>
                    <a:lnTo>
                      <a:pt x="40" y="0"/>
                    </a:lnTo>
                    <a:lnTo>
                      <a:pt x="40" y="29"/>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589" name="Freeform 594"/>
              <p:cNvSpPr>
                <a:spLocks/>
              </p:cNvSpPr>
              <p:nvPr/>
            </p:nvSpPr>
            <p:spPr bwMode="auto">
              <a:xfrm>
                <a:off x="1983487" y="4114922"/>
                <a:ext cx="78170" cy="114515"/>
              </a:xfrm>
              <a:custGeom>
                <a:avLst/>
                <a:gdLst/>
                <a:ahLst/>
                <a:cxnLst>
                  <a:cxn ang="0">
                    <a:pos x="64" y="93"/>
                  </a:cxn>
                  <a:cxn ang="0">
                    <a:pos x="0" y="26"/>
                  </a:cxn>
                  <a:cxn ang="0">
                    <a:pos x="0" y="0"/>
                  </a:cxn>
                  <a:cxn ang="0">
                    <a:pos x="64" y="67"/>
                  </a:cxn>
                  <a:cxn ang="0">
                    <a:pos x="64" y="93"/>
                  </a:cxn>
                </a:cxnLst>
                <a:rect l="0" t="0" r="r" b="b"/>
                <a:pathLst>
                  <a:path w="64" h="93">
                    <a:moveTo>
                      <a:pt x="64" y="93"/>
                    </a:moveTo>
                    <a:lnTo>
                      <a:pt x="0" y="26"/>
                    </a:lnTo>
                    <a:lnTo>
                      <a:pt x="0" y="0"/>
                    </a:lnTo>
                    <a:lnTo>
                      <a:pt x="64" y="67"/>
                    </a:lnTo>
                    <a:lnTo>
                      <a:pt x="64" y="93"/>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590" name="Freeform 595"/>
              <p:cNvSpPr>
                <a:spLocks/>
              </p:cNvSpPr>
              <p:nvPr/>
            </p:nvSpPr>
            <p:spPr bwMode="auto">
              <a:xfrm>
                <a:off x="1873560" y="3954848"/>
                <a:ext cx="107484" cy="67724"/>
              </a:xfrm>
              <a:custGeom>
                <a:avLst/>
                <a:gdLst/>
                <a:ahLst/>
                <a:cxnLst>
                  <a:cxn ang="0">
                    <a:pos x="18" y="6"/>
                  </a:cxn>
                  <a:cxn ang="0">
                    <a:pos x="0" y="23"/>
                  </a:cxn>
                  <a:cxn ang="0">
                    <a:pos x="0" y="17"/>
                  </a:cxn>
                  <a:cxn ang="0">
                    <a:pos x="18" y="0"/>
                  </a:cxn>
                  <a:cxn ang="0">
                    <a:pos x="37" y="17"/>
                  </a:cxn>
                  <a:cxn ang="0">
                    <a:pos x="37" y="23"/>
                  </a:cxn>
                  <a:cxn ang="0">
                    <a:pos x="18" y="6"/>
                  </a:cxn>
                </a:cxnLst>
                <a:rect l="0" t="0" r="r" b="b"/>
                <a:pathLst>
                  <a:path w="37" h="23">
                    <a:moveTo>
                      <a:pt x="18" y="6"/>
                    </a:moveTo>
                    <a:cubicBezTo>
                      <a:pt x="8" y="6"/>
                      <a:pt x="0" y="14"/>
                      <a:pt x="0" y="23"/>
                    </a:cubicBezTo>
                    <a:cubicBezTo>
                      <a:pt x="0" y="17"/>
                      <a:pt x="0" y="17"/>
                      <a:pt x="0" y="17"/>
                    </a:cubicBezTo>
                    <a:cubicBezTo>
                      <a:pt x="0" y="8"/>
                      <a:pt x="8" y="0"/>
                      <a:pt x="18" y="0"/>
                    </a:cubicBezTo>
                    <a:cubicBezTo>
                      <a:pt x="29" y="0"/>
                      <a:pt x="37" y="8"/>
                      <a:pt x="37" y="17"/>
                    </a:cubicBezTo>
                    <a:cubicBezTo>
                      <a:pt x="37" y="23"/>
                      <a:pt x="37" y="23"/>
                      <a:pt x="37" y="23"/>
                    </a:cubicBezTo>
                    <a:cubicBezTo>
                      <a:pt x="37" y="14"/>
                      <a:pt x="29" y="6"/>
                      <a:pt x="18" y="6"/>
                    </a:cubicBez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591" name="Freeform 596"/>
              <p:cNvSpPr>
                <a:spLocks/>
              </p:cNvSpPr>
              <p:nvPr/>
            </p:nvSpPr>
            <p:spPr bwMode="auto">
              <a:xfrm>
                <a:off x="1896766" y="3981937"/>
                <a:ext cx="57407" cy="267202"/>
              </a:xfrm>
              <a:custGeom>
                <a:avLst/>
                <a:gdLst/>
                <a:ahLst/>
                <a:cxnLst>
                  <a:cxn ang="0">
                    <a:pos x="0" y="9"/>
                  </a:cxn>
                  <a:cxn ang="0">
                    <a:pos x="10" y="0"/>
                  </a:cxn>
                  <a:cxn ang="0">
                    <a:pos x="20" y="9"/>
                  </a:cxn>
                  <a:cxn ang="0">
                    <a:pos x="20" y="83"/>
                  </a:cxn>
                  <a:cxn ang="0">
                    <a:pos x="10" y="92"/>
                  </a:cxn>
                  <a:cxn ang="0">
                    <a:pos x="0" y="83"/>
                  </a:cxn>
                  <a:cxn ang="0">
                    <a:pos x="0" y="9"/>
                  </a:cxn>
                </a:cxnLst>
                <a:rect l="0" t="0" r="r" b="b"/>
                <a:pathLst>
                  <a:path w="20" h="92">
                    <a:moveTo>
                      <a:pt x="0" y="9"/>
                    </a:moveTo>
                    <a:cubicBezTo>
                      <a:pt x="0" y="4"/>
                      <a:pt x="5" y="0"/>
                      <a:pt x="10" y="0"/>
                    </a:cubicBezTo>
                    <a:cubicBezTo>
                      <a:pt x="16" y="0"/>
                      <a:pt x="20" y="4"/>
                      <a:pt x="20" y="9"/>
                    </a:cubicBezTo>
                    <a:cubicBezTo>
                      <a:pt x="20" y="83"/>
                      <a:pt x="20" y="83"/>
                      <a:pt x="20" y="83"/>
                    </a:cubicBezTo>
                    <a:cubicBezTo>
                      <a:pt x="20" y="88"/>
                      <a:pt x="16" y="92"/>
                      <a:pt x="10" y="92"/>
                    </a:cubicBezTo>
                    <a:cubicBezTo>
                      <a:pt x="5" y="92"/>
                      <a:pt x="0" y="88"/>
                      <a:pt x="0" y="83"/>
                    </a:cubicBezTo>
                    <a:lnTo>
                      <a:pt x="0" y="9"/>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592" name="Line 597"/>
              <p:cNvSpPr>
                <a:spLocks noChangeShapeType="1"/>
              </p:cNvSpPr>
              <p:nvPr/>
            </p:nvSpPr>
            <p:spPr bwMode="auto">
              <a:xfrm flipH="1">
                <a:off x="1949287" y="3978243"/>
                <a:ext cx="13436" cy="12313"/>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593" name="Line 598"/>
              <p:cNvSpPr>
                <a:spLocks noChangeShapeType="1"/>
              </p:cNvSpPr>
              <p:nvPr/>
            </p:nvSpPr>
            <p:spPr bwMode="auto">
              <a:xfrm>
                <a:off x="1949287" y="4037347"/>
                <a:ext cx="8550" cy="8620"/>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594" name="Line 599"/>
              <p:cNvSpPr>
                <a:spLocks noChangeShapeType="1"/>
              </p:cNvSpPr>
              <p:nvPr/>
            </p:nvSpPr>
            <p:spPr bwMode="auto">
              <a:xfrm>
                <a:off x="1890660" y="3978243"/>
                <a:ext cx="12214" cy="12313"/>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595" name="Line 600"/>
              <p:cNvSpPr>
                <a:spLocks noChangeShapeType="1"/>
              </p:cNvSpPr>
              <p:nvPr/>
            </p:nvSpPr>
            <p:spPr bwMode="auto">
              <a:xfrm flipH="1">
                <a:off x="1894323" y="4037347"/>
                <a:ext cx="8550" cy="8620"/>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596" name="Freeform 601"/>
              <p:cNvSpPr>
                <a:spLocks/>
              </p:cNvSpPr>
              <p:nvPr/>
            </p:nvSpPr>
            <p:spPr bwMode="auto">
              <a:xfrm>
                <a:off x="1873560" y="4005333"/>
                <a:ext cx="107484" cy="66492"/>
              </a:xfrm>
              <a:custGeom>
                <a:avLst/>
                <a:gdLst/>
                <a:ahLst/>
                <a:cxnLst>
                  <a:cxn ang="0">
                    <a:pos x="18" y="17"/>
                  </a:cxn>
                  <a:cxn ang="0">
                    <a:pos x="0" y="0"/>
                  </a:cxn>
                  <a:cxn ang="0">
                    <a:pos x="0" y="6"/>
                  </a:cxn>
                  <a:cxn ang="0">
                    <a:pos x="18" y="23"/>
                  </a:cxn>
                  <a:cxn ang="0">
                    <a:pos x="37" y="6"/>
                  </a:cxn>
                  <a:cxn ang="0">
                    <a:pos x="37" y="0"/>
                  </a:cxn>
                  <a:cxn ang="0">
                    <a:pos x="18" y="17"/>
                  </a:cxn>
                </a:cxnLst>
                <a:rect l="0" t="0" r="r" b="b"/>
                <a:pathLst>
                  <a:path w="37" h="23">
                    <a:moveTo>
                      <a:pt x="18" y="17"/>
                    </a:moveTo>
                    <a:cubicBezTo>
                      <a:pt x="8" y="17"/>
                      <a:pt x="0" y="9"/>
                      <a:pt x="0" y="0"/>
                    </a:cubicBezTo>
                    <a:cubicBezTo>
                      <a:pt x="0" y="6"/>
                      <a:pt x="0" y="6"/>
                      <a:pt x="0" y="6"/>
                    </a:cubicBezTo>
                    <a:cubicBezTo>
                      <a:pt x="0" y="15"/>
                      <a:pt x="8" y="23"/>
                      <a:pt x="18" y="23"/>
                    </a:cubicBezTo>
                    <a:cubicBezTo>
                      <a:pt x="29" y="23"/>
                      <a:pt x="37" y="15"/>
                      <a:pt x="37" y="6"/>
                    </a:cubicBezTo>
                    <a:cubicBezTo>
                      <a:pt x="37" y="0"/>
                      <a:pt x="37" y="0"/>
                      <a:pt x="37" y="0"/>
                    </a:cubicBezTo>
                    <a:cubicBezTo>
                      <a:pt x="37" y="9"/>
                      <a:pt x="29" y="17"/>
                      <a:pt x="18" y="17"/>
                    </a:cubicBez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597" name="Oval 602"/>
              <p:cNvSpPr>
                <a:spLocks noChangeArrowheads="1"/>
              </p:cNvSpPr>
              <p:nvPr/>
            </p:nvSpPr>
            <p:spPr bwMode="auto">
              <a:xfrm>
                <a:off x="1896766" y="3981937"/>
                <a:ext cx="57407" cy="51716"/>
              </a:xfrm>
              <a:prstGeom prst="ellipse">
                <a:avLst/>
              </a:prstGeom>
              <a:solidFill>
                <a:srgbClr val="A7A9AC"/>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598" name="Freeform 603"/>
              <p:cNvSpPr>
                <a:spLocks/>
              </p:cNvSpPr>
              <p:nvPr/>
            </p:nvSpPr>
            <p:spPr bwMode="auto">
              <a:xfrm>
                <a:off x="1778290" y="4050893"/>
                <a:ext cx="107484" cy="67724"/>
              </a:xfrm>
              <a:custGeom>
                <a:avLst/>
                <a:gdLst/>
                <a:ahLst/>
                <a:cxnLst>
                  <a:cxn ang="0">
                    <a:pos x="18" y="7"/>
                  </a:cxn>
                  <a:cxn ang="0">
                    <a:pos x="0" y="23"/>
                  </a:cxn>
                  <a:cxn ang="0">
                    <a:pos x="0" y="17"/>
                  </a:cxn>
                  <a:cxn ang="0">
                    <a:pos x="18" y="0"/>
                  </a:cxn>
                  <a:cxn ang="0">
                    <a:pos x="37" y="17"/>
                  </a:cxn>
                  <a:cxn ang="0">
                    <a:pos x="37" y="23"/>
                  </a:cxn>
                  <a:cxn ang="0">
                    <a:pos x="18" y="7"/>
                  </a:cxn>
                </a:cxnLst>
                <a:rect l="0" t="0" r="r" b="b"/>
                <a:pathLst>
                  <a:path w="37" h="23">
                    <a:moveTo>
                      <a:pt x="18" y="7"/>
                    </a:moveTo>
                    <a:cubicBezTo>
                      <a:pt x="8" y="7"/>
                      <a:pt x="0" y="14"/>
                      <a:pt x="0" y="23"/>
                    </a:cubicBezTo>
                    <a:cubicBezTo>
                      <a:pt x="0" y="17"/>
                      <a:pt x="0" y="17"/>
                      <a:pt x="0" y="17"/>
                    </a:cubicBezTo>
                    <a:cubicBezTo>
                      <a:pt x="0" y="8"/>
                      <a:pt x="8" y="0"/>
                      <a:pt x="18" y="0"/>
                    </a:cubicBezTo>
                    <a:cubicBezTo>
                      <a:pt x="28" y="0"/>
                      <a:pt x="37" y="8"/>
                      <a:pt x="37" y="17"/>
                    </a:cubicBezTo>
                    <a:cubicBezTo>
                      <a:pt x="37" y="23"/>
                      <a:pt x="37" y="23"/>
                      <a:pt x="37" y="23"/>
                    </a:cubicBezTo>
                    <a:cubicBezTo>
                      <a:pt x="37" y="14"/>
                      <a:pt x="28" y="7"/>
                      <a:pt x="18" y="7"/>
                    </a:cubicBez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599" name="Freeform 604"/>
              <p:cNvSpPr>
                <a:spLocks/>
              </p:cNvSpPr>
              <p:nvPr/>
            </p:nvSpPr>
            <p:spPr bwMode="auto">
              <a:xfrm>
                <a:off x="1801496" y="4077982"/>
                <a:ext cx="57407" cy="269664"/>
              </a:xfrm>
              <a:custGeom>
                <a:avLst/>
                <a:gdLst/>
                <a:ahLst/>
                <a:cxnLst>
                  <a:cxn ang="0">
                    <a:pos x="0" y="9"/>
                  </a:cxn>
                  <a:cxn ang="0">
                    <a:pos x="10" y="0"/>
                  </a:cxn>
                  <a:cxn ang="0">
                    <a:pos x="20" y="9"/>
                  </a:cxn>
                  <a:cxn ang="0">
                    <a:pos x="20" y="84"/>
                  </a:cxn>
                  <a:cxn ang="0">
                    <a:pos x="10" y="93"/>
                  </a:cxn>
                  <a:cxn ang="0">
                    <a:pos x="0" y="84"/>
                  </a:cxn>
                  <a:cxn ang="0">
                    <a:pos x="0" y="9"/>
                  </a:cxn>
                </a:cxnLst>
                <a:rect l="0" t="0" r="r" b="b"/>
                <a:pathLst>
                  <a:path w="20" h="93">
                    <a:moveTo>
                      <a:pt x="0" y="9"/>
                    </a:moveTo>
                    <a:cubicBezTo>
                      <a:pt x="0" y="4"/>
                      <a:pt x="4" y="0"/>
                      <a:pt x="10" y="0"/>
                    </a:cubicBezTo>
                    <a:cubicBezTo>
                      <a:pt x="16" y="0"/>
                      <a:pt x="20" y="4"/>
                      <a:pt x="20" y="9"/>
                    </a:cubicBezTo>
                    <a:cubicBezTo>
                      <a:pt x="20" y="84"/>
                      <a:pt x="20" y="84"/>
                      <a:pt x="20" y="84"/>
                    </a:cubicBezTo>
                    <a:cubicBezTo>
                      <a:pt x="20" y="89"/>
                      <a:pt x="16" y="93"/>
                      <a:pt x="10" y="93"/>
                    </a:cubicBezTo>
                    <a:cubicBezTo>
                      <a:pt x="4" y="93"/>
                      <a:pt x="0" y="89"/>
                      <a:pt x="0" y="84"/>
                    </a:cubicBezTo>
                    <a:lnTo>
                      <a:pt x="0" y="9"/>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600" name="Line 605"/>
              <p:cNvSpPr>
                <a:spLocks noChangeShapeType="1"/>
              </p:cNvSpPr>
              <p:nvPr/>
            </p:nvSpPr>
            <p:spPr bwMode="auto">
              <a:xfrm flipH="1">
                <a:off x="1854017" y="4074288"/>
                <a:ext cx="14657" cy="14776"/>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601" name="Line 606"/>
              <p:cNvSpPr>
                <a:spLocks noChangeShapeType="1"/>
              </p:cNvSpPr>
              <p:nvPr/>
            </p:nvSpPr>
            <p:spPr bwMode="auto">
              <a:xfrm>
                <a:off x="1854017" y="4135855"/>
                <a:ext cx="8550" cy="8620"/>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602" name="Line 608"/>
              <p:cNvSpPr>
                <a:spLocks noChangeShapeType="1"/>
              </p:cNvSpPr>
              <p:nvPr/>
            </p:nvSpPr>
            <p:spPr bwMode="auto">
              <a:xfrm>
                <a:off x="1795390" y="4074288"/>
                <a:ext cx="12214" cy="14776"/>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603" name="Line 609"/>
              <p:cNvSpPr>
                <a:spLocks noChangeShapeType="1"/>
              </p:cNvSpPr>
              <p:nvPr/>
            </p:nvSpPr>
            <p:spPr bwMode="auto">
              <a:xfrm flipH="1">
                <a:off x="1799053" y="4135855"/>
                <a:ext cx="8550" cy="8620"/>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604" name="Freeform 610"/>
              <p:cNvSpPr>
                <a:spLocks/>
              </p:cNvSpPr>
              <p:nvPr/>
            </p:nvSpPr>
            <p:spPr bwMode="auto">
              <a:xfrm>
                <a:off x="1778290" y="4101377"/>
                <a:ext cx="107484" cy="66492"/>
              </a:xfrm>
              <a:custGeom>
                <a:avLst/>
                <a:gdLst/>
                <a:ahLst/>
                <a:cxnLst>
                  <a:cxn ang="0">
                    <a:pos x="18" y="17"/>
                  </a:cxn>
                  <a:cxn ang="0">
                    <a:pos x="0" y="0"/>
                  </a:cxn>
                  <a:cxn ang="0">
                    <a:pos x="0" y="6"/>
                  </a:cxn>
                  <a:cxn ang="0">
                    <a:pos x="18" y="23"/>
                  </a:cxn>
                  <a:cxn ang="0">
                    <a:pos x="37" y="6"/>
                  </a:cxn>
                  <a:cxn ang="0">
                    <a:pos x="37" y="0"/>
                  </a:cxn>
                  <a:cxn ang="0">
                    <a:pos x="18" y="17"/>
                  </a:cxn>
                </a:cxnLst>
                <a:rect l="0" t="0" r="r" b="b"/>
                <a:pathLst>
                  <a:path w="37" h="23">
                    <a:moveTo>
                      <a:pt x="18" y="17"/>
                    </a:moveTo>
                    <a:cubicBezTo>
                      <a:pt x="8" y="17"/>
                      <a:pt x="0" y="9"/>
                      <a:pt x="0" y="0"/>
                    </a:cubicBezTo>
                    <a:cubicBezTo>
                      <a:pt x="0" y="6"/>
                      <a:pt x="0" y="6"/>
                      <a:pt x="0" y="6"/>
                    </a:cubicBezTo>
                    <a:cubicBezTo>
                      <a:pt x="0" y="16"/>
                      <a:pt x="8" y="23"/>
                      <a:pt x="18" y="23"/>
                    </a:cubicBezTo>
                    <a:cubicBezTo>
                      <a:pt x="28" y="23"/>
                      <a:pt x="37" y="16"/>
                      <a:pt x="37" y="6"/>
                    </a:cubicBezTo>
                    <a:cubicBezTo>
                      <a:pt x="37" y="0"/>
                      <a:pt x="37" y="0"/>
                      <a:pt x="37" y="0"/>
                    </a:cubicBezTo>
                    <a:cubicBezTo>
                      <a:pt x="37" y="9"/>
                      <a:pt x="28" y="17"/>
                      <a:pt x="18" y="17"/>
                    </a:cubicBez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605" name="Oval 611"/>
              <p:cNvSpPr>
                <a:spLocks noChangeArrowheads="1"/>
              </p:cNvSpPr>
              <p:nvPr/>
            </p:nvSpPr>
            <p:spPr bwMode="auto">
              <a:xfrm>
                <a:off x="1801496" y="4077982"/>
                <a:ext cx="57407" cy="55411"/>
              </a:xfrm>
              <a:prstGeom prst="ellipse">
                <a:avLst/>
              </a:prstGeom>
              <a:solidFill>
                <a:srgbClr val="A7A9AC"/>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606" name="Freeform 612"/>
              <p:cNvSpPr>
                <a:spLocks/>
              </p:cNvSpPr>
              <p:nvPr/>
            </p:nvSpPr>
            <p:spPr bwMode="auto">
              <a:xfrm>
                <a:off x="1680577" y="4150631"/>
                <a:ext cx="106263" cy="66492"/>
              </a:xfrm>
              <a:custGeom>
                <a:avLst/>
                <a:gdLst/>
                <a:ahLst/>
                <a:cxnLst>
                  <a:cxn ang="0">
                    <a:pos x="19" y="6"/>
                  </a:cxn>
                  <a:cxn ang="0">
                    <a:pos x="0" y="23"/>
                  </a:cxn>
                  <a:cxn ang="0">
                    <a:pos x="0" y="16"/>
                  </a:cxn>
                  <a:cxn ang="0">
                    <a:pos x="19" y="0"/>
                  </a:cxn>
                  <a:cxn ang="0">
                    <a:pos x="37" y="16"/>
                  </a:cxn>
                  <a:cxn ang="0">
                    <a:pos x="37" y="23"/>
                  </a:cxn>
                  <a:cxn ang="0">
                    <a:pos x="19" y="6"/>
                  </a:cxn>
                </a:cxnLst>
                <a:rect l="0" t="0" r="r" b="b"/>
                <a:pathLst>
                  <a:path w="37" h="23">
                    <a:moveTo>
                      <a:pt x="19" y="6"/>
                    </a:moveTo>
                    <a:cubicBezTo>
                      <a:pt x="9" y="6"/>
                      <a:pt x="0" y="13"/>
                      <a:pt x="0" y="23"/>
                    </a:cubicBezTo>
                    <a:cubicBezTo>
                      <a:pt x="0" y="16"/>
                      <a:pt x="0" y="16"/>
                      <a:pt x="0" y="16"/>
                    </a:cubicBezTo>
                    <a:cubicBezTo>
                      <a:pt x="0" y="7"/>
                      <a:pt x="9" y="0"/>
                      <a:pt x="19" y="0"/>
                    </a:cubicBezTo>
                    <a:cubicBezTo>
                      <a:pt x="29" y="0"/>
                      <a:pt x="37" y="7"/>
                      <a:pt x="37" y="16"/>
                    </a:cubicBezTo>
                    <a:cubicBezTo>
                      <a:pt x="37" y="23"/>
                      <a:pt x="37" y="23"/>
                      <a:pt x="37" y="23"/>
                    </a:cubicBezTo>
                    <a:cubicBezTo>
                      <a:pt x="37" y="13"/>
                      <a:pt x="29" y="6"/>
                      <a:pt x="19" y="6"/>
                    </a:cubicBez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607" name="Freeform 613"/>
              <p:cNvSpPr>
                <a:spLocks/>
              </p:cNvSpPr>
              <p:nvPr/>
            </p:nvSpPr>
            <p:spPr bwMode="auto">
              <a:xfrm>
                <a:off x="1706226" y="4174027"/>
                <a:ext cx="57407" cy="269664"/>
              </a:xfrm>
              <a:custGeom>
                <a:avLst/>
                <a:gdLst/>
                <a:ahLst/>
                <a:cxnLst>
                  <a:cxn ang="0">
                    <a:pos x="0" y="10"/>
                  </a:cxn>
                  <a:cxn ang="0">
                    <a:pos x="10" y="0"/>
                  </a:cxn>
                  <a:cxn ang="0">
                    <a:pos x="20" y="10"/>
                  </a:cxn>
                  <a:cxn ang="0">
                    <a:pos x="20" y="84"/>
                  </a:cxn>
                  <a:cxn ang="0">
                    <a:pos x="10" y="93"/>
                  </a:cxn>
                  <a:cxn ang="0">
                    <a:pos x="0" y="84"/>
                  </a:cxn>
                  <a:cxn ang="0">
                    <a:pos x="0" y="10"/>
                  </a:cxn>
                </a:cxnLst>
                <a:rect l="0" t="0" r="r" b="b"/>
                <a:pathLst>
                  <a:path w="20" h="93">
                    <a:moveTo>
                      <a:pt x="0" y="10"/>
                    </a:moveTo>
                    <a:cubicBezTo>
                      <a:pt x="0" y="5"/>
                      <a:pt x="4" y="0"/>
                      <a:pt x="10" y="0"/>
                    </a:cubicBezTo>
                    <a:cubicBezTo>
                      <a:pt x="15" y="0"/>
                      <a:pt x="20" y="5"/>
                      <a:pt x="20" y="10"/>
                    </a:cubicBezTo>
                    <a:cubicBezTo>
                      <a:pt x="20" y="84"/>
                      <a:pt x="20" y="84"/>
                      <a:pt x="20" y="84"/>
                    </a:cubicBezTo>
                    <a:cubicBezTo>
                      <a:pt x="20" y="89"/>
                      <a:pt x="15" y="93"/>
                      <a:pt x="10" y="93"/>
                    </a:cubicBezTo>
                    <a:cubicBezTo>
                      <a:pt x="4" y="93"/>
                      <a:pt x="0" y="89"/>
                      <a:pt x="0" y="84"/>
                    </a:cubicBezTo>
                    <a:lnTo>
                      <a:pt x="0" y="10"/>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608" name="Line 614"/>
              <p:cNvSpPr>
                <a:spLocks noChangeShapeType="1"/>
              </p:cNvSpPr>
              <p:nvPr/>
            </p:nvSpPr>
            <p:spPr bwMode="auto">
              <a:xfrm flipH="1">
                <a:off x="1758747" y="4170332"/>
                <a:ext cx="10993" cy="14776"/>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609" name="Line 615"/>
              <p:cNvSpPr>
                <a:spLocks noChangeShapeType="1"/>
              </p:cNvSpPr>
              <p:nvPr/>
            </p:nvSpPr>
            <p:spPr bwMode="auto">
              <a:xfrm>
                <a:off x="1758747" y="4231899"/>
                <a:ext cx="8550" cy="8620"/>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610" name="Line 616"/>
              <p:cNvSpPr>
                <a:spLocks noChangeShapeType="1"/>
              </p:cNvSpPr>
              <p:nvPr/>
            </p:nvSpPr>
            <p:spPr bwMode="auto">
              <a:xfrm>
                <a:off x="1697677" y="4170332"/>
                <a:ext cx="14657" cy="14776"/>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611" name="Line 617"/>
              <p:cNvSpPr>
                <a:spLocks noChangeShapeType="1"/>
              </p:cNvSpPr>
              <p:nvPr/>
            </p:nvSpPr>
            <p:spPr bwMode="auto">
              <a:xfrm flipH="1">
                <a:off x="1703783" y="4231899"/>
                <a:ext cx="8550" cy="8620"/>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612" name="Freeform 618"/>
              <p:cNvSpPr>
                <a:spLocks/>
              </p:cNvSpPr>
              <p:nvPr/>
            </p:nvSpPr>
            <p:spPr bwMode="auto">
              <a:xfrm>
                <a:off x="1680577" y="4197422"/>
                <a:ext cx="106263" cy="66492"/>
              </a:xfrm>
              <a:custGeom>
                <a:avLst/>
                <a:gdLst/>
                <a:ahLst/>
                <a:cxnLst>
                  <a:cxn ang="0">
                    <a:pos x="19" y="17"/>
                  </a:cxn>
                  <a:cxn ang="0">
                    <a:pos x="0" y="0"/>
                  </a:cxn>
                  <a:cxn ang="0">
                    <a:pos x="0" y="7"/>
                  </a:cxn>
                  <a:cxn ang="0">
                    <a:pos x="19" y="23"/>
                  </a:cxn>
                  <a:cxn ang="0">
                    <a:pos x="37" y="7"/>
                  </a:cxn>
                  <a:cxn ang="0">
                    <a:pos x="37" y="0"/>
                  </a:cxn>
                  <a:cxn ang="0">
                    <a:pos x="19" y="17"/>
                  </a:cxn>
                </a:cxnLst>
                <a:rect l="0" t="0" r="r" b="b"/>
                <a:pathLst>
                  <a:path w="37" h="23">
                    <a:moveTo>
                      <a:pt x="19" y="17"/>
                    </a:moveTo>
                    <a:cubicBezTo>
                      <a:pt x="9" y="17"/>
                      <a:pt x="0" y="10"/>
                      <a:pt x="0" y="0"/>
                    </a:cubicBezTo>
                    <a:cubicBezTo>
                      <a:pt x="0" y="7"/>
                      <a:pt x="0" y="7"/>
                      <a:pt x="0" y="7"/>
                    </a:cubicBezTo>
                    <a:cubicBezTo>
                      <a:pt x="0" y="16"/>
                      <a:pt x="9" y="23"/>
                      <a:pt x="19" y="23"/>
                    </a:cubicBezTo>
                    <a:cubicBezTo>
                      <a:pt x="29" y="23"/>
                      <a:pt x="37" y="16"/>
                      <a:pt x="37" y="7"/>
                    </a:cubicBezTo>
                    <a:cubicBezTo>
                      <a:pt x="37" y="0"/>
                      <a:pt x="37" y="0"/>
                      <a:pt x="37" y="0"/>
                    </a:cubicBezTo>
                    <a:cubicBezTo>
                      <a:pt x="37" y="10"/>
                      <a:pt x="29" y="17"/>
                      <a:pt x="19" y="17"/>
                    </a:cubicBez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613" name="Oval 619"/>
              <p:cNvSpPr>
                <a:spLocks noChangeArrowheads="1"/>
              </p:cNvSpPr>
              <p:nvPr/>
            </p:nvSpPr>
            <p:spPr bwMode="auto">
              <a:xfrm>
                <a:off x="1706226" y="4176489"/>
                <a:ext cx="57407" cy="52948"/>
              </a:xfrm>
              <a:prstGeom prst="ellipse">
                <a:avLst/>
              </a:prstGeom>
              <a:solidFill>
                <a:srgbClr val="A7A9AC"/>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614" name="Freeform 620"/>
              <p:cNvSpPr>
                <a:spLocks/>
              </p:cNvSpPr>
              <p:nvPr/>
            </p:nvSpPr>
            <p:spPr bwMode="auto">
              <a:xfrm>
                <a:off x="1642713" y="4725668"/>
                <a:ext cx="40307" cy="108358"/>
              </a:xfrm>
              <a:custGeom>
                <a:avLst/>
                <a:gdLst/>
                <a:ahLst/>
                <a:cxnLst>
                  <a:cxn ang="0">
                    <a:pos x="0" y="52"/>
                  </a:cxn>
                  <a:cxn ang="0">
                    <a:pos x="0" y="0"/>
                  </a:cxn>
                  <a:cxn ang="0">
                    <a:pos x="33" y="34"/>
                  </a:cxn>
                  <a:cxn ang="0">
                    <a:pos x="33" y="88"/>
                  </a:cxn>
                </a:cxnLst>
                <a:rect l="0" t="0" r="r" b="b"/>
                <a:pathLst>
                  <a:path w="33" h="88">
                    <a:moveTo>
                      <a:pt x="0" y="52"/>
                    </a:moveTo>
                    <a:lnTo>
                      <a:pt x="0" y="0"/>
                    </a:lnTo>
                    <a:lnTo>
                      <a:pt x="33" y="34"/>
                    </a:lnTo>
                    <a:lnTo>
                      <a:pt x="33" y="88"/>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615" name="Freeform 621"/>
              <p:cNvSpPr>
                <a:spLocks/>
              </p:cNvSpPr>
              <p:nvPr/>
            </p:nvSpPr>
            <p:spPr bwMode="auto">
              <a:xfrm>
                <a:off x="1642713" y="4682571"/>
                <a:ext cx="84278" cy="84963"/>
              </a:xfrm>
              <a:custGeom>
                <a:avLst/>
                <a:gdLst/>
                <a:ahLst/>
                <a:cxnLst>
                  <a:cxn ang="0">
                    <a:pos x="33" y="0"/>
                  </a:cxn>
                  <a:cxn ang="0">
                    <a:pos x="69" y="35"/>
                  </a:cxn>
                  <a:cxn ang="0">
                    <a:pos x="33" y="69"/>
                  </a:cxn>
                  <a:cxn ang="0">
                    <a:pos x="0" y="35"/>
                  </a:cxn>
                  <a:cxn ang="0">
                    <a:pos x="33" y="0"/>
                  </a:cxn>
                </a:cxnLst>
                <a:rect l="0" t="0" r="r" b="b"/>
                <a:pathLst>
                  <a:path w="69" h="69">
                    <a:moveTo>
                      <a:pt x="33" y="0"/>
                    </a:moveTo>
                    <a:lnTo>
                      <a:pt x="69" y="35"/>
                    </a:lnTo>
                    <a:lnTo>
                      <a:pt x="33" y="69"/>
                    </a:lnTo>
                    <a:lnTo>
                      <a:pt x="0" y="35"/>
                    </a:lnTo>
                    <a:lnTo>
                      <a:pt x="33"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616" name="Freeform 622"/>
              <p:cNvSpPr>
                <a:spLocks/>
              </p:cNvSpPr>
              <p:nvPr/>
            </p:nvSpPr>
            <p:spPr bwMode="auto">
              <a:xfrm>
                <a:off x="1683020" y="4682571"/>
                <a:ext cx="43971" cy="107127"/>
              </a:xfrm>
              <a:custGeom>
                <a:avLst/>
                <a:gdLst/>
                <a:ahLst/>
                <a:cxnLst>
                  <a:cxn ang="0">
                    <a:pos x="0" y="52"/>
                  </a:cxn>
                  <a:cxn ang="0">
                    <a:pos x="0" y="0"/>
                  </a:cxn>
                  <a:cxn ang="0">
                    <a:pos x="36" y="35"/>
                  </a:cxn>
                  <a:cxn ang="0">
                    <a:pos x="36" y="87"/>
                  </a:cxn>
                </a:cxnLst>
                <a:rect l="0" t="0" r="r" b="b"/>
                <a:pathLst>
                  <a:path w="36" h="87">
                    <a:moveTo>
                      <a:pt x="0" y="52"/>
                    </a:moveTo>
                    <a:lnTo>
                      <a:pt x="0" y="0"/>
                    </a:lnTo>
                    <a:lnTo>
                      <a:pt x="36" y="35"/>
                    </a:lnTo>
                    <a:lnTo>
                      <a:pt x="36" y="87"/>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617" name="Freeform 623"/>
              <p:cNvSpPr>
                <a:spLocks/>
              </p:cNvSpPr>
              <p:nvPr/>
            </p:nvSpPr>
            <p:spPr bwMode="auto">
              <a:xfrm>
                <a:off x="1683020" y="4618541"/>
                <a:ext cx="107484" cy="107127"/>
              </a:xfrm>
              <a:custGeom>
                <a:avLst/>
                <a:gdLst/>
                <a:ahLst/>
                <a:cxnLst>
                  <a:cxn ang="0">
                    <a:pos x="55" y="0"/>
                  </a:cxn>
                  <a:cxn ang="0">
                    <a:pos x="88" y="33"/>
                  </a:cxn>
                  <a:cxn ang="0">
                    <a:pos x="36" y="87"/>
                  </a:cxn>
                  <a:cxn ang="0">
                    <a:pos x="0" y="52"/>
                  </a:cxn>
                  <a:cxn ang="0">
                    <a:pos x="55" y="0"/>
                  </a:cxn>
                </a:cxnLst>
                <a:rect l="0" t="0" r="r" b="b"/>
                <a:pathLst>
                  <a:path w="88" h="87">
                    <a:moveTo>
                      <a:pt x="55" y="0"/>
                    </a:moveTo>
                    <a:lnTo>
                      <a:pt x="88" y="33"/>
                    </a:lnTo>
                    <a:lnTo>
                      <a:pt x="36" y="87"/>
                    </a:lnTo>
                    <a:lnTo>
                      <a:pt x="0" y="52"/>
                    </a:lnTo>
                    <a:lnTo>
                      <a:pt x="55"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618" name="Freeform 624"/>
              <p:cNvSpPr>
                <a:spLocks/>
              </p:cNvSpPr>
              <p:nvPr/>
            </p:nvSpPr>
            <p:spPr bwMode="auto">
              <a:xfrm>
                <a:off x="1576757" y="4789698"/>
                <a:ext cx="42750" cy="108358"/>
              </a:xfrm>
              <a:custGeom>
                <a:avLst/>
                <a:gdLst/>
                <a:ahLst/>
                <a:cxnLst>
                  <a:cxn ang="0">
                    <a:pos x="0" y="52"/>
                  </a:cxn>
                  <a:cxn ang="0">
                    <a:pos x="0" y="0"/>
                  </a:cxn>
                  <a:cxn ang="0">
                    <a:pos x="35" y="36"/>
                  </a:cxn>
                  <a:cxn ang="0">
                    <a:pos x="35" y="88"/>
                  </a:cxn>
                </a:cxnLst>
                <a:rect l="0" t="0" r="r" b="b"/>
                <a:pathLst>
                  <a:path w="35" h="88">
                    <a:moveTo>
                      <a:pt x="0" y="52"/>
                    </a:moveTo>
                    <a:lnTo>
                      <a:pt x="0" y="0"/>
                    </a:lnTo>
                    <a:lnTo>
                      <a:pt x="35" y="36"/>
                    </a:lnTo>
                    <a:lnTo>
                      <a:pt x="35" y="88"/>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619" name="Freeform 625"/>
              <p:cNvSpPr>
                <a:spLocks/>
              </p:cNvSpPr>
              <p:nvPr/>
            </p:nvSpPr>
            <p:spPr bwMode="auto">
              <a:xfrm>
                <a:off x="1576757" y="4725668"/>
                <a:ext cx="106263" cy="108358"/>
              </a:xfrm>
              <a:custGeom>
                <a:avLst/>
                <a:gdLst/>
                <a:ahLst/>
                <a:cxnLst>
                  <a:cxn ang="0">
                    <a:pos x="54" y="0"/>
                  </a:cxn>
                  <a:cxn ang="0">
                    <a:pos x="87" y="34"/>
                  </a:cxn>
                  <a:cxn ang="0">
                    <a:pos x="35" y="88"/>
                  </a:cxn>
                  <a:cxn ang="0">
                    <a:pos x="0" y="52"/>
                  </a:cxn>
                  <a:cxn ang="0">
                    <a:pos x="54" y="0"/>
                  </a:cxn>
                </a:cxnLst>
                <a:rect l="0" t="0" r="r" b="b"/>
                <a:pathLst>
                  <a:path w="87" h="88">
                    <a:moveTo>
                      <a:pt x="54" y="0"/>
                    </a:moveTo>
                    <a:lnTo>
                      <a:pt x="87" y="34"/>
                    </a:lnTo>
                    <a:lnTo>
                      <a:pt x="35" y="88"/>
                    </a:lnTo>
                    <a:lnTo>
                      <a:pt x="0" y="52"/>
                    </a:lnTo>
                    <a:lnTo>
                      <a:pt x="54" y="0"/>
                    </a:lnTo>
                    <a:close/>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620" name="Freeform 626"/>
              <p:cNvSpPr>
                <a:spLocks/>
              </p:cNvSpPr>
              <p:nvPr/>
            </p:nvSpPr>
            <p:spPr bwMode="auto">
              <a:xfrm>
                <a:off x="1750197" y="4618541"/>
                <a:ext cx="40307" cy="107127"/>
              </a:xfrm>
              <a:custGeom>
                <a:avLst/>
                <a:gdLst/>
                <a:ahLst/>
                <a:cxnLst>
                  <a:cxn ang="0">
                    <a:pos x="0" y="52"/>
                  </a:cxn>
                  <a:cxn ang="0">
                    <a:pos x="0" y="0"/>
                  </a:cxn>
                  <a:cxn ang="0">
                    <a:pos x="33" y="33"/>
                  </a:cxn>
                  <a:cxn ang="0">
                    <a:pos x="33" y="87"/>
                  </a:cxn>
                </a:cxnLst>
                <a:rect l="0" t="0" r="r" b="b"/>
                <a:pathLst>
                  <a:path w="33" h="87">
                    <a:moveTo>
                      <a:pt x="0" y="52"/>
                    </a:moveTo>
                    <a:lnTo>
                      <a:pt x="0" y="0"/>
                    </a:lnTo>
                    <a:lnTo>
                      <a:pt x="33" y="33"/>
                    </a:lnTo>
                    <a:lnTo>
                      <a:pt x="33" y="87"/>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621" name="Freeform 627"/>
              <p:cNvSpPr>
                <a:spLocks/>
              </p:cNvSpPr>
              <p:nvPr/>
            </p:nvSpPr>
            <p:spPr bwMode="auto">
              <a:xfrm>
                <a:off x="1847910" y="4319325"/>
                <a:ext cx="23207" cy="28321"/>
              </a:xfrm>
              <a:custGeom>
                <a:avLst/>
                <a:gdLst/>
                <a:ahLst/>
                <a:cxnLst>
                  <a:cxn ang="0">
                    <a:pos x="8" y="10"/>
                  </a:cxn>
                  <a:cxn ang="0">
                    <a:pos x="1" y="3"/>
                  </a:cxn>
                  <a:cxn ang="0">
                    <a:pos x="1" y="1"/>
                  </a:cxn>
                  <a:cxn ang="0">
                    <a:pos x="3" y="1"/>
                  </a:cxn>
                  <a:cxn ang="0">
                    <a:pos x="8" y="5"/>
                  </a:cxn>
                  <a:cxn ang="0">
                    <a:pos x="8" y="10"/>
                  </a:cxn>
                </a:cxnLst>
                <a:rect l="0" t="0" r="r" b="b"/>
                <a:pathLst>
                  <a:path w="8" h="10">
                    <a:moveTo>
                      <a:pt x="8" y="10"/>
                    </a:moveTo>
                    <a:cubicBezTo>
                      <a:pt x="1" y="3"/>
                      <a:pt x="1" y="3"/>
                      <a:pt x="1" y="3"/>
                    </a:cubicBezTo>
                    <a:cubicBezTo>
                      <a:pt x="0" y="2"/>
                      <a:pt x="0" y="1"/>
                      <a:pt x="1" y="1"/>
                    </a:cubicBezTo>
                    <a:cubicBezTo>
                      <a:pt x="1" y="0"/>
                      <a:pt x="2" y="0"/>
                      <a:pt x="3" y="1"/>
                    </a:cubicBezTo>
                    <a:cubicBezTo>
                      <a:pt x="8" y="5"/>
                      <a:pt x="8" y="5"/>
                      <a:pt x="8" y="5"/>
                    </a:cubicBezTo>
                    <a:lnTo>
                      <a:pt x="8" y="10"/>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622" name="Freeform 628"/>
              <p:cNvSpPr>
                <a:spLocks noEditPoints="1"/>
              </p:cNvSpPr>
              <p:nvPr/>
            </p:nvSpPr>
            <p:spPr bwMode="auto">
              <a:xfrm>
                <a:off x="1735540" y="4266377"/>
                <a:ext cx="138020" cy="238880"/>
              </a:xfrm>
              <a:custGeom>
                <a:avLst/>
                <a:gdLst/>
                <a:ahLst/>
                <a:cxnLst>
                  <a:cxn ang="0">
                    <a:pos x="2" y="82"/>
                  </a:cxn>
                  <a:cxn ang="0">
                    <a:pos x="1" y="82"/>
                  </a:cxn>
                  <a:cxn ang="0">
                    <a:pos x="0" y="80"/>
                  </a:cxn>
                  <a:cxn ang="0">
                    <a:pos x="0" y="46"/>
                  </a:cxn>
                  <a:cxn ang="0">
                    <a:pos x="1" y="45"/>
                  </a:cxn>
                  <a:cxn ang="0">
                    <a:pos x="45" y="0"/>
                  </a:cxn>
                  <a:cxn ang="0">
                    <a:pos x="47" y="0"/>
                  </a:cxn>
                  <a:cxn ang="0">
                    <a:pos x="48" y="1"/>
                  </a:cxn>
                  <a:cxn ang="0">
                    <a:pos x="48" y="36"/>
                  </a:cxn>
                  <a:cxn ang="0">
                    <a:pos x="47" y="37"/>
                  </a:cxn>
                  <a:cxn ang="0">
                    <a:pos x="3" y="81"/>
                  </a:cxn>
                  <a:cxn ang="0">
                    <a:pos x="2" y="82"/>
                  </a:cxn>
                  <a:cxn ang="0">
                    <a:pos x="3" y="46"/>
                  </a:cxn>
                  <a:cxn ang="0">
                    <a:pos x="3" y="77"/>
                  </a:cxn>
                  <a:cxn ang="0">
                    <a:pos x="45" y="35"/>
                  </a:cxn>
                  <a:cxn ang="0">
                    <a:pos x="45" y="5"/>
                  </a:cxn>
                  <a:cxn ang="0">
                    <a:pos x="3" y="46"/>
                  </a:cxn>
                </a:cxnLst>
                <a:rect l="0" t="0" r="r" b="b"/>
                <a:pathLst>
                  <a:path w="48" h="82">
                    <a:moveTo>
                      <a:pt x="2" y="82"/>
                    </a:moveTo>
                    <a:cubicBezTo>
                      <a:pt x="2" y="82"/>
                      <a:pt x="1" y="82"/>
                      <a:pt x="1" y="82"/>
                    </a:cubicBezTo>
                    <a:cubicBezTo>
                      <a:pt x="1" y="81"/>
                      <a:pt x="0" y="81"/>
                      <a:pt x="0" y="80"/>
                    </a:cubicBezTo>
                    <a:cubicBezTo>
                      <a:pt x="0" y="46"/>
                      <a:pt x="0" y="46"/>
                      <a:pt x="0" y="46"/>
                    </a:cubicBezTo>
                    <a:cubicBezTo>
                      <a:pt x="0" y="45"/>
                      <a:pt x="0" y="45"/>
                      <a:pt x="1" y="45"/>
                    </a:cubicBezTo>
                    <a:cubicBezTo>
                      <a:pt x="45" y="0"/>
                      <a:pt x="45" y="0"/>
                      <a:pt x="45" y="0"/>
                    </a:cubicBezTo>
                    <a:cubicBezTo>
                      <a:pt x="46" y="0"/>
                      <a:pt x="46" y="0"/>
                      <a:pt x="47" y="0"/>
                    </a:cubicBezTo>
                    <a:cubicBezTo>
                      <a:pt x="47" y="0"/>
                      <a:pt x="48" y="1"/>
                      <a:pt x="48" y="1"/>
                    </a:cubicBezTo>
                    <a:cubicBezTo>
                      <a:pt x="48" y="36"/>
                      <a:pt x="48" y="36"/>
                      <a:pt x="48" y="36"/>
                    </a:cubicBezTo>
                    <a:cubicBezTo>
                      <a:pt x="48" y="36"/>
                      <a:pt x="48" y="37"/>
                      <a:pt x="47" y="37"/>
                    </a:cubicBezTo>
                    <a:cubicBezTo>
                      <a:pt x="3" y="81"/>
                      <a:pt x="3" y="81"/>
                      <a:pt x="3" y="81"/>
                    </a:cubicBezTo>
                    <a:cubicBezTo>
                      <a:pt x="3" y="82"/>
                      <a:pt x="2" y="82"/>
                      <a:pt x="2" y="82"/>
                    </a:cubicBezTo>
                    <a:close/>
                    <a:moveTo>
                      <a:pt x="3" y="46"/>
                    </a:moveTo>
                    <a:cubicBezTo>
                      <a:pt x="3" y="77"/>
                      <a:pt x="3" y="77"/>
                      <a:pt x="3" y="77"/>
                    </a:cubicBezTo>
                    <a:cubicBezTo>
                      <a:pt x="45" y="35"/>
                      <a:pt x="45" y="35"/>
                      <a:pt x="45" y="35"/>
                    </a:cubicBezTo>
                    <a:cubicBezTo>
                      <a:pt x="45" y="5"/>
                      <a:pt x="45" y="5"/>
                      <a:pt x="45" y="5"/>
                    </a:cubicBezTo>
                    <a:lnTo>
                      <a:pt x="3" y="46"/>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623" name="Freeform 629"/>
              <p:cNvSpPr>
                <a:spLocks/>
              </p:cNvSpPr>
              <p:nvPr/>
            </p:nvSpPr>
            <p:spPr bwMode="auto">
              <a:xfrm>
                <a:off x="1746533" y="4420295"/>
                <a:ext cx="48856" cy="55411"/>
              </a:xfrm>
              <a:custGeom>
                <a:avLst/>
                <a:gdLst/>
                <a:ahLst/>
                <a:cxnLst>
                  <a:cxn ang="0">
                    <a:pos x="17" y="19"/>
                  </a:cxn>
                  <a:cxn ang="0">
                    <a:pos x="1" y="3"/>
                  </a:cxn>
                  <a:cxn ang="0">
                    <a:pos x="1" y="0"/>
                  </a:cxn>
                  <a:cxn ang="0">
                    <a:pos x="3" y="0"/>
                  </a:cxn>
                  <a:cxn ang="0">
                    <a:pos x="17" y="14"/>
                  </a:cxn>
                  <a:cxn ang="0">
                    <a:pos x="17" y="19"/>
                  </a:cxn>
                </a:cxnLst>
                <a:rect l="0" t="0" r="r" b="b"/>
                <a:pathLst>
                  <a:path w="17" h="19">
                    <a:moveTo>
                      <a:pt x="17" y="19"/>
                    </a:moveTo>
                    <a:cubicBezTo>
                      <a:pt x="1" y="3"/>
                      <a:pt x="1" y="3"/>
                      <a:pt x="1" y="3"/>
                    </a:cubicBezTo>
                    <a:cubicBezTo>
                      <a:pt x="0" y="2"/>
                      <a:pt x="0" y="1"/>
                      <a:pt x="1" y="0"/>
                    </a:cubicBezTo>
                    <a:cubicBezTo>
                      <a:pt x="2" y="0"/>
                      <a:pt x="2" y="0"/>
                      <a:pt x="3" y="0"/>
                    </a:cubicBezTo>
                    <a:cubicBezTo>
                      <a:pt x="17" y="14"/>
                      <a:pt x="17" y="14"/>
                      <a:pt x="17" y="14"/>
                    </a:cubicBezTo>
                    <a:lnTo>
                      <a:pt x="17" y="19"/>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624" name="Freeform 630"/>
              <p:cNvSpPr>
                <a:spLocks/>
              </p:cNvSpPr>
              <p:nvPr/>
            </p:nvSpPr>
            <p:spPr bwMode="auto">
              <a:xfrm>
                <a:off x="1868674" y="4353803"/>
                <a:ext cx="36642" cy="46791"/>
              </a:xfrm>
              <a:custGeom>
                <a:avLst/>
                <a:gdLst/>
                <a:ahLst/>
                <a:cxnLst>
                  <a:cxn ang="0">
                    <a:pos x="13" y="16"/>
                  </a:cxn>
                  <a:cxn ang="0">
                    <a:pos x="0" y="3"/>
                  </a:cxn>
                  <a:cxn ang="0">
                    <a:pos x="0" y="1"/>
                  </a:cxn>
                  <a:cxn ang="0">
                    <a:pos x="2" y="1"/>
                  </a:cxn>
                  <a:cxn ang="0">
                    <a:pos x="13" y="11"/>
                  </a:cxn>
                  <a:cxn ang="0">
                    <a:pos x="13" y="16"/>
                  </a:cxn>
                </a:cxnLst>
                <a:rect l="0" t="0" r="r" b="b"/>
                <a:pathLst>
                  <a:path w="13" h="16">
                    <a:moveTo>
                      <a:pt x="13" y="16"/>
                    </a:moveTo>
                    <a:cubicBezTo>
                      <a:pt x="0" y="3"/>
                      <a:pt x="0" y="3"/>
                      <a:pt x="0" y="3"/>
                    </a:cubicBezTo>
                    <a:cubicBezTo>
                      <a:pt x="0" y="2"/>
                      <a:pt x="0" y="1"/>
                      <a:pt x="0" y="1"/>
                    </a:cubicBezTo>
                    <a:cubicBezTo>
                      <a:pt x="1" y="0"/>
                      <a:pt x="2" y="0"/>
                      <a:pt x="2" y="1"/>
                    </a:cubicBezTo>
                    <a:cubicBezTo>
                      <a:pt x="13" y="11"/>
                      <a:pt x="13" y="11"/>
                      <a:pt x="13" y="11"/>
                    </a:cubicBezTo>
                    <a:lnTo>
                      <a:pt x="13" y="16"/>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625" name="Freeform 631"/>
              <p:cNvSpPr>
                <a:spLocks noEditPoints="1"/>
              </p:cNvSpPr>
              <p:nvPr/>
            </p:nvSpPr>
            <p:spPr bwMode="auto">
              <a:xfrm>
                <a:off x="1790504" y="4246676"/>
                <a:ext cx="138020" cy="237649"/>
              </a:xfrm>
              <a:custGeom>
                <a:avLst/>
                <a:gdLst/>
                <a:ahLst/>
                <a:cxnLst>
                  <a:cxn ang="0">
                    <a:pos x="2" y="82"/>
                  </a:cxn>
                  <a:cxn ang="0">
                    <a:pos x="1" y="82"/>
                  </a:cxn>
                  <a:cxn ang="0">
                    <a:pos x="0" y="80"/>
                  </a:cxn>
                  <a:cxn ang="0">
                    <a:pos x="0" y="46"/>
                  </a:cxn>
                  <a:cxn ang="0">
                    <a:pos x="1" y="45"/>
                  </a:cxn>
                  <a:cxn ang="0">
                    <a:pos x="45" y="0"/>
                  </a:cxn>
                  <a:cxn ang="0">
                    <a:pos x="47" y="0"/>
                  </a:cxn>
                  <a:cxn ang="0">
                    <a:pos x="48" y="1"/>
                  </a:cxn>
                  <a:cxn ang="0">
                    <a:pos x="48" y="36"/>
                  </a:cxn>
                  <a:cxn ang="0">
                    <a:pos x="47" y="37"/>
                  </a:cxn>
                  <a:cxn ang="0">
                    <a:pos x="3" y="82"/>
                  </a:cxn>
                  <a:cxn ang="0">
                    <a:pos x="2" y="82"/>
                  </a:cxn>
                  <a:cxn ang="0">
                    <a:pos x="3" y="47"/>
                  </a:cxn>
                  <a:cxn ang="0">
                    <a:pos x="3" y="77"/>
                  </a:cxn>
                  <a:cxn ang="0">
                    <a:pos x="45" y="35"/>
                  </a:cxn>
                  <a:cxn ang="0">
                    <a:pos x="45" y="5"/>
                  </a:cxn>
                  <a:cxn ang="0">
                    <a:pos x="3" y="47"/>
                  </a:cxn>
                </a:cxnLst>
                <a:rect l="0" t="0" r="r" b="b"/>
                <a:pathLst>
                  <a:path w="48" h="82">
                    <a:moveTo>
                      <a:pt x="2" y="82"/>
                    </a:moveTo>
                    <a:cubicBezTo>
                      <a:pt x="2" y="82"/>
                      <a:pt x="1" y="82"/>
                      <a:pt x="1" y="82"/>
                    </a:cubicBezTo>
                    <a:cubicBezTo>
                      <a:pt x="1" y="82"/>
                      <a:pt x="0" y="81"/>
                      <a:pt x="0" y="80"/>
                    </a:cubicBezTo>
                    <a:cubicBezTo>
                      <a:pt x="0" y="46"/>
                      <a:pt x="0" y="46"/>
                      <a:pt x="0" y="46"/>
                    </a:cubicBezTo>
                    <a:cubicBezTo>
                      <a:pt x="0" y="46"/>
                      <a:pt x="0" y="45"/>
                      <a:pt x="1" y="45"/>
                    </a:cubicBezTo>
                    <a:cubicBezTo>
                      <a:pt x="45" y="0"/>
                      <a:pt x="45" y="0"/>
                      <a:pt x="45" y="0"/>
                    </a:cubicBezTo>
                    <a:cubicBezTo>
                      <a:pt x="46" y="0"/>
                      <a:pt x="46" y="0"/>
                      <a:pt x="47" y="0"/>
                    </a:cubicBezTo>
                    <a:cubicBezTo>
                      <a:pt x="47" y="0"/>
                      <a:pt x="48" y="1"/>
                      <a:pt x="48" y="1"/>
                    </a:cubicBezTo>
                    <a:cubicBezTo>
                      <a:pt x="48" y="36"/>
                      <a:pt x="48" y="36"/>
                      <a:pt x="48" y="36"/>
                    </a:cubicBezTo>
                    <a:cubicBezTo>
                      <a:pt x="48" y="36"/>
                      <a:pt x="48" y="37"/>
                      <a:pt x="47" y="37"/>
                    </a:cubicBezTo>
                    <a:cubicBezTo>
                      <a:pt x="3" y="82"/>
                      <a:pt x="3" y="82"/>
                      <a:pt x="3" y="82"/>
                    </a:cubicBezTo>
                    <a:cubicBezTo>
                      <a:pt x="3" y="82"/>
                      <a:pt x="2" y="82"/>
                      <a:pt x="2" y="82"/>
                    </a:cubicBezTo>
                    <a:close/>
                    <a:moveTo>
                      <a:pt x="3" y="47"/>
                    </a:moveTo>
                    <a:cubicBezTo>
                      <a:pt x="3" y="77"/>
                      <a:pt x="3" y="77"/>
                      <a:pt x="3" y="77"/>
                    </a:cubicBezTo>
                    <a:cubicBezTo>
                      <a:pt x="45" y="35"/>
                      <a:pt x="45" y="35"/>
                      <a:pt x="45" y="35"/>
                    </a:cubicBezTo>
                    <a:cubicBezTo>
                      <a:pt x="45" y="5"/>
                      <a:pt x="45" y="5"/>
                      <a:pt x="45" y="5"/>
                    </a:cubicBezTo>
                    <a:lnTo>
                      <a:pt x="3" y="47"/>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626" name="Freeform 632"/>
              <p:cNvSpPr>
                <a:spLocks noEditPoints="1"/>
              </p:cNvSpPr>
              <p:nvPr/>
            </p:nvSpPr>
            <p:spPr bwMode="auto">
              <a:xfrm>
                <a:off x="1769740" y="4302086"/>
                <a:ext cx="139241" cy="237649"/>
              </a:xfrm>
              <a:custGeom>
                <a:avLst/>
                <a:gdLst/>
                <a:ahLst/>
                <a:cxnLst>
                  <a:cxn ang="0">
                    <a:pos x="2" y="82"/>
                  </a:cxn>
                  <a:cxn ang="0">
                    <a:pos x="1" y="82"/>
                  </a:cxn>
                  <a:cxn ang="0">
                    <a:pos x="0" y="81"/>
                  </a:cxn>
                  <a:cxn ang="0">
                    <a:pos x="0" y="46"/>
                  </a:cxn>
                  <a:cxn ang="0">
                    <a:pos x="1" y="45"/>
                  </a:cxn>
                  <a:cxn ang="0">
                    <a:pos x="45" y="0"/>
                  </a:cxn>
                  <a:cxn ang="0">
                    <a:pos x="47" y="0"/>
                  </a:cxn>
                  <a:cxn ang="0">
                    <a:pos x="48" y="2"/>
                  </a:cxn>
                  <a:cxn ang="0">
                    <a:pos x="48" y="36"/>
                  </a:cxn>
                  <a:cxn ang="0">
                    <a:pos x="48" y="37"/>
                  </a:cxn>
                  <a:cxn ang="0">
                    <a:pos x="3" y="82"/>
                  </a:cxn>
                  <a:cxn ang="0">
                    <a:pos x="2" y="82"/>
                  </a:cxn>
                  <a:cxn ang="0">
                    <a:pos x="4" y="47"/>
                  </a:cxn>
                  <a:cxn ang="0">
                    <a:pos x="4" y="77"/>
                  </a:cxn>
                  <a:cxn ang="0">
                    <a:pos x="45" y="35"/>
                  </a:cxn>
                  <a:cxn ang="0">
                    <a:pos x="45" y="5"/>
                  </a:cxn>
                  <a:cxn ang="0">
                    <a:pos x="4" y="47"/>
                  </a:cxn>
                </a:cxnLst>
                <a:rect l="0" t="0" r="r" b="b"/>
                <a:pathLst>
                  <a:path w="48" h="82">
                    <a:moveTo>
                      <a:pt x="2" y="82"/>
                    </a:moveTo>
                    <a:cubicBezTo>
                      <a:pt x="2" y="82"/>
                      <a:pt x="2" y="82"/>
                      <a:pt x="1" y="82"/>
                    </a:cubicBezTo>
                    <a:cubicBezTo>
                      <a:pt x="1" y="82"/>
                      <a:pt x="0" y="81"/>
                      <a:pt x="0" y="81"/>
                    </a:cubicBezTo>
                    <a:cubicBezTo>
                      <a:pt x="0" y="46"/>
                      <a:pt x="0" y="46"/>
                      <a:pt x="0" y="46"/>
                    </a:cubicBezTo>
                    <a:cubicBezTo>
                      <a:pt x="0" y="46"/>
                      <a:pt x="1" y="45"/>
                      <a:pt x="1" y="45"/>
                    </a:cubicBezTo>
                    <a:cubicBezTo>
                      <a:pt x="45" y="0"/>
                      <a:pt x="45" y="0"/>
                      <a:pt x="45" y="0"/>
                    </a:cubicBezTo>
                    <a:cubicBezTo>
                      <a:pt x="46" y="0"/>
                      <a:pt x="47" y="0"/>
                      <a:pt x="47" y="0"/>
                    </a:cubicBezTo>
                    <a:cubicBezTo>
                      <a:pt x="48" y="0"/>
                      <a:pt x="48" y="1"/>
                      <a:pt x="48" y="2"/>
                    </a:cubicBezTo>
                    <a:cubicBezTo>
                      <a:pt x="48" y="36"/>
                      <a:pt x="48" y="36"/>
                      <a:pt x="48" y="36"/>
                    </a:cubicBezTo>
                    <a:cubicBezTo>
                      <a:pt x="48" y="36"/>
                      <a:pt x="48" y="37"/>
                      <a:pt x="48" y="37"/>
                    </a:cubicBezTo>
                    <a:cubicBezTo>
                      <a:pt x="3" y="82"/>
                      <a:pt x="3" y="82"/>
                      <a:pt x="3" y="82"/>
                    </a:cubicBezTo>
                    <a:cubicBezTo>
                      <a:pt x="3" y="82"/>
                      <a:pt x="2" y="82"/>
                      <a:pt x="2" y="82"/>
                    </a:cubicBezTo>
                    <a:close/>
                    <a:moveTo>
                      <a:pt x="4" y="47"/>
                    </a:moveTo>
                    <a:cubicBezTo>
                      <a:pt x="4" y="77"/>
                      <a:pt x="4" y="77"/>
                      <a:pt x="4" y="77"/>
                    </a:cubicBezTo>
                    <a:cubicBezTo>
                      <a:pt x="45" y="35"/>
                      <a:pt x="45" y="35"/>
                      <a:pt x="45" y="35"/>
                    </a:cubicBezTo>
                    <a:cubicBezTo>
                      <a:pt x="45" y="5"/>
                      <a:pt x="45" y="5"/>
                      <a:pt x="45" y="5"/>
                    </a:cubicBezTo>
                    <a:lnTo>
                      <a:pt x="4" y="47"/>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627" name="Freeform 633"/>
              <p:cNvSpPr>
                <a:spLocks/>
              </p:cNvSpPr>
              <p:nvPr/>
            </p:nvSpPr>
            <p:spPr bwMode="auto">
              <a:xfrm>
                <a:off x="1994479" y="4050893"/>
                <a:ext cx="105041" cy="119441"/>
              </a:xfrm>
              <a:custGeom>
                <a:avLst/>
                <a:gdLst/>
                <a:ahLst/>
                <a:cxnLst>
                  <a:cxn ang="0">
                    <a:pos x="2" y="17"/>
                  </a:cxn>
                  <a:cxn ang="0">
                    <a:pos x="3" y="7"/>
                  </a:cxn>
                  <a:cxn ang="0">
                    <a:pos x="12" y="1"/>
                  </a:cxn>
                  <a:cxn ang="0">
                    <a:pos x="12" y="2"/>
                  </a:cxn>
                  <a:cxn ang="0">
                    <a:pos x="34" y="24"/>
                  </a:cxn>
                  <a:cxn ang="0">
                    <a:pos x="33" y="34"/>
                  </a:cxn>
                  <a:cxn ang="0">
                    <a:pos x="25" y="40"/>
                  </a:cxn>
                  <a:cxn ang="0">
                    <a:pos x="24" y="40"/>
                  </a:cxn>
                  <a:cxn ang="0">
                    <a:pos x="2" y="17"/>
                  </a:cxn>
                </a:cxnLst>
                <a:rect l="0" t="0" r="r" b="b"/>
                <a:pathLst>
                  <a:path w="36" h="41">
                    <a:moveTo>
                      <a:pt x="2" y="17"/>
                    </a:moveTo>
                    <a:cubicBezTo>
                      <a:pt x="0" y="16"/>
                      <a:pt x="1" y="11"/>
                      <a:pt x="3" y="7"/>
                    </a:cubicBezTo>
                    <a:cubicBezTo>
                      <a:pt x="6" y="3"/>
                      <a:pt x="9" y="0"/>
                      <a:pt x="12" y="1"/>
                    </a:cubicBezTo>
                    <a:cubicBezTo>
                      <a:pt x="12" y="1"/>
                      <a:pt x="12" y="1"/>
                      <a:pt x="12" y="2"/>
                    </a:cubicBezTo>
                    <a:cubicBezTo>
                      <a:pt x="34" y="24"/>
                      <a:pt x="34" y="24"/>
                      <a:pt x="34" y="24"/>
                    </a:cubicBezTo>
                    <a:cubicBezTo>
                      <a:pt x="36" y="26"/>
                      <a:pt x="35" y="30"/>
                      <a:pt x="33" y="34"/>
                    </a:cubicBezTo>
                    <a:cubicBezTo>
                      <a:pt x="30" y="38"/>
                      <a:pt x="27" y="41"/>
                      <a:pt x="25" y="40"/>
                    </a:cubicBezTo>
                    <a:cubicBezTo>
                      <a:pt x="24" y="40"/>
                      <a:pt x="24" y="40"/>
                      <a:pt x="24" y="40"/>
                    </a:cubicBezTo>
                    <a:lnTo>
                      <a:pt x="2" y="17"/>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628" name="Freeform 634"/>
              <p:cNvSpPr>
                <a:spLocks/>
              </p:cNvSpPr>
              <p:nvPr/>
            </p:nvSpPr>
            <p:spPr bwMode="auto">
              <a:xfrm>
                <a:off x="2057992" y="4114922"/>
                <a:ext cx="41528" cy="55411"/>
              </a:xfrm>
              <a:custGeom>
                <a:avLst/>
                <a:gdLst/>
                <a:ahLst/>
                <a:cxnLst>
                  <a:cxn ang="0">
                    <a:pos x="3" y="18"/>
                  </a:cxn>
                  <a:cxn ang="0">
                    <a:pos x="3" y="7"/>
                  </a:cxn>
                  <a:cxn ang="0">
                    <a:pos x="12" y="2"/>
                  </a:cxn>
                  <a:cxn ang="0">
                    <a:pos x="11" y="12"/>
                  </a:cxn>
                  <a:cxn ang="0">
                    <a:pos x="3" y="18"/>
                  </a:cxn>
                </a:cxnLst>
                <a:rect l="0" t="0" r="r" b="b"/>
                <a:pathLst>
                  <a:path w="14" h="19">
                    <a:moveTo>
                      <a:pt x="3" y="18"/>
                    </a:moveTo>
                    <a:cubicBezTo>
                      <a:pt x="0" y="17"/>
                      <a:pt x="1" y="12"/>
                      <a:pt x="3" y="7"/>
                    </a:cubicBezTo>
                    <a:cubicBezTo>
                      <a:pt x="6" y="3"/>
                      <a:pt x="10" y="0"/>
                      <a:pt x="12" y="2"/>
                    </a:cubicBezTo>
                    <a:cubicBezTo>
                      <a:pt x="14" y="3"/>
                      <a:pt x="14" y="7"/>
                      <a:pt x="11" y="12"/>
                    </a:cubicBezTo>
                    <a:cubicBezTo>
                      <a:pt x="8" y="16"/>
                      <a:pt x="5" y="19"/>
                      <a:pt x="3" y="18"/>
                    </a:cubicBez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629" name="Freeform 635"/>
              <p:cNvSpPr>
                <a:spLocks/>
              </p:cNvSpPr>
              <p:nvPr/>
            </p:nvSpPr>
            <p:spPr bwMode="auto">
              <a:xfrm>
                <a:off x="2036007" y="4095221"/>
                <a:ext cx="135577" cy="145298"/>
              </a:xfrm>
              <a:custGeom>
                <a:avLst/>
                <a:gdLst/>
                <a:ahLst/>
                <a:cxnLst>
                  <a:cxn ang="0">
                    <a:pos x="44" y="49"/>
                  </a:cxn>
                  <a:cxn ang="0">
                    <a:pos x="44" y="46"/>
                  </a:cxn>
                  <a:cxn ang="0">
                    <a:pos x="3" y="5"/>
                  </a:cxn>
                  <a:cxn ang="0">
                    <a:pos x="3" y="20"/>
                  </a:cxn>
                  <a:cxn ang="0">
                    <a:pos x="0" y="20"/>
                  </a:cxn>
                  <a:cxn ang="0">
                    <a:pos x="0" y="1"/>
                  </a:cxn>
                  <a:cxn ang="0">
                    <a:pos x="1" y="0"/>
                  </a:cxn>
                  <a:cxn ang="0">
                    <a:pos x="2" y="0"/>
                  </a:cxn>
                  <a:cxn ang="0">
                    <a:pos x="47" y="45"/>
                  </a:cxn>
                  <a:cxn ang="0">
                    <a:pos x="47" y="46"/>
                  </a:cxn>
                  <a:cxn ang="0">
                    <a:pos x="47" y="50"/>
                  </a:cxn>
                </a:cxnLst>
                <a:rect l="0" t="0" r="r" b="b"/>
                <a:pathLst>
                  <a:path w="47" h="50">
                    <a:moveTo>
                      <a:pt x="44" y="49"/>
                    </a:moveTo>
                    <a:cubicBezTo>
                      <a:pt x="44" y="46"/>
                      <a:pt x="44" y="46"/>
                      <a:pt x="44" y="46"/>
                    </a:cubicBezTo>
                    <a:cubicBezTo>
                      <a:pt x="3" y="5"/>
                      <a:pt x="3" y="5"/>
                      <a:pt x="3" y="5"/>
                    </a:cubicBezTo>
                    <a:cubicBezTo>
                      <a:pt x="3" y="20"/>
                      <a:pt x="3" y="20"/>
                      <a:pt x="3" y="20"/>
                    </a:cubicBezTo>
                    <a:cubicBezTo>
                      <a:pt x="3" y="22"/>
                      <a:pt x="0" y="22"/>
                      <a:pt x="0" y="20"/>
                    </a:cubicBezTo>
                    <a:cubicBezTo>
                      <a:pt x="0" y="1"/>
                      <a:pt x="0" y="1"/>
                      <a:pt x="0" y="1"/>
                    </a:cubicBezTo>
                    <a:cubicBezTo>
                      <a:pt x="0" y="1"/>
                      <a:pt x="0" y="0"/>
                      <a:pt x="1" y="0"/>
                    </a:cubicBezTo>
                    <a:cubicBezTo>
                      <a:pt x="1" y="0"/>
                      <a:pt x="2" y="0"/>
                      <a:pt x="2" y="0"/>
                    </a:cubicBezTo>
                    <a:cubicBezTo>
                      <a:pt x="47" y="45"/>
                      <a:pt x="47" y="45"/>
                      <a:pt x="47" y="45"/>
                    </a:cubicBezTo>
                    <a:cubicBezTo>
                      <a:pt x="47" y="45"/>
                      <a:pt x="47" y="45"/>
                      <a:pt x="47" y="46"/>
                    </a:cubicBezTo>
                    <a:cubicBezTo>
                      <a:pt x="47" y="50"/>
                      <a:pt x="47" y="50"/>
                      <a:pt x="47" y="50"/>
                    </a:cubicBezTo>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630" name="Freeform 636"/>
              <p:cNvSpPr>
                <a:spLocks/>
              </p:cNvSpPr>
              <p:nvPr/>
            </p:nvSpPr>
            <p:spPr bwMode="auto">
              <a:xfrm>
                <a:off x="2036007" y="4095221"/>
                <a:ext cx="135577" cy="145298"/>
              </a:xfrm>
              <a:custGeom>
                <a:avLst/>
                <a:gdLst/>
                <a:ahLst/>
                <a:cxnLst>
                  <a:cxn ang="0">
                    <a:pos x="44" y="49"/>
                  </a:cxn>
                  <a:cxn ang="0">
                    <a:pos x="44" y="46"/>
                  </a:cxn>
                  <a:cxn ang="0">
                    <a:pos x="3" y="5"/>
                  </a:cxn>
                  <a:cxn ang="0">
                    <a:pos x="3" y="20"/>
                  </a:cxn>
                  <a:cxn ang="0">
                    <a:pos x="0" y="20"/>
                  </a:cxn>
                  <a:cxn ang="0">
                    <a:pos x="0" y="1"/>
                  </a:cxn>
                  <a:cxn ang="0">
                    <a:pos x="1" y="0"/>
                  </a:cxn>
                  <a:cxn ang="0">
                    <a:pos x="2" y="0"/>
                  </a:cxn>
                  <a:cxn ang="0">
                    <a:pos x="47" y="45"/>
                  </a:cxn>
                  <a:cxn ang="0">
                    <a:pos x="47" y="46"/>
                  </a:cxn>
                  <a:cxn ang="0">
                    <a:pos x="47" y="50"/>
                  </a:cxn>
                </a:cxnLst>
                <a:rect l="0" t="0" r="r" b="b"/>
                <a:pathLst>
                  <a:path w="47" h="50">
                    <a:moveTo>
                      <a:pt x="44" y="49"/>
                    </a:moveTo>
                    <a:cubicBezTo>
                      <a:pt x="44" y="46"/>
                      <a:pt x="44" y="46"/>
                      <a:pt x="44" y="46"/>
                    </a:cubicBezTo>
                    <a:cubicBezTo>
                      <a:pt x="3" y="5"/>
                      <a:pt x="3" y="5"/>
                      <a:pt x="3" y="5"/>
                    </a:cubicBezTo>
                    <a:cubicBezTo>
                      <a:pt x="3" y="20"/>
                      <a:pt x="3" y="20"/>
                      <a:pt x="3" y="20"/>
                    </a:cubicBezTo>
                    <a:cubicBezTo>
                      <a:pt x="3" y="22"/>
                      <a:pt x="0" y="22"/>
                      <a:pt x="0" y="20"/>
                    </a:cubicBezTo>
                    <a:cubicBezTo>
                      <a:pt x="0" y="1"/>
                      <a:pt x="0" y="1"/>
                      <a:pt x="0" y="1"/>
                    </a:cubicBezTo>
                    <a:cubicBezTo>
                      <a:pt x="0" y="1"/>
                      <a:pt x="0" y="0"/>
                      <a:pt x="1" y="0"/>
                    </a:cubicBezTo>
                    <a:cubicBezTo>
                      <a:pt x="1" y="0"/>
                      <a:pt x="2" y="0"/>
                      <a:pt x="2" y="0"/>
                    </a:cubicBezTo>
                    <a:cubicBezTo>
                      <a:pt x="47" y="45"/>
                      <a:pt x="47" y="45"/>
                      <a:pt x="47" y="45"/>
                    </a:cubicBezTo>
                    <a:cubicBezTo>
                      <a:pt x="47" y="45"/>
                      <a:pt x="47" y="45"/>
                      <a:pt x="47" y="46"/>
                    </a:cubicBezTo>
                    <a:cubicBezTo>
                      <a:pt x="47" y="50"/>
                      <a:pt x="47" y="50"/>
                      <a:pt x="47" y="50"/>
                    </a:cubicBez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grpSp>
        <p:grpSp>
          <p:nvGrpSpPr>
            <p:cNvPr id="8" name="Group 1456"/>
            <p:cNvGrpSpPr/>
            <p:nvPr/>
          </p:nvGrpSpPr>
          <p:grpSpPr>
            <a:xfrm>
              <a:off x="4428989" y="1111587"/>
              <a:ext cx="540235" cy="578747"/>
              <a:chOff x="2917826" y="4922839"/>
              <a:chExt cx="801688" cy="858838"/>
            </a:xfrm>
          </p:grpSpPr>
          <p:sp>
            <p:nvSpPr>
              <p:cNvPr id="180" name="Freeform 280"/>
              <p:cNvSpPr>
                <a:spLocks/>
              </p:cNvSpPr>
              <p:nvPr/>
            </p:nvSpPr>
            <p:spPr bwMode="auto">
              <a:xfrm>
                <a:off x="2917826" y="4926014"/>
                <a:ext cx="801688" cy="855663"/>
              </a:xfrm>
              <a:custGeom>
                <a:avLst/>
                <a:gdLst/>
                <a:ahLst/>
                <a:cxnLst>
                  <a:cxn ang="0">
                    <a:pos x="2" y="25"/>
                  </a:cxn>
                  <a:cxn ang="0">
                    <a:pos x="7" y="20"/>
                  </a:cxn>
                  <a:cxn ang="0">
                    <a:pos x="7" y="17"/>
                  </a:cxn>
                  <a:cxn ang="0">
                    <a:pos x="24" y="0"/>
                  </a:cxn>
                  <a:cxn ang="0">
                    <a:pos x="27" y="3"/>
                  </a:cxn>
                  <a:cxn ang="0">
                    <a:pos x="28" y="3"/>
                  </a:cxn>
                  <a:cxn ang="0">
                    <a:pos x="48" y="13"/>
                  </a:cxn>
                  <a:cxn ang="0">
                    <a:pos x="178" y="143"/>
                  </a:cxn>
                  <a:cxn ang="0">
                    <a:pos x="205" y="208"/>
                  </a:cxn>
                  <a:cxn ang="0">
                    <a:pos x="205" y="208"/>
                  </a:cxn>
                  <a:cxn ang="0">
                    <a:pos x="198" y="225"/>
                  </a:cxn>
                  <a:cxn ang="0">
                    <a:pos x="198" y="227"/>
                  </a:cxn>
                  <a:cxn ang="0">
                    <a:pos x="197" y="228"/>
                  </a:cxn>
                  <a:cxn ang="0">
                    <a:pos x="139" y="197"/>
                  </a:cxn>
                  <a:cxn ang="0">
                    <a:pos x="14" y="71"/>
                  </a:cxn>
                  <a:cxn ang="0">
                    <a:pos x="0" y="38"/>
                  </a:cxn>
                  <a:cxn ang="0">
                    <a:pos x="0" y="31"/>
                  </a:cxn>
                  <a:cxn ang="0">
                    <a:pos x="2" y="25"/>
                  </a:cxn>
                </a:cxnLst>
                <a:rect l="0" t="0" r="r" b="b"/>
                <a:pathLst>
                  <a:path w="214" h="228">
                    <a:moveTo>
                      <a:pt x="2" y="25"/>
                    </a:moveTo>
                    <a:cubicBezTo>
                      <a:pt x="3" y="25"/>
                      <a:pt x="5" y="22"/>
                      <a:pt x="7" y="20"/>
                    </a:cubicBezTo>
                    <a:cubicBezTo>
                      <a:pt x="7" y="17"/>
                      <a:pt x="7" y="17"/>
                      <a:pt x="7" y="17"/>
                    </a:cubicBezTo>
                    <a:cubicBezTo>
                      <a:pt x="24" y="0"/>
                      <a:pt x="24" y="0"/>
                      <a:pt x="24" y="0"/>
                    </a:cubicBezTo>
                    <a:cubicBezTo>
                      <a:pt x="27" y="3"/>
                      <a:pt x="27" y="3"/>
                      <a:pt x="27" y="3"/>
                    </a:cubicBezTo>
                    <a:cubicBezTo>
                      <a:pt x="27" y="3"/>
                      <a:pt x="28" y="3"/>
                      <a:pt x="28" y="3"/>
                    </a:cubicBezTo>
                    <a:cubicBezTo>
                      <a:pt x="32" y="3"/>
                      <a:pt x="40" y="5"/>
                      <a:pt x="48" y="13"/>
                    </a:cubicBezTo>
                    <a:cubicBezTo>
                      <a:pt x="48" y="13"/>
                      <a:pt x="146" y="111"/>
                      <a:pt x="178" y="143"/>
                    </a:cubicBezTo>
                    <a:cubicBezTo>
                      <a:pt x="200" y="165"/>
                      <a:pt x="214" y="200"/>
                      <a:pt x="205" y="208"/>
                    </a:cubicBezTo>
                    <a:cubicBezTo>
                      <a:pt x="205" y="208"/>
                      <a:pt x="205" y="208"/>
                      <a:pt x="205" y="208"/>
                    </a:cubicBezTo>
                    <a:cubicBezTo>
                      <a:pt x="199" y="215"/>
                      <a:pt x="198" y="222"/>
                      <a:pt x="198" y="225"/>
                    </a:cubicBezTo>
                    <a:cubicBezTo>
                      <a:pt x="198" y="225"/>
                      <a:pt x="198" y="225"/>
                      <a:pt x="198" y="227"/>
                    </a:cubicBezTo>
                    <a:cubicBezTo>
                      <a:pt x="199" y="227"/>
                      <a:pt x="198" y="228"/>
                      <a:pt x="197" y="228"/>
                    </a:cubicBezTo>
                    <a:cubicBezTo>
                      <a:pt x="184" y="226"/>
                      <a:pt x="158" y="215"/>
                      <a:pt x="139" y="197"/>
                    </a:cubicBezTo>
                    <a:cubicBezTo>
                      <a:pt x="14" y="71"/>
                      <a:pt x="14" y="71"/>
                      <a:pt x="14" y="71"/>
                    </a:cubicBezTo>
                    <a:cubicBezTo>
                      <a:pt x="4" y="61"/>
                      <a:pt x="0" y="50"/>
                      <a:pt x="0" y="38"/>
                    </a:cubicBezTo>
                    <a:cubicBezTo>
                      <a:pt x="0" y="31"/>
                      <a:pt x="0" y="31"/>
                      <a:pt x="0" y="31"/>
                    </a:cubicBezTo>
                    <a:cubicBezTo>
                      <a:pt x="0" y="30"/>
                      <a:pt x="0" y="27"/>
                      <a:pt x="2" y="25"/>
                    </a:cubicBezTo>
                    <a:close/>
                  </a:path>
                </a:pathLst>
              </a:custGeom>
              <a:solidFill>
                <a:srgbClr val="DCDDDE"/>
              </a:solidFill>
              <a:ln w="19050"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81" name="Freeform 281"/>
              <p:cNvSpPr>
                <a:spLocks/>
              </p:cNvSpPr>
              <p:nvPr/>
            </p:nvSpPr>
            <p:spPr bwMode="auto">
              <a:xfrm>
                <a:off x="2917826" y="4938714"/>
                <a:ext cx="801688" cy="801688"/>
              </a:xfrm>
              <a:custGeom>
                <a:avLst/>
                <a:gdLst/>
                <a:ahLst/>
                <a:cxnLst>
                  <a:cxn ang="0">
                    <a:pos x="205" y="205"/>
                  </a:cxn>
                  <a:cxn ang="0">
                    <a:pos x="178" y="140"/>
                  </a:cxn>
                  <a:cxn ang="0">
                    <a:pos x="48" y="10"/>
                  </a:cxn>
                  <a:cxn ang="0">
                    <a:pos x="28" y="0"/>
                  </a:cxn>
                  <a:cxn ang="0">
                    <a:pos x="22" y="2"/>
                  </a:cxn>
                  <a:cxn ang="0">
                    <a:pos x="12" y="12"/>
                  </a:cxn>
                  <a:cxn ang="0">
                    <a:pos x="2" y="22"/>
                  </a:cxn>
                  <a:cxn ang="0">
                    <a:pos x="0" y="28"/>
                  </a:cxn>
                  <a:cxn ang="0">
                    <a:pos x="10" y="48"/>
                  </a:cxn>
                  <a:cxn ang="0">
                    <a:pos x="139" y="178"/>
                  </a:cxn>
                  <a:cxn ang="0">
                    <a:pos x="205" y="205"/>
                  </a:cxn>
                </a:cxnLst>
                <a:rect l="0" t="0" r="r" b="b"/>
                <a:pathLst>
                  <a:path w="214" h="214">
                    <a:moveTo>
                      <a:pt x="205" y="205"/>
                    </a:moveTo>
                    <a:cubicBezTo>
                      <a:pt x="214" y="197"/>
                      <a:pt x="200" y="162"/>
                      <a:pt x="178" y="140"/>
                    </a:cubicBezTo>
                    <a:cubicBezTo>
                      <a:pt x="146" y="108"/>
                      <a:pt x="48" y="10"/>
                      <a:pt x="48" y="10"/>
                    </a:cubicBezTo>
                    <a:cubicBezTo>
                      <a:pt x="40" y="2"/>
                      <a:pt x="32" y="0"/>
                      <a:pt x="28" y="0"/>
                    </a:cubicBezTo>
                    <a:cubicBezTo>
                      <a:pt x="26" y="0"/>
                      <a:pt x="24" y="1"/>
                      <a:pt x="22" y="2"/>
                    </a:cubicBezTo>
                    <a:cubicBezTo>
                      <a:pt x="20" y="4"/>
                      <a:pt x="12" y="12"/>
                      <a:pt x="12" y="12"/>
                    </a:cubicBezTo>
                    <a:cubicBezTo>
                      <a:pt x="12" y="12"/>
                      <a:pt x="4" y="21"/>
                      <a:pt x="2" y="22"/>
                    </a:cubicBezTo>
                    <a:cubicBezTo>
                      <a:pt x="0" y="24"/>
                      <a:pt x="0" y="27"/>
                      <a:pt x="0" y="28"/>
                    </a:cubicBezTo>
                    <a:cubicBezTo>
                      <a:pt x="0" y="32"/>
                      <a:pt x="2" y="40"/>
                      <a:pt x="10" y="48"/>
                    </a:cubicBezTo>
                    <a:cubicBezTo>
                      <a:pt x="10" y="48"/>
                      <a:pt x="108" y="146"/>
                      <a:pt x="139" y="178"/>
                    </a:cubicBezTo>
                    <a:cubicBezTo>
                      <a:pt x="161" y="200"/>
                      <a:pt x="196" y="214"/>
                      <a:pt x="205" y="205"/>
                    </a:cubicBezTo>
                    <a:close/>
                  </a:path>
                </a:pathLst>
              </a:custGeom>
              <a:solidFill>
                <a:srgbClr val="DCDDDE"/>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82" name="Freeform 282"/>
              <p:cNvSpPr>
                <a:spLocks/>
              </p:cNvSpPr>
              <p:nvPr/>
            </p:nvSpPr>
            <p:spPr bwMode="auto">
              <a:xfrm>
                <a:off x="2917826" y="4953001"/>
                <a:ext cx="790575" cy="795338"/>
              </a:xfrm>
              <a:custGeom>
                <a:avLst/>
                <a:gdLst/>
                <a:ahLst/>
                <a:cxnLst>
                  <a:cxn ang="0">
                    <a:pos x="203" y="203"/>
                  </a:cxn>
                  <a:cxn ang="0">
                    <a:pos x="178" y="140"/>
                  </a:cxn>
                  <a:cxn ang="0">
                    <a:pos x="48" y="10"/>
                  </a:cxn>
                  <a:cxn ang="0">
                    <a:pos x="28" y="0"/>
                  </a:cxn>
                  <a:cxn ang="0">
                    <a:pos x="22" y="3"/>
                  </a:cxn>
                  <a:cxn ang="0">
                    <a:pos x="12" y="13"/>
                  </a:cxn>
                  <a:cxn ang="0">
                    <a:pos x="2" y="22"/>
                  </a:cxn>
                  <a:cxn ang="0">
                    <a:pos x="0" y="28"/>
                  </a:cxn>
                  <a:cxn ang="0">
                    <a:pos x="10" y="48"/>
                  </a:cxn>
                  <a:cxn ang="0">
                    <a:pos x="139" y="178"/>
                  </a:cxn>
                  <a:cxn ang="0">
                    <a:pos x="203" y="203"/>
                  </a:cxn>
                </a:cxnLst>
                <a:rect l="0" t="0" r="r" b="b"/>
                <a:pathLst>
                  <a:path w="211" h="212">
                    <a:moveTo>
                      <a:pt x="203" y="203"/>
                    </a:moveTo>
                    <a:cubicBezTo>
                      <a:pt x="211" y="195"/>
                      <a:pt x="200" y="162"/>
                      <a:pt x="178" y="140"/>
                    </a:cubicBezTo>
                    <a:cubicBezTo>
                      <a:pt x="146" y="108"/>
                      <a:pt x="48" y="10"/>
                      <a:pt x="48" y="10"/>
                    </a:cubicBezTo>
                    <a:cubicBezTo>
                      <a:pt x="40" y="2"/>
                      <a:pt x="32" y="0"/>
                      <a:pt x="28" y="0"/>
                    </a:cubicBezTo>
                    <a:cubicBezTo>
                      <a:pt x="26" y="0"/>
                      <a:pt x="24" y="1"/>
                      <a:pt x="22" y="3"/>
                    </a:cubicBezTo>
                    <a:cubicBezTo>
                      <a:pt x="20" y="4"/>
                      <a:pt x="12" y="13"/>
                      <a:pt x="12" y="13"/>
                    </a:cubicBezTo>
                    <a:cubicBezTo>
                      <a:pt x="12" y="13"/>
                      <a:pt x="4" y="21"/>
                      <a:pt x="2" y="22"/>
                    </a:cubicBezTo>
                    <a:cubicBezTo>
                      <a:pt x="0" y="24"/>
                      <a:pt x="0" y="27"/>
                      <a:pt x="0" y="28"/>
                    </a:cubicBezTo>
                    <a:cubicBezTo>
                      <a:pt x="0" y="32"/>
                      <a:pt x="2" y="40"/>
                      <a:pt x="10" y="48"/>
                    </a:cubicBezTo>
                    <a:cubicBezTo>
                      <a:pt x="10" y="48"/>
                      <a:pt x="108" y="147"/>
                      <a:pt x="139" y="178"/>
                    </a:cubicBezTo>
                    <a:cubicBezTo>
                      <a:pt x="161" y="200"/>
                      <a:pt x="194" y="212"/>
                      <a:pt x="203" y="203"/>
                    </a:cubicBezTo>
                    <a:close/>
                  </a:path>
                </a:pathLst>
              </a:custGeom>
              <a:solidFill>
                <a:srgbClr val="DCDDDE"/>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83" name="Freeform 283"/>
              <p:cNvSpPr>
                <a:spLocks/>
              </p:cNvSpPr>
              <p:nvPr/>
            </p:nvSpPr>
            <p:spPr bwMode="auto">
              <a:xfrm>
                <a:off x="2917826" y="5043489"/>
                <a:ext cx="768350" cy="738188"/>
              </a:xfrm>
              <a:custGeom>
                <a:avLst/>
                <a:gdLst/>
                <a:ahLst/>
                <a:cxnLst>
                  <a:cxn ang="0">
                    <a:pos x="14" y="40"/>
                  </a:cxn>
                  <a:cxn ang="0">
                    <a:pos x="0" y="7"/>
                  </a:cxn>
                  <a:cxn ang="0">
                    <a:pos x="0" y="0"/>
                  </a:cxn>
                  <a:cxn ang="0">
                    <a:pos x="10" y="20"/>
                  </a:cxn>
                  <a:cxn ang="0">
                    <a:pos x="139" y="150"/>
                  </a:cxn>
                  <a:cxn ang="0">
                    <a:pos x="205" y="177"/>
                  </a:cxn>
                  <a:cxn ang="0">
                    <a:pos x="198" y="194"/>
                  </a:cxn>
                  <a:cxn ang="0">
                    <a:pos x="198" y="196"/>
                  </a:cxn>
                  <a:cxn ang="0">
                    <a:pos x="197" y="197"/>
                  </a:cxn>
                  <a:cxn ang="0">
                    <a:pos x="139" y="166"/>
                  </a:cxn>
                  <a:cxn ang="0">
                    <a:pos x="14" y="40"/>
                  </a:cxn>
                </a:cxnLst>
                <a:rect l="0" t="0" r="r" b="b"/>
                <a:pathLst>
                  <a:path w="205" h="197">
                    <a:moveTo>
                      <a:pt x="14" y="40"/>
                    </a:moveTo>
                    <a:cubicBezTo>
                      <a:pt x="4" y="30"/>
                      <a:pt x="0" y="19"/>
                      <a:pt x="0" y="7"/>
                    </a:cubicBezTo>
                    <a:cubicBezTo>
                      <a:pt x="0" y="0"/>
                      <a:pt x="0" y="0"/>
                      <a:pt x="0" y="0"/>
                    </a:cubicBezTo>
                    <a:cubicBezTo>
                      <a:pt x="0" y="4"/>
                      <a:pt x="2" y="12"/>
                      <a:pt x="10" y="20"/>
                    </a:cubicBezTo>
                    <a:cubicBezTo>
                      <a:pt x="10" y="20"/>
                      <a:pt x="108" y="118"/>
                      <a:pt x="139" y="150"/>
                    </a:cubicBezTo>
                    <a:cubicBezTo>
                      <a:pt x="161" y="172"/>
                      <a:pt x="196" y="186"/>
                      <a:pt x="205" y="177"/>
                    </a:cubicBezTo>
                    <a:cubicBezTo>
                      <a:pt x="199" y="184"/>
                      <a:pt x="198" y="191"/>
                      <a:pt x="198" y="194"/>
                    </a:cubicBezTo>
                    <a:cubicBezTo>
                      <a:pt x="198" y="194"/>
                      <a:pt x="198" y="194"/>
                      <a:pt x="198" y="196"/>
                    </a:cubicBezTo>
                    <a:cubicBezTo>
                      <a:pt x="199" y="196"/>
                      <a:pt x="198" y="197"/>
                      <a:pt x="197" y="197"/>
                    </a:cubicBezTo>
                    <a:cubicBezTo>
                      <a:pt x="184" y="195"/>
                      <a:pt x="158" y="184"/>
                      <a:pt x="139" y="166"/>
                    </a:cubicBezTo>
                    <a:lnTo>
                      <a:pt x="14" y="40"/>
                    </a:lnTo>
                    <a:close/>
                  </a:path>
                </a:pathLst>
              </a:custGeom>
              <a:solidFill>
                <a:srgbClr val="DCDDDE"/>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84" name="Freeform 284"/>
              <p:cNvSpPr>
                <a:spLocks/>
              </p:cNvSpPr>
              <p:nvPr/>
            </p:nvSpPr>
            <p:spPr bwMode="auto">
              <a:xfrm>
                <a:off x="2943226" y="4926014"/>
                <a:ext cx="244475" cy="285750"/>
              </a:xfrm>
              <a:custGeom>
                <a:avLst/>
                <a:gdLst/>
                <a:ahLst/>
                <a:cxnLst>
                  <a:cxn ang="0">
                    <a:pos x="0" y="41"/>
                  </a:cxn>
                  <a:cxn ang="0">
                    <a:pos x="41" y="0"/>
                  </a:cxn>
                  <a:cxn ang="0">
                    <a:pos x="76" y="36"/>
                  </a:cxn>
                  <a:cxn ang="0">
                    <a:pos x="90" y="22"/>
                  </a:cxn>
                  <a:cxn ang="0">
                    <a:pos x="116" y="45"/>
                  </a:cxn>
                  <a:cxn ang="0">
                    <a:pos x="137" y="26"/>
                  </a:cxn>
                  <a:cxn ang="0">
                    <a:pos x="154" y="43"/>
                  </a:cxn>
                  <a:cxn ang="0">
                    <a:pos x="154" y="55"/>
                  </a:cxn>
                  <a:cxn ang="0">
                    <a:pos x="154" y="69"/>
                  </a:cxn>
                  <a:cxn ang="0">
                    <a:pos x="144" y="76"/>
                  </a:cxn>
                  <a:cxn ang="0">
                    <a:pos x="144" y="109"/>
                  </a:cxn>
                  <a:cxn ang="0">
                    <a:pos x="76" y="180"/>
                  </a:cxn>
                  <a:cxn ang="0">
                    <a:pos x="22" y="126"/>
                  </a:cxn>
                  <a:cxn ang="0">
                    <a:pos x="22" y="95"/>
                  </a:cxn>
                  <a:cxn ang="0">
                    <a:pos x="0" y="76"/>
                  </a:cxn>
                  <a:cxn ang="0">
                    <a:pos x="0" y="41"/>
                  </a:cxn>
                </a:cxnLst>
                <a:rect l="0" t="0" r="r" b="b"/>
                <a:pathLst>
                  <a:path w="154" h="180">
                    <a:moveTo>
                      <a:pt x="0" y="41"/>
                    </a:moveTo>
                    <a:lnTo>
                      <a:pt x="41" y="0"/>
                    </a:lnTo>
                    <a:lnTo>
                      <a:pt x="76" y="36"/>
                    </a:lnTo>
                    <a:lnTo>
                      <a:pt x="90" y="22"/>
                    </a:lnTo>
                    <a:lnTo>
                      <a:pt x="116" y="45"/>
                    </a:lnTo>
                    <a:lnTo>
                      <a:pt x="137" y="26"/>
                    </a:lnTo>
                    <a:lnTo>
                      <a:pt x="154" y="43"/>
                    </a:lnTo>
                    <a:lnTo>
                      <a:pt x="154" y="55"/>
                    </a:lnTo>
                    <a:lnTo>
                      <a:pt x="154" y="69"/>
                    </a:lnTo>
                    <a:lnTo>
                      <a:pt x="144" y="76"/>
                    </a:lnTo>
                    <a:lnTo>
                      <a:pt x="144" y="109"/>
                    </a:lnTo>
                    <a:lnTo>
                      <a:pt x="76" y="180"/>
                    </a:lnTo>
                    <a:lnTo>
                      <a:pt x="22" y="126"/>
                    </a:lnTo>
                    <a:lnTo>
                      <a:pt x="22" y="95"/>
                    </a:lnTo>
                    <a:lnTo>
                      <a:pt x="0" y="76"/>
                    </a:lnTo>
                    <a:lnTo>
                      <a:pt x="0" y="41"/>
                    </a:lnTo>
                    <a:close/>
                  </a:path>
                </a:pathLst>
              </a:custGeom>
              <a:solidFill>
                <a:srgbClr val="DCDDDE"/>
              </a:solidFill>
              <a:ln w="19050"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85" name="Freeform 285"/>
              <p:cNvSpPr>
                <a:spLocks/>
              </p:cNvSpPr>
              <p:nvPr/>
            </p:nvSpPr>
            <p:spPr bwMode="auto">
              <a:xfrm>
                <a:off x="3476626" y="5489576"/>
                <a:ext cx="107950" cy="134938"/>
              </a:xfrm>
              <a:custGeom>
                <a:avLst/>
                <a:gdLst/>
                <a:ahLst/>
                <a:cxnLst>
                  <a:cxn ang="0">
                    <a:pos x="68" y="14"/>
                  </a:cxn>
                  <a:cxn ang="0">
                    <a:pos x="0" y="85"/>
                  </a:cxn>
                  <a:cxn ang="0">
                    <a:pos x="0" y="31"/>
                  </a:cxn>
                  <a:cxn ang="0">
                    <a:pos x="31" y="0"/>
                  </a:cxn>
                  <a:cxn ang="0">
                    <a:pos x="68" y="14"/>
                  </a:cxn>
                </a:cxnLst>
                <a:rect l="0" t="0" r="r" b="b"/>
                <a:pathLst>
                  <a:path w="68" h="85">
                    <a:moveTo>
                      <a:pt x="68" y="14"/>
                    </a:moveTo>
                    <a:lnTo>
                      <a:pt x="0" y="85"/>
                    </a:lnTo>
                    <a:lnTo>
                      <a:pt x="0" y="31"/>
                    </a:lnTo>
                    <a:lnTo>
                      <a:pt x="31" y="0"/>
                    </a:lnTo>
                    <a:lnTo>
                      <a:pt x="68" y="14"/>
                    </a:lnTo>
                    <a:close/>
                  </a:path>
                </a:pathLst>
              </a:custGeom>
              <a:solidFill>
                <a:srgbClr val="DCDDDE"/>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86" name="Freeform 286"/>
              <p:cNvSpPr>
                <a:spLocks/>
              </p:cNvSpPr>
              <p:nvPr/>
            </p:nvSpPr>
            <p:spPr bwMode="auto">
              <a:xfrm>
                <a:off x="3090863" y="5126039"/>
                <a:ext cx="107950" cy="112713"/>
              </a:xfrm>
              <a:custGeom>
                <a:avLst/>
                <a:gdLst/>
                <a:ahLst/>
                <a:cxnLst>
                  <a:cxn ang="0">
                    <a:pos x="68" y="26"/>
                  </a:cxn>
                  <a:cxn ang="0">
                    <a:pos x="40" y="56"/>
                  </a:cxn>
                  <a:cxn ang="0">
                    <a:pos x="0" y="71"/>
                  </a:cxn>
                  <a:cxn ang="0">
                    <a:pos x="68" y="0"/>
                  </a:cxn>
                  <a:cxn ang="0">
                    <a:pos x="68" y="26"/>
                  </a:cxn>
                </a:cxnLst>
                <a:rect l="0" t="0" r="r" b="b"/>
                <a:pathLst>
                  <a:path w="68" h="71">
                    <a:moveTo>
                      <a:pt x="68" y="26"/>
                    </a:moveTo>
                    <a:lnTo>
                      <a:pt x="40" y="56"/>
                    </a:lnTo>
                    <a:lnTo>
                      <a:pt x="0" y="71"/>
                    </a:lnTo>
                    <a:lnTo>
                      <a:pt x="68" y="0"/>
                    </a:lnTo>
                    <a:lnTo>
                      <a:pt x="68" y="26"/>
                    </a:lnTo>
                    <a:close/>
                  </a:path>
                </a:pathLst>
              </a:custGeom>
              <a:solidFill>
                <a:srgbClr val="DCDDDE"/>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87" name="Freeform 287"/>
              <p:cNvSpPr>
                <a:spLocks/>
              </p:cNvSpPr>
              <p:nvPr/>
            </p:nvSpPr>
            <p:spPr bwMode="auto">
              <a:xfrm>
                <a:off x="2943226" y="4926014"/>
                <a:ext cx="123825" cy="123825"/>
              </a:xfrm>
              <a:custGeom>
                <a:avLst/>
                <a:gdLst/>
                <a:ahLst/>
                <a:cxnLst>
                  <a:cxn ang="0">
                    <a:pos x="41" y="0"/>
                  </a:cxn>
                  <a:cxn ang="0">
                    <a:pos x="78" y="38"/>
                  </a:cxn>
                  <a:cxn ang="0">
                    <a:pos x="38" y="78"/>
                  </a:cxn>
                  <a:cxn ang="0">
                    <a:pos x="0" y="41"/>
                  </a:cxn>
                  <a:cxn ang="0">
                    <a:pos x="41" y="0"/>
                  </a:cxn>
                </a:cxnLst>
                <a:rect l="0" t="0" r="r" b="b"/>
                <a:pathLst>
                  <a:path w="78" h="78">
                    <a:moveTo>
                      <a:pt x="41" y="0"/>
                    </a:moveTo>
                    <a:lnTo>
                      <a:pt x="78" y="38"/>
                    </a:lnTo>
                    <a:lnTo>
                      <a:pt x="38" y="78"/>
                    </a:lnTo>
                    <a:lnTo>
                      <a:pt x="0" y="41"/>
                    </a:lnTo>
                    <a:lnTo>
                      <a:pt x="41" y="0"/>
                    </a:lnTo>
                    <a:close/>
                  </a:path>
                </a:pathLst>
              </a:custGeom>
              <a:solidFill>
                <a:srgbClr val="DCDDDE"/>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88" name="Freeform 288"/>
              <p:cNvSpPr>
                <a:spLocks/>
              </p:cNvSpPr>
              <p:nvPr/>
            </p:nvSpPr>
            <p:spPr bwMode="auto">
              <a:xfrm>
                <a:off x="2943226" y="4991101"/>
                <a:ext cx="60325" cy="112713"/>
              </a:xfrm>
              <a:custGeom>
                <a:avLst/>
                <a:gdLst/>
                <a:ahLst/>
                <a:cxnLst>
                  <a:cxn ang="0">
                    <a:pos x="0" y="0"/>
                  </a:cxn>
                  <a:cxn ang="0">
                    <a:pos x="38" y="37"/>
                  </a:cxn>
                  <a:cxn ang="0">
                    <a:pos x="38" y="71"/>
                  </a:cxn>
                  <a:cxn ang="0">
                    <a:pos x="0" y="35"/>
                  </a:cxn>
                  <a:cxn ang="0">
                    <a:pos x="0" y="0"/>
                  </a:cxn>
                </a:cxnLst>
                <a:rect l="0" t="0" r="r" b="b"/>
                <a:pathLst>
                  <a:path w="38" h="71">
                    <a:moveTo>
                      <a:pt x="0" y="0"/>
                    </a:moveTo>
                    <a:lnTo>
                      <a:pt x="38" y="37"/>
                    </a:lnTo>
                    <a:lnTo>
                      <a:pt x="38" y="71"/>
                    </a:lnTo>
                    <a:lnTo>
                      <a:pt x="0" y="35"/>
                    </a:lnTo>
                    <a:lnTo>
                      <a:pt x="0" y="0"/>
                    </a:lnTo>
                    <a:close/>
                  </a:path>
                </a:pathLst>
              </a:custGeom>
              <a:solidFill>
                <a:srgbClr val="DCDDDE"/>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89" name="Freeform 289"/>
              <p:cNvSpPr>
                <a:spLocks/>
              </p:cNvSpPr>
              <p:nvPr/>
            </p:nvSpPr>
            <p:spPr bwMode="auto">
              <a:xfrm>
                <a:off x="3090863" y="5214939"/>
                <a:ext cx="385763" cy="409575"/>
              </a:xfrm>
              <a:custGeom>
                <a:avLst/>
                <a:gdLst/>
                <a:ahLst/>
                <a:cxnLst>
                  <a:cxn ang="0">
                    <a:pos x="40" y="0"/>
                  </a:cxn>
                  <a:cxn ang="0">
                    <a:pos x="243" y="204"/>
                  </a:cxn>
                  <a:cxn ang="0">
                    <a:pos x="243" y="258"/>
                  </a:cxn>
                  <a:cxn ang="0">
                    <a:pos x="0" y="15"/>
                  </a:cxn>
                  <a:cxn ang="0">
                    <a:pos x="40" y="0"/>
                  </a:cxn>
                </a:cxnLst>
                <a:rect l="0" t="0" r="r" b="b"/>
                <a:pathLst>
                  <a:path w="243" h="258">
                    <a:moveTo>
                      <a:pt x="40" y="0"/>
                    </a:moveTo>
                    <a:lnTo>
                      <a:pt x="243" y="204"/>
                    </a:lnTo>
                    <a:lnTo>
                      <a:pt x="243" y="258"/>
                    </a:lnTo>
                    <a:lnTo>
                      <a:pt x="0" y="15"/>
                    </a:lnTo>
                    <a:lnTo>
                      <a:pt x="40" y="0"/>
                    </a:lnTo>
                    <a:close/>
                  </a:path>
                </a:pathLst>
              </a:custGeom>
              <a:solidFill>
                <a:srgbClr val="DCDDDE"/>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90" name="Freeform 290"/>
              <p:cNvSpPr>
                <a:spLocks/>
              </p:cNvSpPr>
              <p:nvPr/>
            </p:nvSpPr>
            <p:spPr bwMode="auto">
              <a:xfrm>
                <a:off x="3198813" y="5126039"/>
                <a:ext cx="385763" cy="385763"/>
              </a:xfrm>
              <a:custGeom>
                <a:avLst/>
                <a:gdLst/>
                <a:ahLst/>
                <a:cxnLst>
                  <a:cxn ang="0">
                    <a:pos x="0" y="26"/>
                  </a:cxn>
                  <a:cxn ang="0">
                    <a:pos x="206" y="229"/>
                  </a:cxn>
                  <a:cxn ang="0">
                    <a:pos x="243" y="243"/>
                  </a:cxn>
                  <a:cxn ang="0">
                    <a:pos x="0" y="0"/>
                  </a:cxn>
                  <a:cxn ang="0">
                    <a:pos x="0" y="26"/>
                  </a:cxn>
                </a:cxnLst>
                <a:rect l="0" t="0" r="r" b="b"/>
                <a:pathLst>
                  <a:path w="243" h="243">
                    <a:moveTo>
                      <a:pt x="0" y="26"/>
                    </a:moveTo>
                    <a:lnTo>
                      <a:pt x="206" y="229"/>
                    </a:lnTo>
                    <a:lnTo>
                      <a:pt x="243" y="243"/>
                    </a:lnTo>
                    <a:lnTo>
                      <a:pt x="0" y="0"/>
                    </a:lnTo>
                    <a:lnTo>
                      <a:pt x="0" y="26"/>
                    </a:lnTo>
                    <a:close/>
                  </a:path>
                </a:pathLst>
              </a:custGeom>
              <a:solidFill>
                <a:srgbClr val="DCDDDE"/>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91" name="Freeform 291"/>
              <p:cNvSpPr>
                <a:spLocks/>
              </p:cNvSpPr>
              <p:nvPr/>
            </p:nvSpPr>
            <p:spPr bwMode="auto">
              <a:xfrm>
                <a:off x="3154363" y="5167314"/>
                <a:ext cx="371475" cy="371475"/>
              </a:xfrm>
              <a:custGeom>
                <a:avLst/>
                <a:gdLst/>
                <a:ahLst/>
                <a:cxnLst>
                  <a:cxn ang="0">
                    <a:pos x="0" y="30"/>
                  </a:cxn>
                  <a:cxn ang="0">
                    <a:pos x="203" y="234"/>
                  </a:cxn>
                  <a:cxn ang="0">
                    <a:pos x="234" y="203"/>
                  </a:cxn>
                  <a:cxn ang="0">
                    <a:pos x="28" y="0"/>
                  </a:cxn>
                  <a:cxn ang="0">
                    <a:pos x="0" y="30"/>
                  </a:cxn>
                </a:cxnLst>
                <a:rect l="0" t="0" r="r" b="b"/>
                <a:pathLst>
                  <a:path w="234" h="234">
                    <a:moveTo>
                      <a:pt x="0" y="30"/>
                    </a:moveTo>
                    <a:lnTo>
                      <a:pt x="203" y="234"/>
                    </a:lnTo>
                    <a:lnTo>
                      <a:pt x="234" y="203"/>
                    </a:lnTo>
                    <a:lnTo>
                      <a:pt x="28" y="0"/>
                    </a:lnTo>
                    <a:lnTo>
                      <a:pt x="0" y="30"/>
                    </a:lnTo>
                    <a:close/>
                  </a:path>
                </a:pathLst>
              </a:custGeom>
              <a:solidFill>
                <a:srgbClr val="DCDDDE"/>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92" name="Freeform 292"/>
              <p:cNvSpPr>
                <a:spLocks/>
              </p:cNvSpPr>
              <p:nvPr/>
            </p:nvSpPr>
            <p:spPr bwMode="auto">
              <a:xfrm>
                <a:off x="2973388" y="4938714"/>
                <a:ext cx="49213" cy="66675"/>
              </a:xfrm>
              <a:custGeom>
                <a:avLst/>
                <a:gdLst/>
                <a:ahLst/>
                <a:cxnLst>
                  <a:cxn ang="0">
                    <a:pos x="0" y="10"/>
                  </a:cxn>
                  <a:cxn ang="0">
                    <a:pos x="1" y="10"/>
                  </a:cxn>
                  <a:cxn ang="0">
                    <a:pos x="7" y="17"/>
                  </a:cxn>
                  <a:cxn ang="0">
                    <a:pos x="11" y="17"/>
                  </a:cxn>
                  <a:cxn ang="0">
                    <a:pos x="12" y="16"/>
                  </a:cxn>
                  <a:cxn ang="0">
                    <a:pos x="13" y="14"/>
                  </a:cxn>
                  <a:cxn ang="0">
                    <a:pos x="11" y="3"/>
                  </a:cxn>
                  <a:cxn ang="0">
                    <a:pos x="0" y="0"/>
                  </a:cxn>
                  <a:cxn ang="0">
                    <a:pos x="0" y="10"/>
                  </a:cxn>
                </a:cxnLst>
                <a:rect l="0" t="0" r="r" b="b"/>
                <a:pathLst>
                  <a:path w="13" h="18">
                    <a:moveTo>
                      <a:pt x="0" y="10"/>
                    </a:moveTo>
                    <a:cubicBezTo>
                      <a:pt x="0" y="10"/>
                      <a:pt x="0" y="10"/>
                      <a:pt x="1" y="10"/>
                    </a:cubicBezTo>
                    <a:cubicBezTo>
                      <a:pt x="7" y="17"/>
                      <a:pt x="7" y="17"/>
                      <a:pt x="7" y="17"/>
                    </a:cubicBezTo>
                    <a:cubicBezTo>
                      <a:pt x="8" y="18"/>
                      <a:pt x="10" y="18"/>
                      <a:pt x="11" y="17"/>
                    </a:cubicBezTo>
                    <a:cubicBezTo>
                      <a:pt x="12" y="16"/>
                      <a:pt x="12" y="16"/>
                      <a:pt x="12" y="16"/>
                    </a:cubicBezTo>
                    <a:cubicBezTo>
                      <a:pt x="12" y="15"/>
                      <a:pt x="13" y="14"/>
                      <a:pt x="13" y="14"/>
                    </a:cubicBezTo>
                    <a:cubicBezTo>
                      <a:pt x="12" y="12"/>
                      <a:pt x="11" y="3"/>
                      <a:pt x="11" y="3"/>
                    </a:cubicBezTo>
                    <a:cubicBezTo>
                      <a:pt x="0" y="0"/>
                      <a:pt x="0" y="0"/>
                      <a:pt x="0" y="0"/>
                    </a:cubicBezTo>
                    <a:cubicBezTo>
                      <a:pt x="0" y="10"/>
                      <a:pt x="0" y="10"/>
                      <a:pt x="0" y="10"/>
                    </a:cubicBezTo>
                  </a:path>
                </a:pathLst>
              </a:custGeom>
              <a:solidFill>
                <a:srgbClr val="DCDDDE"/>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93" name="Freeform 293"/>
              <p:cNvSpPr>
                <a:spLocks/>
              </p:cNvSpPr>
              <p:nvPr/>
            </p:nvSpPr>
            <p:spPr bwMode="auto">
              <a:xfrm>
                <a:off x="2973388" y="4938714"/>
                <a:ext cx="49213" cy="66675"/>
              </a:xfrm>
              <a:custGeom>
                <a:avLst/>
                <a:gdLst/>
                <a:ahLst/>
                <a:cxnLst>
                  <a:cxn ang="0">
                    <a:pos x="0" y="10"/>
                  </a:cxn>
                  <a:cxn ang="0">
                    <a:pos x="1" y="10"/>
                  </a:cxn>
                  <a:cxn ang="0">
                    <a:pos x="7" y="17"/>
                  </a:cxn>
                  <a:cxn ang="0">
                    <a:pos x="11" y="17"/>
                  </a:cxn>
                  <a:cxn ang="0">
                    <a:pos x="12" y="16"/>
                  </a:cxn>
                  <a:cxn ang="0">
                    <a:pos x="13" y="14"/>
                  </a:cxn>
                  <a:cxn ang="0">
                    <a:pos x="11" y="3"/>
                  </a:cxn>
                  <a:cxn ang="0">
                    <a:pos x="0" y="0"/>
                  </a:cxn>
                  <a:cxn ang="0">
                    <a:pos x="0" y="10"/>
                  </a:cxn>
                </a:cxnLst>
                <a:rect l="0" t="0" r="r" b="b"/>
                <a:pathLst>
                  <a:path w="13" h="18">
                    <a:moveTo>
                      <a:pt x="0" y="10"/>
                    </a:moveTo>
                    <a:cubicBezTo>
                      <a:pt x="0" y="10"/>
                      <a:pt x="0" y="10"/>
                      <a:pt x="1" y="10"/>
                    </a:cubicBezTo>
                    <a:cubicBezTo>
                      <a:pt x="7" y="17"/>
                      <a:pt x="7" y="17"/>
                      <a:pt x="7" y="17"/>
                    </a:cubicBezTo>
                    <a:cubicBezTo>
                      <a:pt x="8" y="18"/>
                      <a:pt x="10" y="18"/>
                      <a:pt x="11" y="17"/>
                    </a:cubicBezTo>
                    <a:cubicBezTo>
                      <a:pt x="12" y="16"/>
                      <a:pt x="12" y="16"/>
                      <a:pt x="12" y="16"/>
                    </a:cubicBezTo>
                    <a:cubicBezTo>
                      <a:pt x="12" y="15"/>
                      <a:pt x="13" y="14"/>
                      <a:pt x="13" y="14"/>
                    </a:cubicBezTo>
                    <a:cubicBezTo>
                      <a:pt x="12" y="12"/>
                      <a:pt x="11" y="3"/>
                      <a:pt x="11" y="3"/>
                    </a:cubicBezTo>
                    <a:cubicBezTo>
                      <a:pt x="0" y="0"/>
                      <a:pt x="0" y="0"/>
                      <a:pt x="0" y="0"/>
                    </a:cubicBezTo>
                    <a:cubicBezTo>
                      <a:pt x="0" y="10"/>
                      <a:pt x="0" y="10"/>
                      <a:pt x="0" y="10"/>
                    </a:cubicBezTo>
                  </a:path>
                </a:pathLst>
              </a:custGeom>
              <a:no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94" name="Freeform 294"/>
              <p:cNvSpPr>
                <a:spLocks/>
              </p:cNvSpPr>
              <p:nvPr/>
            </p:nvSpPr>
            <p:spPr bwMode="auto">
              <a:xfrm>
                <a:off x="2973388" y="4922839"/>
                <a:ext cx="41275" cy="41275"/>
              </a:xfrm>
              <a:custGeom>
                <a:avLst/>
                <a:gdLst/>
                <a:ahLst/>
                <a:cxnLst>
                  <a:cxn ang="0">
                    <a:pos x="1" y="4"/>
                  </a:cxn>
                  <a:cxn ang="0">
                    <a:pos x="1" y="4"/>
                  </a:cxn>
                  <a:cxn ang="0">
                    <a:pos x="6" y="10"/>
                  </a:cxn>
                  <a:cxn ang="0">
                    <a:pos x="10" y="10"/>
                  </a:cxn>
                  <a:cxn ang="0">
                    <a:pos x="10" y="10"/>
                  </a:cxn>
                  <a:cxn ang="0">
                    <a:pos x="10" y="6"/>
                  </a:cxn>
                  <a:cxn ang="0">
                    <a:pos x="4" y="1"/>
                  </a:cxn>
                  <a:cxn ang="0">
                    <a:pos x="4" y="1"/>
                  </a:cxn>
                  <a:cxn ang="0">
                    <a:pos x="1" y="4"/>
                  </a:cxn>
                </a:cxnLst>
                <a:rect l="0" t="0" r="r" b="b"/>
                <a:pathLst>
                  <a:path w="11" h="11">
                    <a:moveTo>
                      <a:pt x="1" y="4"/>
                    </a:moveTo>
                    <a:cubicBezTo>
                      <a:pt x="0" y="4"/>
                      <a:pt x="0" y="4"/>
                      <a:pt x="1" y="4"/>
                    </a:cubicBezTo>
                    <a:cubicBezTo>
                      <a:pt x="6" y="10"/>
                      <a:pt x="6" y="10"/>
                      <a:pt x="6" y="10"/>
                    </a:cubicBezTo>
                    <a:cubicBezTo>
                      <a:pt x="7" y="11"/>
                      <a:pt x="9" y="11"/>
                      <a:pt x="10" y="10"/>
                    </a:cubicBezTo>
                    <a:cubicBezTo>
                      <a:pt x="10" y="10"/>
                      <a:pt x="10" y="10"/>
                      <a:pt x="10" y="10"/>
                    </a:cubicBezTo>
                    <a:cubicBezTo>
                      <a:pt x="11" y="9"/>
                      <a:pt x="11" y="7"/>
                      <a:pt x="10" y="6"/>
                    </a:cubicBezTo>
                    <a:cubicBezTo>
                      <a:pt x="4" y="1"/>
                      <a:pt x="4" y="1"/>
                      <a:pt x="4" y="1"/>
                    </a:cubicBezTo>
                    <a:cubicBezTo>
                      <a:pt x="4" y="0"/>
                      <a:pt x="4" y="0"/>
                      <a:pt x="4" y="1"/>
                    </a:cubicBezTo>
                    <a:lnTo>
                      <a:pt x="1" y="4"/>
                    </a:lnTo>
                    <a:close/>
                  </a:path>
                </a:pathLst>
              </a:custGeom>
              <a:solidFill>
                <a:srgbClr val="DCDDDE"/>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95" name="Freeform 295"/>
              <p:cNvSpPr>
                <a:spLocks/>
              </p:cNvSpPr>
              <p:nvPr/>
            </p:nvSpPr>
            <p:spPr bwMode="auto">
              <a:xfrm>
                <a:off x="3063876" y="5046664"/>
                <a:ext cx="107950" cy="165100"/>
              </a:xfrm>
              <a:custGeom>
                <a:avLst/>
                <a:gdLst/>
                <a:ahLst/>
                <a:cxnLst>
                  <a:cxn ang="0">
                    <a:pos x="68" y="0"/>
                  </a:cxn>
                  <a:cxn ang="0">
                    <a:pos x="0" y="69"/>
                  </a:cxn>
                  <a:cxn ang="0">
                    <a:pos x="0" y="104"/>
                  </a:cxn>
                  <a:cxn ang="0">
                    <a:pos x="68" y="33"/>
                  </a:cxn>
                  <a:cxn ang="0">
                    <a:pos x="68" y="0"/>
                  </a:cxn>
                </a:cxnLst>
                <a:rect l="0" t="0" r="r" b="b"/>
                <a:pathLst>
                  <a:path w="68" h="104">
                    <a:moveTo>
                      <a:pt x="68" y="0"/>
                    </a:moveTo>
                    <a:lnTo>
                      <a:pt x="0" y="69"/>
                    </a:lnTo>
                    <a:lnTo>
                      <a:pt x="0" y="104"/>
                    </a:lnTo>
                    <a:lnTo>
                      <a:pt x="68" y="33"/>
                    </a:lnTo>
                    <a:lnTo>
                      <a:pt x="68" y="0"/>
                    </a:lnTo>
                    <a:close/>
                  </a:path>
                </a:pathLst>
              </a:custGeom>
              <a:solidFill>
                <a:srgbClr val="DCDDDE"/>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96" name="Freeform 296"/>
              <p:cNvSpPr>
                <a:spLocks/>
              </p:cNvSpPr>
              <p:nvPr/>
            </p:nvSpPr>
            <p:spPr bwMode="auto">
              <a:xfrm>
                <a:off x="2978151" y="5068889"/>
                <a:ext cx="85725" cy="142875"/>
              </a:xfrm>
              <a:custGeom>
                <a:avLst/>
                <a:gdLst/>
                <a:ahLst/>
                <a:cxnLst>
                  <a:cxn ang="0">
                    <a:pos x="0" y="0"/>
                  </a:cxn>
                  <a:cxn ang="0">
                    <a:pos x="54" y="55"/>
                  </a:cxn>
                  <a:cxn ang="0">
                    <a:pos x="54" y="90"/>
                  </a:cxn>
                  <a:cxn ang="0">
                    <a:pos x="0" y="36"/>
                  </a:cxn>
                  <a:cxn ang="0">
                    <a:pos x="0" y="0"/>
                  </a:cxn>
                </a:cxnLst>
                <a:rect l="0" t="0" r="r" b="b"/>
                <a:pathLst>
                  <a:path w="54" h="90">
                    <a:moveTo>
                      <a:pt x="0" y="0"/>
                    </a:moveTo>
                    <a:lnTo>
                      <a:pt x="54" y="55"/>
                    </a:lnTo>
                    <a:lnTo>
                      <a:pt x="54" y="90"/>
                    </a:lnTo>
                    <a:lnTo>
                      <a:pt x="0" y="36"/>
                    </a:lnTo>
                    <a:lnTo>
                      <a:pt x="0" y="0"/>
                    </a:lnTo>
                    <a:close/>
                  </a:path>
                </a:pathLst>
              </a:custGeom>
              <a:solidFill>
                <a:srgbClr val="DCDDDE"/>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97" name="Freeform 297"/>
              <p:cNvSpPr>
                <a:spLocks/>
              </p:cNvSpPr>
              <p:nvPr/>
            </p:nvSpPr>
            <p:spPr bwMode="auto">
              <a:xfrm>
                <a:off x="2978151" y="4960939"/>
                <a:ext cx="193675" cy="195263"/>
              </a:xfrm>
              <a:custGeom>
                <a:avLst/>
                <a:gdLst/>
                <a:ahLst/>
                <a:cxnLst>
                  <a:cxn ang="0">
                    <a:pos x="68" y="0"/>
                  </a:cxn>
                  <a:cxn ang="0">
                    <a:pos x="122" y="54"/>
                  </a:cxn>
                  <a:cxn ang="0">
                    <a:pos x="54" y="123"/>
                  </a:cxn>
                  <a:cxn ang="0">
                    <a:pos x="0" y="68"/>
                  </a:cxn>
                  <a:cxn ang="0">
                    <a:pos x="68" y="0"/>
                  </a:cxn>
                </a:cxnLst>
                <a:rect l="0" t="0" r="r" b="b"/>
                <a:pathLst>
                  <a:path w="122" h="123">
                    <a:moveTo>
                      <a:pt x="68" y="0"/>
                    </a:moveTo>
                    <a:lnTo>
                      <a:pt x="122" y="54"/>
                    </a:lnTo>
                    <a:lnTo>
                      <a:pt x="54" y="123"/>
                    </a:lnTo>
                    <a:lnTo>
                      <a:pt x="0" y="68"/>
                    </a:lnTo>
                    <a:lnTo>
                      <a:pt x="68" y="0"/>
                    </a:lnTo>
                    <a:close/>
                  </a:path>
                </a:pathLst>
              </a:custGeom>
              <a:solidFill>
                <a:srgbClr val="DCDDDE"/>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98" name="Freeform 298"/>
              <p:cNvSpPr>
                <a:spLocks/>
              </p:cNvSpPr>
              <p:nvPr/>
            </p:nvSpPr>
            <p:spPr bwMode="auto">
              <a:xfrm>
                <a:off x="3014663" y="5110164"/>
                <a:ext cx="26988" cy="52388"/>
              </a:xfrm>
              <a:custGeom>
                <a:avLst/>
                <a:gdLst/>
                <a:ahLst/>
                <a:cxnLst>
                  <a:cxn ang="0">
                    <a:pos x="0" y="0"/>
                  </a:cxn>
                  <a:cxn ang="0">
                    <a:pos x="17" y="17"/>
                  </a:cxn>
                  <a:cxn ang="0">
                    <a:pos x="17" y="33"/>
                  </a:cxn>
                  <a:cxn ang="0">
                    <a:pos x="0" y="14"/>
                  </a:cxn>
                  <a:cxn ang="0">
                    <a:pos x="0" y="0"/>
                  </a:cxn>
                </a:cxnLst>
                <a:rect l="0" t="0" r="r" b="b"/>
                <a:pathLst>
                  <a:path w="17" h="33">
                    <a:moveTo>
                      <a:pt x="0" y="0"/>
                    </a:moveTo>
                    <a:lnTo>
                      <a:pt x="17" y="17"/>
                    </a:lnTo>
                    <a:lnTo>
                      <a:pt x="17" y="33"/>
                    </a:lnTo>
                    <a:lnTo>
                      <a:pt x="0" y="14"/>
                    </a:lnTo>
                    <a:lnTo>
                      <a:pt x="0" y="0"/>
                    </a:lnTo>
                    <a:close/>
                  </a:path>
                </a:pathLst>
              </a:custGeom>
              <a:solidFill>
                <a:srgbClr val="DCDDDE"/>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99" name="Rectangle 299"/>
              <p:cNvSpPr>
                <a:spLocks noChangeArrowheads="1"/>
              </p:cNvSpPr>
              <p:nvPr/>
            </p:nvSpPr>
            <p:spPr bwMode="auto">
              <a:xfrm>
                <a:off x="3041651" y="5137151"/>
                <a:ext cx="19050" cy="25400"/>
              </a:xfrm>
              <a:prstGeom prst="rect">
                <a:avLst/>
              </a:prstGeom>
              <a:solidFill>
                <a:srgbClr val="DCDDDE"/>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200" name="Freeform 300"/>
              <p:cNvSpPr>
                <a:spLocks/>
              </p:cNvSpPr>
              <p:nvPr/>
            </p:nvSpPr>
            <p:spPr bwMode="auto">
              <a:xfrm>
                <a:off x="3014663" y="4967289"/>
                <a:ext cx="173038" cy="169863"/>
              </a:xfrm>
              <a:custGeom>
                <a:avLst/>
                <a:gdLst/>
                <a:ahLst/>
                <a:cxnLst>
                  <a:cxn ang="0">
                    <a:pos x="92" y="0"/>
                  </a:cxn>
                  <a:cxn ang="0">
                    <a:pos x="109" y="17"/>
                  </a:cxn>
                  <a:cxn ang="0">
                    <a:pos x="109" y="29"/>
                  </a:cxn>
                  <a:cxn ang="0">
                    <a:pos x="29" y="107"/>
                  </a:cxn>
                  <a:cxn ang="0">
                    <a:pos x="17" y="107"/>
                  </a:cxn>
                  <a:cxn ang="0">
                    <a:pos x="0" y="90"/>
                  </a:cxn>
                  <a:cxn ang="0">
                    <a:pos x="92" y="0"/>
                  </a:cxn>
                </a:cxnLst>
                <a:rect l="0" t="0" r="r" b="b"/>
                <a:pathLst>
                  <a:path w="109" h="107">
                    <a:moveTo>
                      <a:pt x="92" y="0"/>
                    </a:moveTo>
                    <a:lnTo>
                      <a:pt x="109" y="17"/>
                    </a:lnTo>
                    <a:lnTo>
                      <a:pt x="109" y="29"/>
                    </a:lnTo>
                    <a:lnTo>
                      <a:pt x="29" y="107"/>
                    </a:lnTo>
                    <a:lnTo>
                      <a:pt x="17" y="107"/>
                    </a:lnTo>
                    <a:lnTo>
                      <a:pt x="0" y="90"/>
                    </a:lnTo>
                    <a:lnTo>
                      <a:pt x="92" y="0"/>
                    </a:lnTo>
                    <a:close/>
                  </a:path>
                </a:pathLst>
              </a:custGeom>
              <a:solidFill>
                <a:srgbClr val="DCDDDE"/>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201" name="Freeform 301"/>
              <p:cNvSpPr>
                <a:spLocks/>
              </p:cNvSpPr>
              <p:nvPr/>
            </p:nvSpPr>
            <p:spPr bwMode="auto">
              <a:xfrm>
                <a:off x="3581401" y="5621339"/>
                <a:ext cx="26988" cy="22225"/>
              </a:xfrm>
              <a:custGeom>
                <a:avLst/>
                <a:gdLst/>
                <a:ahLst/>
                <a:cxnLst>
                  <a:cxn ang="0">
                    <a:pos x="7" y="14"/>
                  </a:cxn>
                  <a:cxn ang="0">
                    <a:pos x="17" y="7"/>
                  </a:cxn>
                  <a:cxn ang="0">
                    <a:pos x="7" y="0"/>
                  </a:cxn>
                  <a:cxn ang="0">
                    <a:pos x="0" y="7"/>
                  </a:cxn>
                  <a:cxn ang="0">
                    <a:pos x="7" y="14"/>
                  </a:cxn>
                </a:cxnLst>
                <a:rect l="0" t="0" r="r" b="b"/>
                <a:pathLst>
                  <a:path w="17" h="14">
                    <a:moveTo>
                      <a:pt x="7" y="14"/>
                    </a:moveTo>
                    <a:lnTo>
                      <a:pt x="17" y="7"/>
                    </a:lnTo>
                    <a:lnTo>
                      <a:pt x="7" y="0"/>
                    </a:lnTo>
                    <a:lnTo>
                      <a:pt x="0" y="7"/>
                    </a:lnTo>
                    <a:lnTo>
                      <a:pt x="7" y="14"/>
                    </a:lnTo>
                    <a:close/>
                  </a:path>
                </a:pathLst>
              </a:custGeom>
              <a:solidFill>
                <a:srgbClr val="DCDDDE"/>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202" name="Freeform 302"/>
              <p:cNvSpPr>
                <a:spLocks/>
              </p:cNvSpPr>
              <p:nvPr/>
            </p:nvSpPr>
            <p:spPr bwMode="auto">
              <a:xfrm>
                <a:off x="3570288" y="5597526"/>
                <a:ext cx="49213" cy="49213"/>
              </a:xfrm>
              <a:custGeom>
                <a:avLst/>
                <a:gdLst/>
                <a:ahLst/>
                <a:cxnLst>
                  <a:cxn ang="0">
                    <a:pos x="14" y="31"/>
                  </a:cxn>
                  <a:cxn ang="0">
                    <a:pos x="31" y="17"/>
                  </a:cxn>
                  <a:cxn ang="0">
                    <a:pos x="14" y="0"/>
                  </a:cxn>
                  <a:cxn ang="0">
                    <a:pos x="0" y="17"/>
                  </a:cxn>
                  <a:cxn ang="0">
                    <a:pos x="14" y="31"/>
                  </a:cxn>
                </a:cxnLst>
                <a:rect l="0" t="0" r="r" b="b"/>
                <a:pathLst>
                  <a:path w="31" h="31">
                    <a:moveTo>
                      <a:pt x="14" y="31"/>
                    </a:moveTo>
                    <a:lnTo>
                      <a:pt x="31" y="17"/>
                    </a:lnTo>
                    <a:lnTo>
                      <a:pt x="14" y="0"/>
                    </a:lnTo>
                    <a:lnTo>
                      <a:pt x="0" y="17"/>
                    </a:lnTo>
                    <a:lnTo>
                      <a:pt x="14" y="31"/>
                    </a:lnTo>
                    <a:close/>
                  </a:path>
                </a:pathLst>
              </a:custGeom>
              <a:solidFill>
                <a:srgbClr val="DCDDDE"/>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203" name="Freeform 303"/>
              <p:cNvSpPr>
                <a:spLocks/>
              </p:cNvSpPr>
              <p:nvPr/>
            </p:nvSpPr>
            <p:spPr bwMode="auto">
              <a:xfrm>
                <a:off x="3581401" y="5586414"/>
                <a:ext cx="26988" cy="22225"/>
              </a:xfrm>
              <a:custGeom>
                <a:avLst/>
                <a:gdLst/>
                <a:ahLst/>
                <a:cxnLst>
                  <a:cxn ang="0">
                    <a:pos x="7" y="14"/>
                  </a:cxn>
                  <a:cxn ang="0">
                    <a:pos x="17" y="7"/>
                  </a:cxn>
                  <a:cxn ang="0">
                    <a:pos x="7" y="0"/>
                  </a:cxn>
                  <a:cxn ang="0">
                    <a:pos x="0" y="7"/>
                  </a:cxn>
                  <a:cxn ang="0">
                    <a:pos x="7" y="14"/>
                  </a:cxn>
                </a:cxnLst>
                <a:rect l="0" t="0" r="r" b="b"/>
                <a:pathLst>
                  <a:path w="17" h="14">
                    <a:moveTo>
                      <a:pt x="7" y="14"/>
                    </a:moveTo>
                    <a:lnTo>
                      <a:pt x="17" y="7"/>
                    </a:lnTo>
                    <a:lnTo>
                      <a:pt x="7" y="0"/>
                    </a:lnTo>
                    <a:lnTo>
                      <a:pt x="0" y="7"/>
                    </a:lnTo>
                    <a:lnTo>
                      <a:pt x="7" y="14"/>
                    </a:lnTo>
                    <a:close/>
                  </a:path>
                </a:pathLst>
              </a:custGeom>
              <a:solidFill>
                <a:srgbClr val="DCDDDE"/>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204" name="Freeform 304"/>
              <p:cNvSpPr>
                <a:spLocks/>
              </p:cNvSpPr>
              <p:nvPr/>
            </p:nvSpPr>
            <p:spPr bwMode="auto">
              <a:xfrm>
                <a:off x="3592513" y="5597526"/>
                <a:ext cx="26988" cy="49213"/>
              </a:xfrm>
              <a:custGeom>
                <a:avLst/>
                <a:gdLst/>
                <a:ahLst/>
                <a:cxnLst>
                  <a:cxn ang="0">
                    <a:pos x="0" y="31"/>
                  </a:cxn>
                  <a:cxn ang="0">
                    <a:pos x="17" y="17"/>
                  </a:cxn>
                  <a:cxn ang="0">
                    <a:pos x="10" y="0"/>
                  </a:cxn>
                  <a:cxn ang="0">
                    <a:pos x="0" y="7"/>
                  </a:cxn>
                  <a:cxn ang="0">
                    <a:pos x="0" y="31"/>
                  </a:cxn>
                </a:cxnLst>
                <a:rect l="0" t="0" r="r" b="b"/>
                <a:pathLst>
                  <a:path w="17" h="31">
                    <a:moveTo>
                      <a:pt x="0" y="31"/>
                    </a:moveTo>
                    <a:lnTo>
                      <a:pt x="17" y="17"/>
                    </a:lnTo>
                    <a:lnTo>
                      <a:pt x="10" y="0"/>
                    </a:lnTo>
                    <a:lnTo>
                      <a:pt x="0" y="7"/>
                    </a:lnTo>
                    <a:lnTo>
                      <a:pt x="0" y="31"/>
                    </a:lnTo>
                    <a:close/>
                  </a:path>
                </a:pathLst>
              </a:custGeom>
              <a:solidFill>
                <a:srgbClr val="DCDDDE"/>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205" name="Freeform 305"/>
              <p:cNvSpPr>
                <a:spLocks/>
              </p:cNvSpPr>
              <p:nvPr/>
            </p:nvSpPr>
            <p:spPr bwMode="auto">
              <a:xfrm>
                <a:off x="3570288" y="5597526"/>
                <a:ext cx="22225" cy="49213"/>
              </a:xfrm>
              <a:custGeom>
                <a:avLst/>
                <a:gdLst/>
                <a:ahLst/>
                <a:cxnLst>
                  <a:cxn ang="0">
                    <a:pos x="14" y="31"/>
                  </a:cxn>
                  <a:cxn ang="0">
                    <a:pos x="14" y="7"/>
                  </a:cxn>
                  <a:cxn ang="0">
                    <a:pos x="7" y="0"/>
                  </a:cxn>
                  <a:cxn ang="0">
                    <a:pos x="0" y="17"/>
                  </a:cxn>
                  <a:cxn ang="0">
                    <a:pos x="14" y="31"/>
                  </a:cxn>
                </a:cxnLst>
                <a:rect l="0" t="0" r="r" b="b"/>
                <a:pathLst>
                  <a:path w="14" h="31">
                    <a:moveTo>
                      <a:pt x="14" y="31"/>
                    </a:moveTo>
                    <a:lnTo>
                      <a:pt x="14" y="7"/>
                    </a:lnTo>
                    <a:lnTo>
                      <a:pt x="7" y="0"/>
                    </a:lnTo>
                    <a:lnTo>
                      <a:pt x="0" y="17"/>
                    </a:lnTo>
                    <a:lnTo>
                      <a:pt x="14" y="31"/>
                    </a:lnTo>
                    <a:close/>
                  </a:path>
                </a:pathLst>
              </a:custGeom>
              <a:solidFill>
                <a:srgbClr val="DCDDDE"/>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206" name="Line 306"/>
              <p:cNvSpPr>
                <a:spLocks noChangeShapeType="1"/>
              </p:cNvSpPr>
              <p:nvPr/>
            </p:nvSpPr>
            <p:spPr bwMode="auto">
              <a:xfrm flipV="1">
                <a:off x="3592513" y="5448301"/>
                <a:ext cx="1588" cy="149225"/>
              </a:xfrm>
              <a:prstGeom prst="line">
                <a:avLst/>
              </a:prstGeom>
              <a:noFill/>
              <a:ln w="7938"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207" name="Freeform 307"/>
              <p:cNvSpPr>
                <a:spLocks/>
              </p:cNvSpPr>
              <p:nvPr/>
            </p:nvSpPr>
            <p:spPr bwMode="auto">
              <a:xfrm>
                <a:off x="3052763" y="5087939"/>
                <a:ext cx="7938" cy="26988"/>
              </a:xfrm>
              <a:custGeom>
                <a:avLst/>
                <a:gdLst/>
                <a:ahLst/>
                <a:cxnLst>
                  <a:cxn ang="0">
                    <a:pos x="0" y="17"/>
                  </a:cxn>
                  <a:cxn ang="0">
                    <a:pos x="5" y="12"/>
                  </a:cxn>
                  <a:cxn ang="0">
                    <a:pos x="0" y="0"/>
                  </a:cxn>
                  <a:cxn ang="0">
                    <a:pos x="0" y="7"/>
                  </a:cxn>
                  <a:cxn ang="0">
                    <a:pos x="0" y="17"/>
                  </a:cxn>
                </a:cxnLst>
                <a:rect l="0" t="0" r="r" b="b"/>
                <a:pathLst>
                  <a:path w="5" h="17">
                    <a:moveTo>
                      <a:pt x="0" y="17"/>
                    </a:moveTo>
                    <a:lnTo>
                      <a:pt x="5" y="12"/>
                    </a:lnTo>
                    <a:lnTo>
                      <a:pt x="0" y="0"/>
                    </a:lnTo>
                    <a:lnTo>
                      <a:pt x="0" y="7"/>
                    </a:lnTo>
                    <a:lnTo>
                      <a:pt x="0" y="17"/>
                    </a:lnTo>
                    <a:close/>
                  </a:path>
                </a:pathLst>
              </a:custGeom>
              <a:solidFill>
                <a:srgbClr val="DCDDDE"/>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208" name="Freeform 308"/>
              <p:cNvSpPr>
                <a:spLocks/>
              </p:cNvSpPr>
              <p:nvPr/>
            </p:nvSpPr>
            <p:spPr bwMode="auto">
              <a:xfrm>
                <a:off x="3044826" y="5087939"/>
                <a:ext cx="7938" cy="26988"/>
              </a:xfrm>
              <a:custGeom>
                <a:avLst/>
                <a:gdLst/>
                <a:ahLst/>
                <a:cxnLst>
                  <a:cxn ang="0">
                    <a:pos x="5" y="17"/>
                  </a:cxn>
                  <a:cxn ang="0">
                    <a:pos x="5" y="7"/>
                  </a:cxn>
                  <a:cxn ang="0">
                    <a:pos x="5" y="0"/>
                  </a:cxn>
                  <a:cxn ang="0">
                    <a:pos x="0" y="12"/>
                  </a:cxn>
                  <a:cxn ang="0">
                    <a:pos x="5" y="17"/>
                  </a:cxn>
                </a:cxnLst>
                <a:rect l="0" t="0" r="r" b="b"/>
                <a:pathLst>
                  <a:path w="5" h="17">
                    <a:moveTo>
                      <a:pt x="5" y="17"/>
                    </a:moveTo>
                    <a:lnTo>
                      <a:pt x="5" y="7"/>
                    </a:lnTo>
                    <a:lnTo>
                      <a:pt x="5" y="0"/>
                    </a:lnTo>
                    <a:lnTo>
                      <a:pt x="0" y="12"/>
                    </a:lnTo>
                    <a:lnTo>
                      <a:pt x="5" y="17"/>
                    </a:lnTo>
                    <a:close/>
                  </a:path>
                </a:pathLst>
              </a:custGeom>
              <a:solidFill>
                <a:srgbClr val="DCDDDE"/>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209" name="Line 309"/>
              <p:cNvSpPr>
                <a:spLocks noChangeShapeType="1"/>
              </p:cNvSpPr>
              <p:nvPr/>
            </p:nvSpPr>
            <p:spPr bwMode="auto">
              <a:xfrm flipV="1">
                <a:off x="3052763" y="5043489"/>
                <a:ext cx="1588" cy="44450"/>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210" name="Freeform 310"/>
              <p:cNvSpPr>
                <a:spLocks/>
              </p:cNvSpPr>
              <p:nvPr/>
            </p:nvSpPr>
            <p:spPr bwMode="auto">
              <a:xfrm>
                <a:off x="3154363" y="4986339"/>
                <a:ext cx="6350" cy="26988"/>
              </a:xfrm>
              <a:custGeom>
                <a:avLst/>
                <a:gdLst/>
                <a:ahLst/>
                <a:cxnLst>
                  <a:cxn ang="0">
                    <a:pos x="0" y="17"/>
                  </a:cxn>
                  <a:cxn ang="0">
                    <a:pos x="4" y="12"/>
                  </a:cxn>
                  <a:cxn ang="0">
                    <a:pos x="0" y="0"/>
                  </a:cxn>
                  <a:cxn ang="0">
                    <a:pos x="0" y="0"/>
                  </a:cxn>
                  <a:cxn ang="0">
                    <a:pos x="0" y="17"/>
                  </a:cxn>
                </a:cxnLst>
                <a:rect l="0" t="0" r="r" b="b"/>
                <a:pathLst>
                  <a:path w="4" h="17">
                    <a:moveTo>
                      <a:pt x="0" y="17"/>
                    </a:moveTo>
                    <a:lnTo>
                      <a:pt x="4" y="12"/>
                    </a:lnTo>
                    <a:lnTo>
                      <a:pt x="0" y="0"/>
                    </a:lnTo>
                    <a:lnTo>
                      <a:pt x="0" y="0"/>
                    </a:lnTo>
                    <a:lnTo>
                      <a:pt x="0" y="17"/>
                    </a:lnTo>
                    <a:close/>
                  </a:path>
                </a:pathLst>
              </a:custGeom>
              <a:solidFill>
                <a:srgbClr val="DCDDDE"/>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211" name="Freeform 311"/>
              <p:cNvSpPr>
                <a:spLocks/>
              </p:cNvSpPr>
              <p:nvPr/>
            </p:nvSpPr>
            <p:spPr bwMode="auto">
              <a:xfrm>
                <a:off x="3146426" y="4986339"/>
                <a:ext cx="7938" cy="26988"/>
              </a:xfrm>
              <a:custGeom>
                <a:avLst/>
                <a:gdLst/>
                <a:ahLst/>
                <a:cxnLst>
                  <a:cxn ang="0">
                    <a:pos x="5" y="17"/>
                  </a:cxn>
                  <a:cxn ang="0">
                    <a:pos x="5" y="0"/>
                  </a:cxn>
                  <a:cxn ang="0">
                    <a:pos x="5" y="0"/>
                  </a:cxn>
                  <a:cxn ang="0">
                    <a:pos x="0" y="12"/>
                  </a:cxn>
                  <a:cxn ang="0">
                    <a:pos x="5" y="17"/>
                  </a:cxn>
                </a:cxnLst>
                <a:rect l="0" t="0" r="r" b="b"/>
                <a:pathLst>
                  <a:path w="5" h="17">
                    <a:moveTo>
                      <a:pt x="5" y="17"/>
                    </a:moveTo>
                    <a:lnTo>
                      <a:pt x="5" y="0"/>
                    </a:lnTo>
                    <a:lnTo>
                      <a:pt x="5" y="0"/>
                    </a:lnTo>
                    <a:lnTo>
                      <a:pt x="0" y="12"/>
                    </a:lnTo>
                    <a:lnTo>
                      <a:pt x="5" y="17"/>
                    </a:lnTo>
                    <a:close/>
                  </a:path>
                </a:pathLst>
              </a:custGeom>
              <a:solidFill>
                <a:srgbClr val="DCDDDE"/>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212" name="Line 312"/>
              <p:cNvSpPr>
                <a:spLocks noChangeShapeType="1"/>
              </p:cNvSpPr>
              <p:nvPr/>
            </p:nvSpPr>
            <p:spPr bwMode="auto">
              <a:xfrm flipV="1">
                <a:off x="3154363" y="4941889"/>
                <a:ext cx="1588" cy="44450"/>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213" name="Freeform 313"/>
              <p:cNvSpPr>
                <a:spLocks/>
              </p:cNvSpPr>
              <p:nvPr/>
            </p:nvSpPr>
            <p:spPr bwMode="auto">
              <a:xfrm>
                <a:off x="3060701" y="5013326"/>
                <a:ext cx="127000" cy="149225"/>
              </a:xfrm>
              <a:custGeom>
                <a:avLst/>
                <a:gdLst/>
                <a:ahLst/>
                <a:cxnLst>
                  <a:cxn ang="0">
                    <a:pos x="80" y="0"/>
                  </a:cxn>
                  <a:cxn ang="0">
                    <a:pos x="0" y="78"/>
                  </a:cxn>
                  <a:cxn ang="0">
                    <a:pos x="0" y="94"/>
                  </a:cxn>
                  <a:cxn ang="0">
                    <a:pos x="80" y="14"/>
                  </a:cxn>
                  <a:cxn ang="0">
                    <a:pos x="80" y="0"/>
                  </a:cxn>
                </a:cxnLst>
                <a:rect l="0" t="0" r="r" b="b"/>
                <a:pathLst>
                  <a:path w="80" h="94">
                    <a:moveTo>
                      <a:pt x="80" y="0"/>
                    </a:moveTo>
                    <a:lnTo>
                      <a:pt x="0" y="78"/>
                    </a:lnTo>
                    <a:lnTo>
                      <a:pt x="0" y="94"/>
                    </a:lnTo>
                    <a:lnTo>
                      <a:pt x="80" y="14"/>
                    </a:lnTo>
                    <a:lnTo>
                      <a:pt x="80" y="0"/>
                    </a:lnTo>
                    <a:close/>
                  </a:path>
                </a:pathLst>
              </a:custGeom>
              <a:solidFill>
                <a:srgbClr val="DCDDDE"/>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214" name="Freeform 314"/>
              <p:cNvSpPr>
                <a:spLocks/>
              </p:cNvSpPr>
              <p:nvPr/>
            </p:nvSpPr>
            <p:spPr bwMode="auto">
              <a:xfrm>
                <a:off x="3284538" y="5291139"/>
                <a:ext cx="109538" cy="141288"/>
              </a:xfrm>
              <a:custGeom>
                <a:avLst/>
                <a:gdLst/>
                <a:ahLst/>
                <a:cxnLst>
                  <a:cxn ang="0">
                    <a:pos x="69" y="19"/>
                  </a:cxn>
                  <a:cxn ang="0">
                    <a:pos x="69" y="0"/>
                  </a:cxn>
                  <a:cxn ang="0">
                    <a:pos x="0" y="70"/>
                  </a:cxn>
                  <a:cxn ang="0">
                    <a:pos x="0" y="89"/>
                  </a:cxn>
                </a:cxnLst>
                <a:rect l="0" t="0" r="r" b="b"/>
                <a:pathLst>
                  <a:path w="69" h="89">
                    <a:moveTo>
                      <a:pt x="69" y="19"/>
                    </a:moveTo>
                    <a:lnTo>
                      <a:pt x="69" y="0"/>
                    </a:lnTo>
                    <a:lnTo>
                      <a:pt x="0" y="70"/>
                    </a:lnTo>
                    <a:lnTo>
                      <a:pt x="0" y="89"/>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215" name="Freeform 315"/>
              <p:cNvSpPr>
                <a:spLocks/>
              </p:cNvSpPr>
              <p:nvPr/>
            </p:nvSpPr>
            <p:spPr bwMode="auto">
              <a:xfrm>
                <a:off x="3270251" y="5275264"/>
                <a:ext cx="107950" cy="142875"/>
              </a:xfrm>
              <a:custGeom>
                <a:avLst/>
                <a:gdLst/>
                <a:ahLst/>
                <a:cxnLst>
                  <a:cxn ang="0">
                    <a:pos x="68" y="19"/>
                  </a:cxn>
                  <a:cxn ang="0">
                    <a:pos x="68" y="0"/>
                  </a:cxn>
                  <a:cxn ang="0">
                    <a:pos x="0" y="71"/>
                  </a:cxn>
                  <a:cxn ang="0">
                    <a:pos x="0" y="90"/>
                  </a:cxn>
                </a:cxnLst>
                <a:rect l="0" t="0" r="r" b="b"/>
                <a:pathLst>
                  <a:path w="68" h="90">
                    <a:moveTo>
                      <a:pt x="68" y="19"/>
                    </a:moveTo>
                    <a:lnTo>
                      <a:pt x="68" y="0"/>
                    </a:lnTo>
                    <a:lnTo>
                      <a:pt x="0" y="71"/>
                    </a:lnTo>
                    <a:lnTo>
                      <a:pt x="0" y="90"/>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216" name="Freeform 316"/>
              <p:cNvSpPr>
                <a:spLocks/>
              </p:cNvSpPr>
              <p:nvPr/>
            </p:nvSpPr>
            <p:spPr bwMode="auto">
              <a:xfrm>
                <a:off x="3251201" y="5260976"/>
                <a:ext cx="112713" cy="138113"/>
              </a:xfrm>
              <a:custGeom>
                <a:avLst/>
                <a:gdLst/>
                <a:ahLst/>
                <a:cxnLst>
                  <a:cxn ang="0">
                    <a:pos x="71" y="19"/>
                  </a:cxn>
                  <a:cxn ang="0">
                    <a:pos x="71" y="0"/>
                  </a:cxn>
                  <a:cxn ang="0">
                    <a:pos x="0" y="68"/>
                  </a:cxn>
                  <a:cxn ang="0">
                    <a:pos x="0" y="87"/>
                  </a:cxn>
                </a:cxnLst>
                <a:rect l="0" t="0" r="r" b="b"/>
                <a:pathLst>
                  <a:path w="71" h="87">
                    <a:moveTo>
                      <a:pt x="71" y="19"/>
                    </a:moveTo>
                    <a:lnTo>
                      <a:pt x="71" y="0"/>
                    </a:lnTo>
                    <a:lnTo>
                      <a:pt x="0" y="68"/>
                    </a:lnTo>
                    <a:lnTo>
                      <a:pt x="0" y="87"/>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217" name="Freeform 317"/>
              <p:cNvSpPr>
                <a:spLocks/>
              </p:cNvSpPr>
              <p:nvPr/>
            </p:nvSpPr>
            <p:spPr bwMode="auto">
              <a:xfrm>
                <a:off x="3236913" y="5245101"/>
                <a:ext cx="112713" cy="139700"/>
              </a:xfrm>
              <a:custGeom>
                <a:avLst/>
                <a:gdLst/>
                <a:ahLst/>
                <a:cxnLst>
                  <a:cxn ang="0">
                    <a:pos x="71" y="19"/>
                  </a:cxn>
                  <a:cxn ang="0">
                    <a:pos x="71" y="0"/>
                  </a:cxn>
                  <a:cxn ang="0">
                    <a:pos x="0" y="69"/>
                  </a:cxn>
                  <a:cxn ang="0">
                    <a:pos x="0" y="88"/>
                  </a:cxn>
                </a:cxnLst>
                <a:rect l="0" t="0" r="r" b="b"/>
                <a:pathLst>
                  <a:path w="71" h="88">
                    <a:moveTo>
                      <a:pt x="71" y="19"/>
                    </a:moveTo>
                    <a:lnTo>
                      <a:pt x="71" y="0"/>
                    </a:lnTo>
                    <a:lnTo>
                      <a:pt x="0" y="69"/>
                    </a:lnTo>
                    <a:lnTo>
                      <a:pt x="0" y="88"/>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218" name="Freeform 318"/>
              <p:cNvSpPr>
                <a:spLocks/>
              </p:cNvSpPr>
              <p:nvPr/>
            </p:nvSpPr>
            <p:spPr bwMode="auto">
              <a:xfrm>
                <a:off x="3127376" y="5129214"/>
                <a:ext cx="112713" cy="146050"/>
              </a:xfrm>
              <a:custGeom>
                <a:avLst/>
                <a:gdLst/>
                <a:ahLst/>
                <a:cxnLst>
                  <a:cxn ang="0">
                    <a:pos x="71" y="24"/>
                  </a:cxn>
                  <a:cxn ang="0">
                    <a:pos x="71" y="0"/>
                  </a:cxn>
                  <a:cxn ang="0">
                    <a:pos x="0" y="69"/>
                  </a:cxn>
                  <a:cxn ang="0">
                    <a:pos x="0" y="92"/>
                  </a:cxn>
                </a:cxnLst>
                <a:rect l="0" t="0" r="r" b="b"/>
                <a:pathLst>
                  <a:path w="71" h="92">
                    <a:moveTo>
                      <a:pt x="71" y="24"/>
                    </a:moveTo>
                    <a:lnTo>
                      <a:pt x="71" y="0"/>
                    </a:lnTo>
                    <a:lnTo>
                      <a:pt x="0" y="69"/>
                    </a:lnTo>
                    <a:lnTo>
                      <a:pt x="0" y="92"/>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219" name="Freeform 319"/>
              <p:cNvSpPr>
                <a:spLocks/>
              </p:cNvSpPr>
              <p:nvPr/>
            </p:nvSpPr>
            <p:spPr bwMode="auto">
              <a:xfrm>
                <a:off x="3113088" y="5110164"/>
                <a:ext cx="107950" cy="150813"/>
              </a:xfrm>
              <a:custGeom>
                <a:avLst/>
                <a:gdLst/>
                <a:ahLst/>
                <a:cxnLst>
                  <a:cxn ang="0">
                    <a:pos x="68" y="24"/>
                  </a:cxn>
                  <a:cxn ang="0">
                    <a:pos x="68" y="0"/>
                  </a:cxn>
                  <a:cxn ang="0">
                    <a:pos x="0" y="71"/>
                  </a:cxn>
                  <a:cxn ang="0">
                    <a:pos x="0" y="95"/>
                  </a:cxn>
                </a:cxnLst>
                <a:rect l="0" t="0" r="r" b="b"/>
                <a:pathLst>
                  <a:path w="68" h="95">
                    <a:moveTo>
                      <a:pt x="68" y="24"/>
                    </a:moveTo>
                    <a:lnTo>
                      <a:pt x="68" y="0"/>
                    </a:lnTo>
                    <a:lnTo>
                      <a:pt x="0" y="71"/>
                    </a:lnTo>
                    <a:lnTo>
                      <a:pt x="0" y="95"/>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220" name="Freeform 320"/>
              <p:cNvSpPr>
                <a:spLocks/>
              </p:cNvSpPr>
              <p:nvPr/>
            </p:nvSpPr>
            <p:spPr bwMode="auto">
              <a:xfrm>
                <a:off x="3097213" y="5095876"/>
                <a:ext cx="109538" cy="146050"/>
              </a:xfrm>
              <a:custGeom>
                <a:avLst/>
                <a:gdLst/>
                <a:ahLst/>
                <a:cxnLst>
                  <a:cxn ang="0">
                    <a:pos x="69" y="23"/>
                  </a:cxn>
                  <a:cxn ang="0">
                    <a:pos x="69" y="0"/>
                  </a:cxn>
                  <a:cxn ang="0">
                    <a:pos x="0" y="68"/>
                  </a:cxn>
                  <a:cxn ang="0">
                    <a:pos x="0" y="92"/>
                  </a:cxn>
                </a:cxnLst>
                <a:rect l="0" t="0" r="r" b="b"/>
                <a:pathLst>
                  <a:path w="69" h="92">
                    <a:moveTo>
                      <a:pt x="69" y="23"/>
                    </a:moveTo>
                    <a:lnTo>
                      <a:pt x="69" y="0"/>
                    </a:lnTo>
                    <a:lnTo>
                      <a:pt x="0" y="68"/>
                    </a:lnTo>
                    <a:lnTo>
                      <a:pt x="0" y="92"/>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221" name="Freeform 321"/>
              <p:cNvSpPr>
                <a:spLocks/>
              </p:cNvSpPr>
              <p:nvPr/>
            </p:nvSpPr>
            <p:spPr bwMode="auto">
              <a:xfrm>
                <a:off x="3078163" y="5080001"/>
                <a:ext cx="112713" cy="146050"/>
              </a:xfrm>
              <a:custGeom>
                <a:avLst/>
                <a:gdLst/>
                <a:ahLst/>
                <a:cxnLst>
                  <a:cxn ang="0">
                    <a:pos x="71" y="24"/>
                  </a:cxn>
                  <a:cxn ang="0">
                    <a:pos x="71" y="0"/>
                  </a:cxn>
                  <a:cxn ang="0">
                    <a:pos x="0" y="69"/>
                  </a:cxn>
                  <a:cxn ang="0">
                    <a:pos x="0" y="92"/>
                  </a:cxn>
                </a:cxnLst>
                <a:rect l="0" t="0" r="r" b="b"/>
                <a:pathLst>
                  <a:path w="71" h="92">
                    <a:moveTo>
                      <a:pt x="71" y="24"/>
                    </a:moveTo>
                    <a:lnTo>
                      <a:pt x="71" y="0"/>
                    </a:lnTo>
                    <a:lnTo>
                      <a:pt x="0" y="69"/>
                    </a:lnTo>
                    <a:lnTo>
                      <a:pt x="0" y="92"/>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222" name="Freeform 322"/>
              <p:cNvSpPr>
                <a:spLocks/>
              </p:cNvSpPr>
              <p:nvPr/>
            </p:nvSpPr>
            <p:spPr bwMode="auto">
              <a:xfrm>
                <a:off x="3063876" y="5057776"/>
                <a:ext cx="176213" cy="176213"/>
              </a:xfrm>
              <a:custGeom>
                <a:avLst/>
                <a:gdLst/>
                <a:ahLst/>
                <a:cxnLst>
                  <a:cxn ang="0">
                    <a:pos x="68" y="0"/>
                  </a:cxn>
                  <a:cxn ang="0">
                    <a:pos x="0" y="69"/>
                  </a:cxn>
                  <a:cxn ang="0">
                    <a:pos x="40" y="111"/>
                  </a:cxn>
                  <a:cxn ang="0">
                    <a:pos x="111" y="40"/>
                  </a:cxn>
                  <a:cxn ang="0">
                    <a:pos x="68" y="0"/>
                  </a:cxn>
                </a:cxnLst>
                <a:rect l="0" t="0" r="r" b="b"/>
                <a:pathLst>
                  <a:path w="111" h="111">
                    <a:moveTo>
                      <a:pt x="68" y="0"/>
                    </a:moveTo>
                    <a:lnTo>
                      <a:pt x="0" y="69"/>
                    </a:lnTo>
                    <a:lnTo>
                      <a:pt x="40" y="111"/>
                    </a:lnTo>
                    <a:lnTo>
                      <a:pt x="111" y="40"/>
                    </a:lnTo>
                    <a:lnTo>
                      <a:pt x="68" y="0"/>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223" name="Freeform 323"/>
              <p:cNvSpPr>
                <a:spLocks/>
              </p:cNvSpPr>
              <p:nvPr/>
            </p:nvSpPr>
            <p:spPr bwMode="auto">
              <a:xfrm>
                <a:off x="3063876" y="5167314"/>
                <a:ext cx="63500" cy="85725"/>
              </a:xfrm>
              <a:custGeom>
                <a:avLst/>
                <a:gdLst/>
                <a:ahLst/>
                <a:cxnLst>
                  <a:cxn ang="0">
                    <a:pos x="40" y="42"/>
                  </a:cxn>
                  <a:cxn ang="0">
                    <a:pos x="0" y="0"/>
                  </a:cxn>
                  <a:cxn ang="0">
                    <a:pos x="0" y="14"/>
                  </a:cxn>
                  <a:cxn ang="0">
                    <a:pos x="40" y="54"/>
                  </a:cxn>
                  <a:cxn ang="0">
                    <a:pos x="40" y="42"/>
                  </a:cxn>
                </a:cxnLst>
                <a:rect l="0" t="0" r="r" b="b"/>
                <a:pathLst>
                  <a:path w="40" h="54">
                    <a:moveTo>
                      <a:pt x="40" y="42"/>
                    </a:moveTo>
                    <a:lnTo>
                      <a:pt x="0" y="0"/>
                    </a:lnTo>
                    <a:lnTo>
                      <a:pt x="0" y="14"/>
                    </a:lnTo>
                    <a:lnTo>
                      <a:pt x="40" y="54"/>
                    </a:lnTo>
                    <a:lnTo>
                      <a:pt x="40" y="42"/>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224" name="Freeform 324"/>
              <p:cNvSpPr>
                <a:spLocks/>
              </p:cNvSpPr>
              <p:nvPr/>
            </p:nvSpPr>
            <p:spPr bwMode="auto">
              <a:xfrm>
                <a:off x="3165476" y="5200651"/>
                <a:ext cx="303213" cy="303213"/>
              </a:xfrm>
              <a:custGeom>
                <a:avLst/>
                <a:gdLst/>
                <a:ahLst/>
                <a:cxnLst>
                  <a:cxn ang="0">
                    <a:pos x="0" y="0"/>
                  </a:cxn>
                  <a:cxn ang="0">
                    <a:pos x="191" y="191"/>
                  </a:cxn>
                  <a:cxn ang="0">
                    <a:pos x="0" y="0"/>
                  </a:cxn>
                </a:cxnLst>
                <a:rect l="0" t="0" r="r" b="b"/>
                <a:pathLst>
                  <a:path w="191" h="191">
                    <a:moveTo>
                      <a:pt x="0" y="0"/>
                    </a:moveTo>
                    <a:lnTo>
                      <a:pt x="191" y="191"/>
                    </a:lnTo>
                    <a:lnTo>
                      <a:pt x="0" y="0"/>
                    </a:lnTo>
                    <a:close/>
                  </a:path>
                </a:pathLst>
              </a:custGeom>
              <a:solidFill>
                <a:srgbClr val="A7A9AC"/>
              </a:solidFill>
              <a:ln w="9525">
                <a:noFill/>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225" name="Line 325"/>
              <p:cNvSpPr>
                <a:spLocks noChangeShapeType="1"/>
              </p:cNvSpPr>
              <p:nvPr/>
            </p:nvSpPr>
            <p:spPr bwMode="auto">
              <a:xfrm>
                <a:off x="3165476" y="5200651"/>
                <a:ext cx="303213" cy="303213"/>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226" name="Freeform 326"/>
              <p:cNvSpPr>
                <a:spLocks/>
              </p:cNvSpPr>
              <p:nvPr/>
            </p:nvSpPr>
            <p:spPr bwMode="auto">
              <a:xfrm>
                <a:off x="3176588" y="5189539"/>
                <a:ext cx="303213" cy="303213"/>
              </a:xfrm>
              <a:custGeom>
                <a:avLst/>
                <a:gdLst/>
                <a:ahLst/>
                <a:cxnLst>
                  <a:cxn ang="0">
                    <a:pos x="0" y="0"/>
                  </a:cxn>
                  <a:cxn ang="0">
                    <a:pos x="191" y="191"/>
                  </a:cxn>
                  <a:cxn ang="0">
                    <a:pos x="0" y="0"/>
                  </a:cxn>
                </a:cxnLst>
                <a:rect l="0" t="0" r="r" b="b"/>
                <a:pathLst>
                  <a:path w="191" h="191">
                    <a:moveTo>
                      <a:pt x="0" y="0"/>
                    </a:moveTo>
                    <a:lnTo>
                      <a:pt x="191" y="191"/>
                    </a:lnTo>
                    <a:lnTo>
                      <a:pt x="0" y="0"/>
                    </a:lnTo>
                    <a:close/>
                  </a:path>
                </a:pathLst>
              </a:custGeom>
              <a:solidFill>
                <a:srgbClr val="A7A9AC"/>
              </a:solidFill>
              <a:ln w="9525">
                <a:noFill/>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227" name="Line 327"/>
              <p:cNvSpPr>
                <a:spLocks noChangeShapeType="1"/>
              </p:cNvSpPr>
              <p:nvPr/>
            </p:nvSpPr>
            <p:spPr bwMode="auto">
              <a:xfrm>
                <a:off x="3176588" y="5189539"/>
                <a:ext cx="303213" cy="303213"/>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228" name="Freeform 328"/>
              <p:cNvSpPr>
                <a:spLocks/>
              </p:cNvSpPr>
              <p:nvPr/>
            </p:nvSpPr>
            <p:spPr bwMode="auto">
              <a:xfrm>
                <a:off x="3187701" y="5178426"/>
                <a:ext cx="303213" cy="303213"/>
              </a:xfrm>
              <a:custGeom>
                <a:avLst/>
                <a:gdLst/>
                <a:ahLst/>
                <a:cxnLst>
                  <a:cxn ang="0">
                    <a:pos x="0" y="0"/>
                  </a:cxn>
                  <a:cxn ang="0">
                    <a:pos x="191" y="191"/>
                  </a:cxn>
                  <a:cxn ang="0">
                    <a:pos x="0" y="0"/>
                  </a:cxn>
                </a:cxnLst>
                <a:rect l="0" t="0" r="r" b="b"/>
                <a:pathLst>
                  <a:path w="191" h="191">
                    <a:moveTo>
                      <a:pt x="0" y="0"/>
                    </a:moveTo>
                    <a:lnTo>
                      <a:pt x="191" y="191"/>
                    </a:lnTo>
                    <a:lnTo>
                      <a:pt x="0" y="0"/>
                    </a:lnTo>
                    <a:close/>
                  </a:path>
                </a:pathLst>
              </a:custGeom>
              <a:solidFill>
                <a:srgbClr val="A7A9AC"/>
              </a:solidFill>
              <a:ln w="9525">
                <a:noFill/>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229" name="Line 329"/>
              <p:cNvSpPr>
                <a:spLocks noChangeShapeType="1"/>
              </p:cNvSpPr>
              <p:nvPr/>
            </p:nvSpPr>
            <p:spPr bwMode="auto">
              <a:xfrm>
                <a:off x="3187701" y="5178426"/>
                <a:ext cx="303213" cy="303213"/>
              </a:xfrm>
              <a:prstGeom prst="line">
                <a:avLst/>
              </a:pr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230" name="Freeform 330"/>
              <p:cNvSpPr>
                <a:spLocks/>
              </p:cNvSpPr>
              <p:nvPr/>
            </p:nvSpPr>
            <p:spPr bwMode="auto">
              <a:xfrm>
                <a:off x="3236913" y="5245101"/>
                <a:ext cx="157163" cy="157163"/>
              </a:xfrm>
              <a:custGeom>
                <a:avLst/>
                <a:gdLst/>
                <a:ahLst/>
                <a:cxnLst>
                  <a:cxn ang="0">
                    <a:pos x="71" y="0"/>
                  </a:cxn>
                  <a:cxn ang="0">
                    <a:pos x="0" y="69"/>
                  </a:cxn>
                  <a:cxn ang="0">
                    <a:pos x="30" y="99"/>
                  </a:cxn>
                  <a:cxn ang="0">
                    <a:pos x="99" y="29"/>
                  </a:cxn>
                  <a:cxn ang="0">
                    <a:pos x="71" y="0"/>
                  </a:cxn>
                </a:cxnLst>
                <a:rect l="0" t="0" r="r" b="b"/>
                <a:pathLst>
                  <a:path w="99" h="99">
                    <a:moveTo>
                      <a:pt x="71" y="0"/>
                    </a:moveTo>
                    <a:lnTo>
                      <a:pt x="0" y="69"/>
                    </a:lnTo>
                    <a:lnTo>
                      <a:pt x="30" y="99"/>
                    </a:lnTo>
                    <a:lnTo>
                      <a:pt x="99" y="29"/>
                    </a:lnTo>
                    <a:lnTo>
                      <a:pt x="71" y="0"/>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231" name="Freeform 331"/>
              <p:cNvSpPr>
                <a:spLocks/>
              </p:cNvSpPr>
              <p:nvPr/>
            </p:nvSpPr>
            <p:spPr bwMode="auto">
              <a:xfrm>
                <a:off x="3289301" y="5286376"/>
                <a:ext cx="85725" cy="98425"/>
              </a:xfrm>
              <a:custGeom>
                <a:avLst/>
                <a:gdLst/>
                <a:ahLst/>
                <a:cxnLst>
                  <a:cxn ang="0">
                    <a:pos x="54" y="5"/>
                  </a:cxn>
                  <a:cxn ang="0">
                    <a:pos x="54" y="0"/>
                  </a:cxn>
                  <a:cxn ang="0">
                    <a:pos x="0" y="57"/>
                  </a:cxn>
                  <a:cxn ang="0">
                    <a:pos x="0" y="62"/>
                  </a:cxn>
                </a:cxnLst>
                <a:rect l="0" t="0" r="r" b="b"/>
                <a:pathLst>
                  <a:path w="54" h="62">
                    <a:moveTo>
                      <a:pt x="54" y="5"/>
                    </a:moveTo>
                    <a:lnTo>
                      <a:pt x="54" y="0"/>
                    </a:lnTo>
                    <a:lnTo>
                      <a:pt x="0" y="57"/>
                    </a:lnTo>
                    <a:lnTo>
                      <a:pt x="0" y="62"/>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232" name="Freeform 332"/>
              <p:cNvSpPr>
                <a:spLocks/>
              </p:cNvSpPr>
              <p:nvPr/>
            </p:nvSpPr>
            <p:spPr bwMode="auto">
              <a:xfrm>
                <a:off x="3273426" y="5275264"/>
                <a:ext cx="87313" cy="93663"/>
              </a:xfrm>
              <a:custGeom>
                <a:avLst/>
                <a:gdLst/>
                <a:ahLst/>
                <a:cxnLst>
                  <a:cxn ang="0">
                    <a:pos x="55" y="3"/>
                  </a:cxn>
                  <a:cxn ang="0">
                    <a:pos x="55" y="0"/>
                  </a:cxn>
                  <a:cxn ang="0">
                    <a:pos x="0" y="55"/>
                  </a:cxn>
                  <a:cxn ang="0">
                    <a:pos x="0" y="59"/>
                  </a:cxn>
                </a:cxnLst>
                <a:rect l="0" t="0" r="r" b="b"/>
                <a:pathLst>
                  <a:path w="55" h="59">
                    <a:moveTo>
                      <a:pt x="55" y="3"/>
                    </a:moveTo>
                    <a:lnTo>
                      <a:pt x="55" y="0"/>
                    </a:lnTo>
                    <a:lnTo>
                      <a:pt x="0" y="55"/>
                    </a:lnTo>
                    <a:lnTo>
                      <a:pt x="0" y="59"/>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233" name="Freeform 333"/>
              <p:cNvSpPr>
                <a:spLocks/>
              </p:cNvSpPr>
              <p:nvPr/>
            </p:nvSpPr>
            <p:spPr bwMode="auto">
              <a:xfrm>
                <a:off x="3259138" y="5260976"/>
                <a:ext cx="85725" cy="93663"/>
              </a:xfrm>
              <a:custGeom>
                <a:avLst/>
                <a:gdLst/>
                <a:ahLst/>
                <a:cxnLst>
                  <a:cxn ang="0">
                    <a:pos x="54" y="4"/>
                  </a:cxn>
                  <a:cxn ang="0">
                    <a:pos x="54" y="0"/>
                  </a:cxn>
                  <a:cxn ang="0">
                    <a:pos x="0" y="54"/>
                  </a:cxn>
                  <a:cxn ang="0">
                    <a:pos x="0" y="59"/>
                  </a:cxn>
                </a:cxnLst>
                <a:rect l="0" t="0" r="r" b="b"/>
                <a:pathLst>
                  <a:path w="54" h="59">
                    <a:moveTo>
                      <a:pt x="54" y="4"/>
                    </a:moveTo>
                    <a:lnTo>
                      <a:pt x="54" y="0"/>
                    </a:lnTo>
                    <a:lnTo>
                      <a:pt x="0" y="54"/>
                    </a:lnTo>
                    <a:lnTo>
                      <a:pt x="0" y="59"/>
                    </a:lnTo>
                  </a:path>
                </a:pathLst>
              </a:custGeom>
              <a:no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234" name="Freeform 334"/>
              <p:cNvSpPr>
                <a:spLocks/>
              </p:cNvSpPr>
              <p:nvPr/>
            </p:nvSpPr>
            <p:spPr bwMode="auto">
              <a:xfrm>
                <a:off x="3127376" y="5121276"/>
                <a:ext cx="112713" cy="131763"/>
              </a:xfrm>
              <a:custGeom>
                <a:avLst/>
                <a:gdLst/>
                <a:ahLst/>
                <a:cxnLst>
                  <a:cxn ang="0">
                    <a:pos x="71" y="0"/>
                  </a:cxn>
                  <a:cxn ang="0">
                    <a:pos x="0" y="71"/>
                  </a:cxn>
                  <a:cxn ang="0">
                    <a:pos x="0" y="83"/>
                  </a:cxn>
                  <a:cxn ang="0">
                    <a:pos x="71" y="15"/>
                  </a:cxn>
                  <a:cxn ang="0">
                    <a:pos x="71" y="0"/>
                  </a:cxn>
                </a:cxnLst>
                <a:rect l="0" t="0" r="r" b="b"/>
                <a:pathLst>
                  <a:path w="71" h="83">
                    <a:moveTo>
                      <a:pt x="71" y="0"/>
                    </a:moveTo>
                    <a:lnTo>
                      <a:pt x="0" y="71"/>
                    </a:lnTo>
                    <a:lnTo>
                      <a:pt x="0" y="83"/>
                    </a:lnTo>
                    <a:lnTo>
                      <a:pt x="71" y="15"/>
                    </a:lnTo>
                    <a:lnTo>
                      <a:pt x="71" y="0"/>
                    </a:lnTo>
                    <a:close/>
                  </a:path>
                </a:pathLst>
              </a:custGeom>
              <a:solidFill>
                <a:srgbClr val="DCDDDE"/>
              </a:solidFill>
              <a:ln w="3175" cap="rnd">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235" name="Freeform 335"/>
              <p:cNvSpPr>
                <a:spLocks/>
              </p:cNvSpPr>
              <p:nvPr/>
            </p:nvSpPr>
            <p:spPr bwMode="auto">
              <a:xfrm>
                <a:off x="3592513" y="5597526"/>
                <a:ext cx="26988" cy="49213"/>
              </a:xfrm>
              <a:custGeom>
                <a:avLst/>
                <a:gdLst/>
                <a:ahLst/>
                <a:cxnLst>
                  <a:cxn ang="0">
                    <a:pos x="0" y="31"/>
                  </a:cxn>
                  <a:cxn ang="0">
                    <a:pos x="17" y="17"/>
                  </a:cxn>
                  <a:cxn ang="0">
                    <a:pos x="10" y="0"/>
                  </a:cxn>
                  <a:cxn ang="0">
                    <a:pos x="0" y="7"/>
                  </a:cxn>
                  <a:cxn ang="0">
                    <a:pos x="0" y="31"/>
                  </a:cxn>
                </a:cxnLst>
                <a:rect l="0" t="0" r="r" b="b"/>
                <a:pathLst>
                  <a:path w="17" h="31">
                    <a:moveTo>
                      <a:pt x="0" y="31"/>
                    </a:moveTo>
                    <a:lnTo>
                      <a:pt x="17" y="17"/>
                    </a:lnTo>
                    <a:lnTo>
                      <a:pt x="10" y="0"/>
                    </a:lnTo>
                    <a:lnTo>
                      <a:pt x="0" y="7"/>
                    </a:lnTo>
                    <a:lnTo>
                      <a:pt x="0" y="31"/>
                    </a:lnTo>
                    <a:close/>
                  </a:path>
                </a:pathLst>
              </a:custGeom>
              <a:solidFill>
                <a:srgbClr val="DCDDDE"/>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236" name="Oval 336"/>
              <p:cNvSpPr>
                <a:spLocks noChangeArrowheads="1"/>
              </p:cNvSpPr>
              <p:nvPr/>
            </p:nvSpPr>
            <p:spPr bwMode="auto">
              <a:xfrm>
                <a:off x="3457576" y="5459414"/>
                <a:ext cx="41275" cy="41275"/>
              </a:xfrm>
              <a:prstGeom prst="ellipse">
                <a:avLst/>
              </a:prstGeom>
              <a:solidFill>
                <a:srgbClr val="DCDDDE"/>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237" name="Freeform 337"/>
              <p:cNvSpPr>
                <a:spLocks/>
              </p:cNvSpPr>
              <p:nvPr/>
            </p:nvSpPr>
            <p:spPr bwMode="auto">
              <a:xfrm>
                <a:off x="3457576" y="5481639"/>
                <a:ext cx="41275" cy="30163"/>
              </a:xfrm>
              <a:custGeom>
                <a:avLst/>
                <a:gdLst/>
                <a:ahLst/>
                <a:cxnLst>
                  <a:cxn ang="0">
                    <a:pos x="0" y="2"/>
                  </a:cxn>
                  <a:cxn ang="0">
                    <a:pos x="6" y="8"/>
                  </a:cxn>
                  <a:cxn ang="0">
                    <a:pos x="11" y="2"/>
                  </a:cxn>
                  <a:cxn ang="0">
                    <a:pos x="11" y="0"/>
                  </a:cxn>
                  <a:cxn ang="0">
                    <a:pos x="6" y="5"/>
                  </a:cxn>
                  <a:cxn ang="0">
                    <a:pos x="0" y="0"/>
                  </a:cxn>
                  <a:cxn ang="0">
                    <a:pos x="0" y="2"/>
                  </a:cxn>
                </a:cxnLst>
                <a:rect l="0" t="0" r="r" b="b"/>
                <a:pathLst>
                  <a:path w="11" h="8">
                    <a:moveTo>
                      <a:pt x="0" y="2"/>
                    </a:moveTo>
                    <a:cubicBezTo>
                      <a:pt x="0" y="5"/>
                      <a:pt x="3" y="8"/>
                      <a:pt x="6" y="8"/>
                    </a:cubicBezTo>
                    <a:cubicBezTo>
                      <a:pt x="8" y="8"/>
                      <a:pt x="11" y="5"/>
                      <a:pt x="11" y="2"/>
                    </a:cubicBezTo>
                    <a:cubicBezTo>
                      <a:pt x="11" y="0"/>
                      <a:pt x="11" y="0"/>
                      <a:pt x="11" y="0"/>
                    </a:cubicBezTo>
                    <a:cubicBezTo>
                      <a:pt x="11" y="3"/>
                      <a:pt x="8" y="5"/>
                      <a:pt x="6" y="5"/>
                    </a:cubicBezTo>
                    <a:cubicBezTo>
                      <a:pt x="3" y="5"/>
                      <a:pt x="0" y="3"/>
                      <a:pt x="0" y="0"/>
                    </a:cubicBezTo>
                    <a:lnTo>
                      <a:pt x="0" y="2"/>
                    </a:lnTo>
                    <a:close/>
                  </a:path>
                </a:pathLst>
              </a:custGeom>
              <a:solidFill>
                <a:srgbClr val="DCDDDE"/>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grpSp>
        <p:sp>
          <p:nvSpPr>
            <p:cNvPr id="9" name="Rectangle 1405"/>
            <p:cNvSpPr>
              <a:spLocks noChangeArrowheads="1"/>
            </p:cNvSpPr>
            <p:nvPr/>
          </p:nvSpPr>
          <p:spPr bwMode="auto">
            <a:xfrm>
              <a:off x="4309557" y="1818631"/>
              <a:ext cx="1207062"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nl-NL" sz="1200" dirty="0" smtClean="0">
                  <a:solidFill>
                    <a:srgbClr val="58595B"/>
                  </a:solidFill>
                  <a:cs typeface="Arial" pitchFamily="34" charset="0"/>
                </a:rPr>
                <a:t>Small LNG Carrier</a:t>
              </a:r>
              <a:endParaRPr lang="nl-NL" dirty="0" smtClean="0">
                <a:solidFill>
                  <a:srgbClr val="58595B"/>
                </a:solidFill>
                <a:cs typeface="Arial" pitchFamily="34" charset="0"/>
              </a:endParaRPr>
            </a:p>
          </p:txBody>
        </p:sp>
        <p:grpSp>
          <p:nvGrpSpPr>
            <p:cNvPr id="10" name="Group 1630"/>
            <p:cNvGrpSpPr/>
            <p:nvPr/>
          </p:nvGrpSpPr>
          <p:grpSpPr>
            <a:xfrm>
              <a:off x="3359499" y="1412854"/>
              <a:ext cx="197326" cy="197326"/>
              <a:chOff x="2788602" y="1991201"/>
              <a:chExt cx="218599" cy="218599"/>
            </a:xfrm>
          </p:grpSpPr>
          <p:sp>
            <p:nvSpPr>
              <p:cNvPr id="178" name="Oval 177"/>
              <p:cNvSpPr/>
              <p:nvPr/>
            </p:nvSpPr>
            <p:spPr>
              <a:xfrm>
                <a:off x="2788602" y="1991201"/>
                <a:ext cx="218599" cy="218599"/>
              </a:xfrm>
              <a:prstGeom prst="ellipse">
                <a:avLst/>
              </a:prstGeom>
              <a:solidFill>
                <a:srgbClr val="00B0F0"/>
              </a:solidFill>
              <a:ln>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solidFill>
                    <a:srgbClr val="595959"/>
                  </a:solidFill>
                </a:endParaRPr>
              </a:p>
            </p:txBody>
          </p:sp>
          <p:sp>
            <p:nvSpPr>
              <p:cNvPr id="179" name="Isosceles Triangle 178"/>
              <p:cNvSpPr/>
              <p:nvPr/>
            </p:nvSpPr>
            <p:spPr>
              <a:xfrm rot="5400000">
                <a:off x="2838611" y="2031519"/>
                <a:ext cx="163353" cy="14082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pSp>
        <p:grpSp>
          <p:nvGrpSpPr>
            <p:cNvPr id="11" name="Group 1454"/>
            <p:cNvGrpSpPr/>
            <p:nvPr/>
          </p:nvGrpSpPr>
          <p:grpSpPr>
            <a:xfrm>
              <a:off x="6918675" y="1184731"/>
              <a:ext cx="646113" cy="712788"/>
              <a:chOff x="3397251" y="4022726"/>
              <a:chExt cx="646113" cy="712788"/>
            </a:xfrm>
          </p:grpSpPr>
          <p:sp>
            <p:nvSpPr>
              <p:cNvPr id="83" name="Freeform 141"/>
              <p:cNvSpPr>
                <a:spLocks/>
              </p:cNvSpPr>
              <p:nvPr/>
            </p:nvSpPr>
            <p:spPr bwMode="auto">
              <a:xfrm>
                <a:off x="3397251" y="4060826"/>
                <a:ext cx="646113" cy="647700"/>
              </a:xfrm>
              <a:custGeom>
                <a:avLst/>
                <a:gdLst/>
                <a:ahLst/>
                <a:cxnLst>
                  <a:cxn ang="0">
                    <a:pos x="407" y="170"/>
                  </a:cxn>
                  <a:cxn ang="0">
                    <a:pos x="168" y="408"/>
                  </a:cxn>
                  <a:cxn ang="0">
                    <a:pos x="0" y="238"/>
                  </a:cxn>
                  <a:cxn ang="0">
                    <a:pos x="239" y="0"/>
                  </a:cxn>
                  <a:cxn ang="0">
                    <a:pos x="407" y="170"/>
                  </a:cxn>
                </a:cxnLst>
                <a:rect l="0" t="0" r="r" b="b"/>
                <a:pathLst>
                  <a:path w="407" h="408">
                    <a:moveTo>
                      <a:pt x="407" y="170"/>
                    </a:moveTo>
                    <a:lnTo>
                      <a:pt x="168" y="408"/>
                    </a:lnTo>
                    <a:lnTo>
                      <a:pt x="0" y="238"/>
                    </a:lnTo>
                    <a:lnTo>
                      <a:pt x="239" y="0"/>
                    </a:lnTo>
                    <a:lnTo>
                      <a:pt x="407" y="170"/>
                    </a:lnTo>
                    <a:close/>
                  </a:path>
                </a:pathLst>
              </a:custGeom>
              <a:solidFill>
                <a:srgbClr val="CED0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84" name="Freeform 142"/>
              <p:cNvSpPr>
                <a:spLocks/>
              </p:cNvSpPr>
              <p:nvPr/>
            </p:nvSpPr>
            <p:spPr bwMode="auto">
              <a:xfrm>
                <a:off x="3397251" y="4060826"/>
                <a:ext cx="646113" cy="647700"/>
              </a:xfrm>
              <a:custGeom>
                <a:avLst/>
                <a:gdLst/>
                <a:ahLst/>
                <a:cxnLst>
                  <a:cxn ang="0">
                    <a:pos x="407" y="170"/>
                  </a:cxn>
                  <a:cxn ang="0">
                    <a:pos x="168" y="408"/>
                  </a:cxn>
                  <a:cxn ang="0">
                    <a:pos x="0" y="238"/>
                  </a:cxn>
                  <a:cxn ang="0">
                    <a:pos x="239" y="0"/>
                  </a:cxn>
                  <a:cxn ang="0">
                    <a:pos x="407" y="170"/>
                  </a:cxn>
                </a:cxnLst>
                <a:rect l="0" t="0" r="r" b="b"/>
                <a:pathLst>
                  <a:path w="407" h="408">
                    <a:moveTo>
                      <a:pt x="407" y="170"/>
                    </a:moveTo>
                    <a:lnTo>
                      <a:pt x="168" y="408"/>
                    </a:lnTo>
                    <a:lnTo>
                      <a:pt x="0" y="238"/>
                    </a:lnTo>
                    <a:lnTo>
                      <a:pt x="239" y="0"/>
                    </a:lnTo>
                    <a:lnTo>
                      <a:pt x="407" y="170"/>
                    </a:lnTo>
                    <a:close/>
                  </a:path>
                </a:pathLst>
              </a:custGeom>
              <a:solidFill>
                <a:schemeClr val="bg1"/>
              </a:solidFill>
              <a:ln w="19050"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85" name="Freeform 143"/>
              <p:cNvSpPr>
                <a:spLocks/>
              </p:cNvSpPr>
              <p:nvPr/>
            </p:nvSpPr>
            <p:spPr bwMode="auto">
              <a:xfrm>
                <a:off x="3397251" y="4438651"/>
                <a:ext cx="266700" cy="296863"/>
              </a:xfrm>
              <a:custGeom>
                <a:avLst/>
                <a:gdLst/>
                <a:ahLst/>
                <a:cxnLst>
                  <a:cxn ang="0">
                    <a:pos x="0" y="0"/>
                  </a:cxn>
                  <a:cxn ang="0">
                    <a:pos x="168" y="170"/>
                  </a:cxn>
                  <a:cxn ang="0">
                    <a:pos x="168" y="187"/>
                  </a:cxn>
                  <a:cxn ang="0">
                    <a:pos x="0" y="17"/>
                  </a:cxn>
                  <a:cxn ang="0">
                    <a:pos x="0" y="0"/>
                  </a:cxn>
                </a:cxnLst>
                <a:rect l="0" t="0" r="r" b="b"/>
                <a:pathLst>
                  <a:path w="168" h="187">
                    <a:moveTo>
                      <a:pt x="0" y="0"/>
                    </a:moveTo>
                    <a:lnTo>
                      <a:pt x="168" y="170"/>
                    </a:lnTo>
                    <a:lnTo>
                      <a:pt x="168" y="187"/>
                    </a:lnTo>
                    <a:lnTo>
                      <a:pt x="0" y="17"/>
                    </a:lnTo>
                    <a:lnTo>
                      <a:pt x="0" y="0"/>
                    </a:lnTo>
                    <a:close/>
                  </a:path>
                </a:pathLst>
              </a:custGeom>
              <a:solidFill>
                <a:schemeClr val="bg1"/>
              </a:solidFill>
              <a:ln w="19050"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86" name="Freeform 144"/>
              <p:cNvSpPr>
                <a:spLocks/>
              </p:cNvSpPr>
              <p:nvPr/>
            </p:nvSpPr>
            <p:spPr bwMode="auto">
              <a:xfrm>
                <a:off x="3663951" y="4330701"/>
                <a:ext cx="379413" cy="404813"/>
              </a:xfrm>
              <a:custGeom>
                <a:avLst/>
                <a:gdLst/>
                <a:ahLst/>
                <a:cxnLst>
                  <a:cxn ang="0">
                    <a:pos x="0" y="238"/>
                  </a:cxn>
                  <a:cxn ang="0">
                    <a:pos x="239" y="0"/>
                  </a:cxn>
                  <a:cxn ang="0">
                    <a:pos x="239" y="16"/>
                  </a:cxn>
                  <a:cxn ang="0">
                    <a:pos x="0" y="255"/>
                  </a:cxn>
                  <a:cxn ang="0">
                    <a:pos x="0" y="238"/>
                  </a:cxn>
                </a:cxnLst>
                <a:rect l="0" t="0" r="r" b="b"/>
                <a:pathLst>
                  <a:path w="239" h="255">
                    <a:moveTo>
                      <a:pt x="0" y="238"/>
                    </a:moveTo>
                    <a:lnTo>
                      <a:pt x="239" y="0"/>
                    </a:lnTo>
                    <a:lnTo>
                      <a:pt x="239" y="16"/>
                    </a:lnTo>
                    <a:lnTo>
                      <a:pt x="0" y="255"/>
                    </a:lnTo>
                    <a:lnTo>
                      <a:pt x="0" y="238"/>
                    </a:lnTo>
                    <a:close/>
                  </a:path>
                </a:pathLst>
              </a:custGeom>
              <a:solidFill>
                <a:srgbClr val="CED0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87" name="Freeform 145"/>
              <p:cNvSpPr>
                <a:spLocks/>
              </p:cNvSpPr>
              <p:nvPr/>
            </p:nvSpPr>
            <p:spPr bwMode="auto">
              <a:xfrm>
                <a:off x="3663951" y="4330701"/>
                <a:ext cx="379413" cy="404813"/>
              </a:xfrm>
              <a:custGeom>
                <a:avLst/>
                <a:gdLst/>
                <a:ahLst/>
                <a:cxnLst>
                  <a:cxn ang="0">
                    <a:pos x="0" y="238"/>
                  </a:cxn>
                  <a:cxn ang="0">
                    <a:pos x="239" y="0"/>
                  </a:cxn>
                  <a:cxn ang="0">
                    <a:pos x="239" y="16"/>
                  </a:cxn>
                  <a:cxn ang="0">
                    <a:pos x="0" y="255"/>
                  </a:cxn>
                  <a:cxn ang="0">
                    <a:pos x="0" y="238"/>
                  </a:cxn>
                </a:cxnLst>
                <a:rect l="0" t="0" r="r" b="b"/>
                <a:pathLst>
                  <a:path w="239" h="255">
                    <a:moveTo>
                      <a:pt x="0" y="238"/>
                    </a:moveTo>
                    <a:lnTo>
                      <a:pt x="239" y="0"/>
                    </a:lnTo>
                    <a:lnTo>
                      <a:pt x="239" y="16"/>
                    </a:lnTo>
                    <a:lnTo>
                      <a:pt x="0" y="255"/>
                    </a:lnTo>
                    <a:lnTo>
                      <a:pt x="0" y="238"/>
                    </a:lnTo>
                    <a:close/>
                  </a:path>
                </a:pathLst>
              </a:custGeom>
              <a:solidFill>
                <a:schemeClr val="bg1"/>
              </a:solidFill>
              <a:ln w="19050"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88" name="Freeform 146"/>
              <p:cNvSpPr>
                <a:spLocks/>
              </p:cNvSpPr>
              <p:nvPr/>
            </p:nvSpPr>
            <p:spPr bwMode="auto">
              <a:xfrm>
                <a:off x="3397251" y="4060826"/>
                <a:ext cx="646113" cy="647700"/>
              </a:xfrm>
              <a:custGeom>
                <a:avLst/>
                <a:gdLst/>
                <a:ahLst/>
                <a:cxnLst>
                  <a:cxn ang="0">
                    <a:pos x="407" y="170"/>
                  </a:cxn>
                  <a:cxn ang="0">
                    <a:pos x="168" y="408"/>
                  </a:cxn>
                  <a:cxn ang="0">
                    <a:pos x="0" y="238"/>
                  </a:cxn>
                  <a:cxn ang="0">
                    <a:pos x="239" y="0"/>
                  </a:cxn>
                  <a:cxn ang="0">
                    <a:pos x="407" y="170"/>
                  </a:cxn>
                </a:cxnLst>
                <a:rect l="0" t="0" r="r" b="b"/>
                <a:pathLst>
                  <a:path w="407" h="408">
                    <a:moveTo>
                      <a:pt x="407" y="170"/>
                    </a:moveTo>
                    <a:lnTo>
                      <a:pt x="168" y="408"/>
                    </a:lnTo>
                    <a:lnTo>
                      <a:pt x="0" y="238"/>
                    </a:lnTo>
                    <a:lnTo>
                      <a:pt x="239" y="0"/>
                    </a:lnTo>
                    <a:lnTo>
                      <a:pt x="407" y="170"/>
                    </a:lnTo>
                    <a:close/>
                  </a:path>
                </a:pathLst>
              </a:custGeom>
              <a:solidFill>
                <a:srgbClr val="CED0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89" name="Freeform 147"/>
              <p:cNvSpPr>
                <a:spLocks/>
              </p:cNvSpPr>
              <p:nvPr/>
            </p:nvSpPr>
            <p:spPr bwMode="auto">
              <a:xfrm>
                <a:off x="3397251" y="4060826"/>
                <a:ext cx="646113" cy="647700"/>
              </a:xfrm>
              <a:custGeom>
                <a:avLst/>
                <a:gdLst/>
                <a:ahLst/>
                <a:cxnLst>
                  <a:cxn ang="0">
                    <a:pos x="407" y="170"/>
                  </a:cxn>
                  <a:cxn ang="0">
                    <a:pos x="168" y="408"/>
                  </a:cxn>
                  <a:cxn ang="0">
                    <a:pos x="0" y="238"/>
                  </a:cxn>
                  <a:cxn ang="0">
                    <a:pos x="239" y="0"/>
                  </a:cxn>
                  <a:cxn ang="0">
                    <a:pos x="407" y="170"/>
                  </a:cxn>
                </a:cxnLst>
                <a:rect l="0" t="0" r="r" b="b"/>
                <a:pathLst>
                  <a:path w="407" h="408">
                    <a:moveTo>
                      <a:pt x="407" y="170"/>
                    </a:moveTo>
                    <a:lnTo>
                      <a:pt x="168" y="408"/>
                    </a:lnTo>
                    <a:lnTo>
                      <a:pt x="0" y="238"/>
                    </a:lnTo>
                    <a:lnTo>
                      <a:pt x="239" y="0"/>
                    </a:lnTo>
                    <a:lnTo>
                      <a:pt x="407" y="170"/>
                    </a:lnTo>
                    <a:close/>
                  </a:path>
                </a:pathLst>
              </a:custGeom>
              <a:solidFill>
                <a:srgbClr val="CFD1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90" name="Freeform 148"/>
              <p:cNvSpPr>
                <a:spLocks/>
              </p:cNvSpPr>
              <p:nvPr/>
            </p:nvSpPr>
            <p:spPr bwMode="auto">
              <a:xfrm>
                <a:off x="3663951" y="4330701"/>
                <a:ext cx="379413" cy="404813"/>
              </a:xfrm>
              <a:custGeom>
                <a:avLst/>
                <a:gdLst/>
                <a:ahLst/>
                <a:cxnLst>
                  <a:cxn ang="0">
                    <a:pos x="0" y="238"/>
                  </a:cxn>
                  <a:cxn ang="0">
                    <a:pos x="239" y="0"/>
                  </a:cxn>
                  <a:cxn ang="0">
                    <a:pos x="239" y="16"/>
                  </a:cxn>
                  <a:cxn ang="0">
                    <a:pos x="0" y="255"/>
                  </a:cxn>
                  <a:cxn ang="0">
                    <a:pos x="0" y="238"/>
                  </a:cxn>
                </a:cxnLst>
                <a:rect l="0" t="0" r="r" b="b"/>
                <a:pathLst>
                  <a:path w="239" h="255">
                    <a:moveTo>
                      <a:pt x="0" y="238"/>
                    </a:moveTo>
                    <a:lnTo>
                      <a:pt x="239" y="0"/>
                    </a:lnTo>
                    <a:lnTo>
                      <a:pt x="239" y="16"/>
                    </a:lnTo>
                    <a:lnTo>
                      <a:pt x="0" y="255"/>
                    </a:lnTo>
                    <a:lnTo>
                      <a:pt x="0" y="238"/>
                    </a:lnTo>
                    <a:close/>
                  </a:path>
                </a:pathLst>
              </a:custGeom>
              <a:solidFill>
                <a:srgbClr val="CED0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91" name="Freeform 149"/>
              <p:cNvSpPr>
                <a:spLocks/>
              </p:cNvSpPr>
              <p:nvPr/>
            </p:nvSpPr>
            <p:spPr bwMode="auto">
              <a:xfrm>
                <a:off x="3663951" y="4330701"/>
                <a:ext cx="379413" cy="404813"/>
              </a:xfrm>
              <a:custGeom>
                <a:avLst/>
                <a:gdLst/>
                <a:ahLst/>
                <a:cxnLst>
                  <a:cxn ang="0">
                    <a:pos x="0" y="238"/>
                  </a:cxn>
                  <a:cxn ang="0">
                    <a:pos x="239" y="0"/>
                  </a:cxn>
                  <a:cxn ang="0">
                    <a:pos x="239" y="16"/>
                  </a:cxn>
                  <a:cxn ang="0">
                    <a:pos x="0" y="255"/>
                  </a:cxn>
                  <a:cxn ang="0">
                    <a:pos x="0" y="238"/>
                  </a:cxn>
                </a:cxnLst>
                <a:rect l="0" t="0" r="r" b="b"/>
                <a:pathLst>
                  <a:path w="239" h="255">
                    <a:moveTo>
                      <a:pt x="0" y="238"/>
                    </a:moveTo>
                    <a:lnTo>
                      <a:pt x="239" y="0"/>
                    </a:lnTo>
                    <a:lnTo>
                      <a:pt x="239" y="16"/>
                    </a:lnTo>
                    <a:lnTo>
                      <a:pt x="0" y="255"/>
                    </a:lnTo>
                    <a:lnTo>
                      <a:pt x="0" y="238"/>
                    </a:lnTo>
                    <a:close/>
                  </a:path>
                </a:pathLst>
              </a:custGeom>
              <a:solidFill>
                <a:srgbClr val="CFD1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92" name="Freeform 150"/>
              <p:cNvSpPr>
                <a:spLocks/>
              </p:cNvSpPr>
              <p:nvPr/>
            </p:nvSpPr>
            <p:spPr bwMode="auto">
              <a:xfrm>
                <a:off x="3397251" y="4060826"/>
                <a:ext cx="646113" cy="647700"/>
              </a:xfrm>
              <a:custGeom>
                <a:avLst/>
                <a:gdLst/>
                <a:ahLst/>
                <a:cxnLst>
                  <a:cxn ang="0">
                    <a:pos x="407" y="170"/>
                  </a:cxn>
                  <a:cxn ang="0">
                    <a:pos x="168" y="408"/>
                  </a:cxn>
                  <a:cxn ang="0">
                    <a:pos x="0" y="238"/>
                  </a:cxn>
                  <a:cxn ang="0">
                    <a:pos x="239" y="0"/>
                  </a:cxn>
                  <a:cxn ang="0">
                    <a:pos x="407" y="170"/>
                  </a:cxn>
                </a:cxnLst>
                <a:rect l="0" t="0" r="r" b="b"/>
                <a:pathLst>
                  <a:path w="407" h="408">
                    <a:moveTo>
                      <a:pt x="407" y="170"/>
                    </a:moveTo>
                    <a:lnTo>
                      <a:pt x="168" y="408"/>
                    </a:lnTo>
                    <a:lnTo>
                      <a:pt x="0" y="238"/>
                    </a:lnTo>
                    <a:lnTo>
                      <a:pt x="239" y="0"/>
                    </a:lnTo>
                    <a:lnTo>
                      <a:pt x="407" y="170"/>
                    </a:lnTo>
                    <a:close/>
                  </a:path>
                </a:pathLst>
              </a:custGeom>
              <a:solidFill>
                <a:srgbClr val="CED0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93" name="Freeform 151"/>
              <p:cNvSpPr>
                <a:spLocks/>
              </p:cNvSpPr>
              <p:nvPr/>
            </p:nvSpPr>
            <p:spPr bwMode="auto">
              <a:xfrm>
                <a:off x="3719513" y="4198939"/>
                <a:ext cx="266700" cy="165100"/>
              </a:xfrm>
              <a:custGeom>
                <a:avLst/>
                <a:gdLst/>
                <a:ahLst/>
                <a:cxnLst>
                  <a:cxn ang="0">
                    <a:pos x="5" y="1"/>
                  </a:cxn>
                  <a:cxn ang="0">
                    <a:pos x="18" y="14"/>
                  </a:cxn>
                  <a:cxn ang="0">
                    <a:pos x="18" y="4"/>
                  </a:cxn>
                  <a:cxn ang="0">
                    <a:pos x="20" y="1"/>
                  </a:cxn>
                  <a:cxn ang="0">
                    <a:pos x="23" y="2"/>
                  </a:cxn>
                  <a:cxn ang="0">
                    <a:pos x="38" y="17"/>
                  </a:cxn>
                  <a:cxn ang="0">
                    <a:pos x="39" y="19"/>
                  </a:cxn>
                  <a:cxn ang="0">
                    <a:pos x="39" y="34"/>
                  </a:cxn>
                  <a:cxn ang="0">
                    <a:pos x="42" y="38"/>
                  </a:cxn>
                  <a:cxn ang="0">
                    <a:pos x="66" y="14"/>
                  </a:cxn>
                  <a:cxn ang="0">
                    <a:pos x="70" y="14"/>
                  </a:cxn>
                  <a:cxn ang="0">
                    <a:pos x="70" y="17"/>
                  </a:cxn>
                  <a:cxn ang="0">
                    <a:pos x="44" y="43"/>
                  </a:cxn>
                  <a:cxn ang="0">
                    <a:pos x="42" y="44"/>
                  </a:cxn>
                  <a:cxn ang="0">
                    <a:pos x="40" y="43"/>
                  </a:cxn>
                  <a:cxn ang="0">
                    <a:pos x="34" y="37"/>
                  </a:cxn>
                  <a:cxn ang="0">
                    <a:pos x="33" y="35"/>
                  </a:cxn>
                  <a:cxn ang="0">
                    <a:pos x="33" y="20"/>
                  </a:cxn>
                  <a:cxn ang="0">
                    <a:pos x="23" y="10"/>
                  </a:cxn>
                  <a:cxn ang="0">
                    <a:pos x="23" y="20"/>
                  </a:cxn>
                  <a:cxn ang="0">
                    <a:pos x="22" y="23"/>
                  </a:cxn>
                  <a:cxn ang="0">
                    <a:pos x="19" y="22"/>
                  </a:cxn>
                  <a:cxn ang="0">
                    <a:pos x="1" y="4"/>
                  </a:cxn>
                  <a:cxn ang="0">
                    <a:pos x="1" y="1"/>
                  </a:cxn>
                  <a:cxn ang="0">
                    <a:pos x="5" y="1"/>
                  </a:cxn>
                </a:cxnLst>
                <a:rect l="0" t="0" r="r" b="b"/>
                <a:pathLst>
                  <a:path w="71" h="44">
                    <a:moveTo>
                      <a:pt x="5" y="1"/>
                    </a:moveTo>
                    <a:cubicBezTo>
                      <a:pt x="5" y="1"/>
                      <a:pt x="13" y="9"/>
                      <a:pt x="18" y="14"/>
                    </a:cubicBezTo>
                    <a:cubicBezTo>
                      <a:pt x="18" y="4"/>
                      <a:pt x="18" y="4"/>
                      <a:pt x="18" y="4"/>
                    </a:cubicBezTo>
                    <a:cubicBezTo>
                      <a:pt x="18" y="3"/>
                      <a:pt x="19" y="2"/>
                      <a:pt x="20" y="1"/>
                    </a:cubicBezTo>
                    <a:cubicBezTo>
                      <a:pt x="21" y="1"/>
                      <a:pt x="22" y="1"/>
                      <a:pt x="23" y="2"/>
                    </a:cubicBezTo>
                    <a:cubicBezTo>
                      <a:pt x="38" y="17"/>
                      <a:pt x="38" y="17"/>
                      <a:pt x="38" y="17"/>
                    </a:cubicBezTo>
                    <a:cubicBezTo>
                      <a:pt x="38" y="18"/>
                      <a:pt x="39" y="18"/>
                      <a:pt x="39" y="19"/>
                    </a:cubicBezTo>
                    <a:cubicBezTo>
                      <a:pt x="39" y="34"/>
                      <a:pt x="39" y="34"/>
                      <a:pt x="39" y="34"/>
                    </a:cubicBezTo>
                    <a:cubicBezTo>
                      <a:pt x="39" y="35"/>
                      <a:pt x="41" y="36"/>
                      <a:pt x="42" y="38"/>
                    </a:cubicBezTo>
                    <a:cubicBezTo>
                      <a:pt x="45" y="34"/>
                      <a:pt x="66" y="14"/>
                      <a:pt x="66" y="14"/>
                    </a:cubicBezTo>
                    <a:cubicBezTo>
                      <a:pt x="67" y="12"/>
                      <a:pt x="69" y="12"/>
                      <a:pt x="70" y="14"/>
                    </a:cubicBezTo>
                    <a:cubicBezTo>
                      <a:pt x="71" y="15"/>
                      <a:pt x="71" y="16"/>
                      <a:pt x="70" y="17"/>
                    </a:cubicBezTo>
                    <a:cubicBezTo>
                      <a:pt x="44" y="43"/>
                      <a:pt x="44" y="43"/>
                      <a:pt x="44" y="43"/>
                    </a:cubicBezTo>
                    <a:cubicBezTo>
                      <a:pt x="43" y="44"/>
                      <a:pt x="43" y="44"/>
                      <a:pt x="42" y="44"/>
                    </a:cubicBezTo>
                    <a:cubicBezTo>
                      <a:pt x="41" y="44"/>
                      <a:pt x="41" y="44"/>
                      <a:pt x="40" y="43"/>
                    </a:cubicBezTo>
                    <a:cubicBezTo>
                      <a:pt x="34" y="37"/>
                      <a:pt x="34" y="37"/>
                      <a:pt x="34" y="37"/>
                    </a:cubicBezTo>
                    <a:cubicBezTo>
                      <a:pt x="34" y="37"/>
                      <a:pt x="33" y="36"/>
                      <a:pt x="33" y="35"/>
                    </a:cubicBezTo>
                    <a:cubicBezTo>
                      <a:pt x="33" y="20"/>
                      <a:pt x="33" y="20"/>
                      <a:pt x="33" y="20"/>
                    </a:cubicBezTo>
                    <a:cubicBezTo>
                      <a:pt x="33" y="19"/>
                      <a:pt x="28" y="14"/>
                      <a:pt x="23" y="10"/>
                    </a:cubicBezTo>
                    <a:cubicBezTo>
                      <a:pt x="23" y="20"/>
                      <a:pt x="23" y="20"/>
                      <a:pt x="23" y="20"/>
                    </a:cubicBezTo>
                    <a:cubicBezTo>
                      <a:pt x="23" y="21"/>
                      <a:pt x="23" y="22"/>
                      <a:pt x="22" y="23"/>
                    </a:cubicBezTo>
                    <a:cubicBezTo>
                      <a:pt x="21" y="23"/>
                      <a:pt x="20" y="23"/>
                      <a:pt x="19" y="22"/>
                    </a:cubicBezTo>
                    <a:cubicBezTo>
                      <a:pt x="1" y="4"/>
                      <a:pt x="1" y="4"/>
                      <a:pt x="1" y="4"/>
                    </a:cubicBezTo>
                    <a:cubicBezTo>
                      <a:pt x="0" y="3"/>
                      <a:pt x="0" y="2"/>
                      <a:pt x="1" y="1"/>
                    </a:cubicBezTo>
                    <a:cubicBezTo>
                      <a:pt x="2" y="0"/>
                      <a:pt x="4" y="0"/>
                      <a:pt x="5" y="1"/>
                    </a:cubicBezTo>
                    <a:close/>
                  </a:path>
                </a:pathLst>
              </a:custGeom>
              <a:solidFill>
                <a:schemeClr val="bg1"/>
              </a:solidFill>
              <a:ln w="19050"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94" name="Freeform 152"/>
              <p:cNvSpPr>
                <a:spLocks/>
              </p:cNvSpPr>
              <p:nvPr/>
            </p:nvSpPr>
            <p:spPr bwMode="auto">
              <a:xfrm>
                <a:off x="3589338" y="4273551"/>
                <a:ext cx="427038" cy="247650"/>
              </a:xfrm>
              <a:custGeom>
                <a:avLst/>
                <a:gdLst/>
                <a:ahLst/>
                <a:cxnLst>
                  <a:cxn ang="0">
                    <a:pos x="113" y="1"/>
                  </a:cxn>
                  <a:cxn ang="0">
                    <a:pos x="113" y="5"/>
                  </a:cxn>
                  <a:cxn ang="0">
                    <a:pos x="52" y="66"/>
                  </a:cxn>
                  <a:cxn ang="0">
                    <a:pos x="50" y="66"/>
                  </a:cxn>
                  <a:cxn ang="0">
                    <a:pos x="48" y="66"/>
                  </a:cxn>
                  <a:cxn ang="0">
                    <a:pos x="34" y="52"/>
                  </a:cxn>
                  <a:cxn ang="0">
                    <a:pos x="34" y="50"/>
                  </a:cxn>
                  <a:cxn ang="0">
                    <a:pos x="34" y="35"/>
                  </a:cxn>
                  <a:cxn ang="0">
                    <a:pos x="24" y="25"/>
                  </a:cxn>
                  <a:cxn ang="0">
                    <a:pos x="24" y="35"/>
                  </a:cxn>
                  <a:cxn ang="0">
                    <a:pos x="22" y="37"/>
                  </a:cxn>
                  <a:cxn ang="0">
                    <a:pos x="19" y="37"/>
                  </a:cxn>
                  <a:cxn ang="0">
                    <a:pos x="1" y="19"/>
                  </a:cxn>
                  <a:cxn ang="0">
                    <a:pos x="1" y="15"/>
                  </a:cxn>
                  <a:cxn ang="0">
                    <a:pos x="5" y="15"/>
                  </a:cxn>
                  <a:cxn ang="0">
                    <a:pos x="18" y="28"/>
                  </a:cxn>
                  <a:cxn ang="0">
                    <a:pos x="18" y="18"/>
                  </a:cxn>
                  <a:cxn ang="0">
                    <a:pos x="20" y="16"/>
                  </a:cxn>
                  <a:cxn ang="0">
                    <a:pos x="23" y="16"/>
                  </a:cxn>
                  <a:cxn ang="0">
                    <a:pos x="38" y="32"/>
                  </a:cxn>
                  <a:cxn ang="0">
                    <a:pos x="39" y="34"/>
                  </a:cxn>
                  <a:cxn ang="0">
                    <a:pos x="39" y="49"/>
                  </a:cxn>
                  <a:cxn ang="0">
                    <a:pos x="50" y="60"/>
                  </a:cxn>
                  <a:cxn ang="0">
                    <a:pos x="109" y="1"/>
                  </a:cxn>
                  <a:cxn ang="0">
                    <a:pos x="113" y="1"/>
                  </a:cxn>
                </a:cxnLst>
                <a:rect l="0" t="0" r="r" b="b"/>
                <a:pathLst>
                  <a:path w="114" h="66">
                    <a:moveTo>
                      <a:pt x="113" y="1"/>
                    </a:moveTo>
                    <a:cubicBezTo>
                      <a:pt x="114" y="2"/>
                      <a:pt x="114" y="4"/>
                      <a:pt x="113" y="5"/>
                    </a:cubicBezTo>
                    <a:cubicBezTo>
                      <a:pt x="52" y="66"/>
                      <a:pt x="52" y="66"/>
                      <a:pt x="52" y="66"/>
                    </a:cubicBezTo>
                    <a:cubicBezTo>
                      <a:pt x="51" y="66"/>
                      <a:pt x="51" y="66"/>
                      <a:pt x="50" y="66"/>
                    </a:cubicBezTo>
                    <a:cubicBezTo>
                      <a:pt x="49" y="66"/>
                      <a:pt x="48" y="66"/>
                      <a:pt x="48" y="66"/>
                    </a:cubicBezTo>
                    <a:cubicBezTo>
                      <a:pt x="34" y="52"/>
                      <a:pt x="34" y="52"/>
                      <a:pt x="34" y="52"/>
                    </a:cubicBezTo>
                    <a:cubicBezTo>
                      <a:pt x="34" y="51"/>
                      <a:pt x="34" y="51"/>
                      <a:pt x="34" y="50"/>
                    </a:cubicBezTo>
                    <a:cubicBezTo>
                      <a:pt x="34" y="35"/>
                      <a:pt x="34" y="35"/>
                      <a:pt x="34" y="35"/>
                    </a:cubicBezTo>
                    <a:cubicBezTo>
                      <a:pt x="33" y="34"/>
                      <a:pt x="28" y="29"/>
                      <a:pt x="24" y="25"/>
                    </a:cubicBezTo>
                    <a:cubicBezTo>
                      <a:pt x="24" y="35"/>
                      <a:pt x="24" y="35"/>
                      <a:pt x="24" y="35"/>
                    </a:cubicBezTo>
                    <a:cubicBezTo>
                      <a:pt x="24" y="36"/>
                      <a:pt x="23" y="37"/>
                      <a:pt x="22" y="37"/>
                    </a:cubicBezTo>
                    <a:cubicBezTo>
                      <a:pt x="21" y="38"/>
                      <a:pt x="20" y="37"/>
                      <a:pt x="19" y="37"/>
                    </a:cubicBezTo>
                    <a:cubicBezTo>
                      <a:pt x="1" y="19"/>
                      <a:pt x="1" y="19"/>
                      <a:pt x="1" y="19"/>
                    </a:cubicBezTo>
                    <a:cubicBezTo>
                      <a:pt x="0" y="18"/>
                      <a:pt x="0" y="16"/>
                      <a:pt x="1" y="15"/>
                    </a:cubicBezTo>
                    <a:cubicBezTo>
                      <a:pt x="2" y="14"/>
                      <a:pt x="4" y="14"/>
                      <a:pt x="5" y="15"/>
                    </a:cubicBezTo>
                    <a:cubicBezTo>
                      <a:pt x="5" y="15"/>
                      <a:pt x="13" y="23"/>
                      <a:pt x="18" y="28"/>
                    </a:cubicBezTo>
                    <a:cubicBezTo>
                      <a:pt x="18" y="18"/>
                      <a:pt x="18" y="18"/>
                      <a:pt x="18" y="18"/>
                    </a:cubicBezTo>
                    <a:cubicBezTo>
                      <a:pt x="18" y="17"/>
                      <a:pt x="19" y="16"/>
                      <a:pt x="20" y="16"/>
                    </a:cubicBezTo>
                    <a:cubicBezTo>
                      <a:pt x="21" y="16"/>
                      <a:pt x="22" y="16"/>
                      <a:pt x="23" y="16"/>
                    </a:cubicBezTo>
                    <a:cubicBezTo>
                      <a:pt x="38" y="32"/>
                      <a:pt x="38" y="32"/>
                      <a:pt x="38" y="32"/>
                    </a:cubicBezTo>
                    <a:cubicBezTo>
                      <a:pt x="39" y="32"/>
                      <a:pt x="39" y="33"/>
                      <a:pt x="39" y="34"/>
                    </a:cubicBezTo>
                    <a:cubicBezTo>
                      <a:pt x="39" y="49"/>
                      <a:pt x="39" y="49"/>
                      <a:pt x="39" y="49"/>
                    </a:cubicBezTo>
                    <a:cubicBezTo>
                      <a:pt x="40" y="50"/>
                      <a:pt x="47" y="57"/>
                      <a:pt x="50" y="60"/>
                    </a:cubicBezTo>
                    <a:cubicBezTo>
                      <a:pt x="53" y="57"/>
                      <a:pt x="109" y="1"/>
                      <a:pt x="109" y="1"/>
                    </a:cubicBezTo>
                    <a:cubicBezTo>
                      <a:pt x="110" y="0"/>
                      <a:pt x="112" y="0"/>
                      <a:pt x="113" y="1"/>
                    </a:cubicBezTo>
                    <a:close/>
                  </a:path>
                </a:pathLst>
              </a:custGeom>
              <a:solidFill>
                <a:schemeClr val="bg1"/>
              </a:solidFill>
              <a:ln w="19050"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95" name="Freeform 153"/>
              <p:cNvSpPr>
                <a:spLocks/>
              </p:cNvSpPr>
              <p:nvPr/>
            </p:nvSpPr>
            <p:spPr bwMode="auto">
              <a:xfrm>
                <a:off x="3402013" y="4300539"/>
                <a:ext cx="636588" cy="382588"/>
              </a:xfrm>
              <a:custGeom>
                <a:avLst/>
                <a:gdLst/>
                <a:ahLst/>
                <a:cxnLst>
                  <a:cxn ang="0">
                    <a:pos x="169" y="1"/>
                  </a:cxn>
                  <a:cxn ang="0">
                    <a:pos x="169" y="5"/>
                  </a:cxn>
                  <a:cxn ang="0">
                    <a:pos x="73" y="101"/>
                  </a:cxn>
                  <a:cxn ang="0">
                    <a:pos x="71" y="102"/>
                  </a:cxn>
                  <a:cxn ang="0">
                    <a:pos x="69" y="101"/>
                  </a:cxn>
                  <a:cxn ang="0">
                    <a:pos x="49" y="81"/>
                  </a:cxn>
                  <a:cxn ang="0">
                    <a:pos x="48" y="79"/>
                  </a:cxn>
                  <a:cxn ang="0">
                    <a:pos x="48" y="64"/>
                  </a:cxn>
                  <a:cxn ang="0">
                    <a:pos x="38" y="54"/>
                  </a:cxn>
                  <a:cxn ang="0">
                    <a:pos x="38" y="64"/>
                  </a:cxn>
                  <a:cxn ang="0">
                    <a:pos x="37" y="67"/>
                  </a:cxn>
                  <a:cxn ang="0">
                    <a:pos x="34" y="66"/>
                  </a:cxn>
                  <a:cxn ang="0">
                    <a:pos x="2" y="34"/>
                  </a:cxn>
                  <a:cxn ang="0">
                    <a:pos x="2" y="30"/>
                  </a:cxn>
                  <a:cxn ang="0">
                    <a:pos x="5" y="30"/>
                  </a:cxn>
                  <a:cxn ang="0">
                    <a:pos x="33" y="58"/>
                  </a:cxn>
                  <a:cxn ang="0">
                    <a:pos x="33" y="48"/>
                  </a:cxn>
                  <a:cxn ang="0">
                    <a:pos x="35" y="45"/>
                  </a:cxn>
                  <a:cxn ang="0">
                    <a:pos x="37" y="46"/>
                  </a:cxn>
                  <a:cxn ang="0">
                    <a:pos x="53" y="61"/>
                  </a:cxn>
                  <a:cxn ang="0">
                    <a:pos x="53" y="63"/>
                  </a:cxn>
                  <a:cxn ang="0">
                    <a:pos x="53" y="78"/>
                  </a:cxn>
                  <a:cxn ang="0">
                    <a:pos x="71" y="95"/>
                  </a:cxn>
                  <a:cxn ang="0">
                    <a:pos x="165" y="1"/>
                  </a:cxn>
                  <a:cxn ang="0">
                    <a:pos x="169" y="1"/>
                  </a:cxn>
                </a:cxnLst>
                <a:rect l="0" t="0" r="r" b="b"/>
                <a:pathLst>
                  <a:path w="170" h="102">
                    <a:moveTo>
                      <a:pt x="169" y="1"/>
                    </a:moveTo>
                    <a:cubicBezTo>
                      <a:pt x="170" y="2"/>
                      <a:pt x="170" y="4"/>
                      <a:pt x="169" y="5"/>
                    </a:cubicBezTo>
                    <a:cubicBezTo>
                      <a:pt x="73" y="101"/>
                      <a:pt x="73" y="101"/>
                      <a:pt x="73" y="101"/>
                    </a:cubicBezTo>
                    <a:cubicBezTo>
                      <a:pt x="72" y="102"/>
                      <a:pt x="71" y="102"/>
                      <a:pt x="71" y="102"/>
                    </a:cubicBezTo>
                    <a:cubicBezTo>
                      <a:pt x="70" y="102"/>
                      <a:pt x="69" y="102"/>
                      <a:pt x="69" y="101"/>
                    </a:cubicBezTo>
                    <a:cubicBezTo>
                      <a:pt x="49" y="81"/>
                      <a:pt x="49" y="81"/>
                      <a:pt x="49" y="81"/>
                    </a:cubicBezTo>
                    <a:cubicBezTo>
                      <a:pt x="48" y="81"/>
                      <a:pt x="48" y="80"/>
                      <a:pt x="48" y="79"/>
                    </a:cubicBezTo>
                    <a:cubicBezTo>
                      <a:pt x="48" y="64"/>
                      <a:pt x="48" y="64"/>
                      <a:pt x="48" y="64"/>
                    </a:cubicBezTo>
                    <a:cubicBezTo>
                      <a:pt x="47" y="63"/>
                      <a:pt x="42" y="58"/>
                      <a:pt x="38" y="54"/>
                    </a:cubicBezTo>
                    <a:cubicBezTo>
                      <a:pt x="38" y="64"/>
                      <a:pt x="38" y="64"/>
                      <a:pt x="38" y="64"/>
                    </a:cubicBezTo>
                    <a:cubicBezTo>
                      <a:pt x="38" y="65"/>
                      <a:pt x="38" y="66"/>
                      <a:pt x="37" y="67"/>
                    </a:cubicBezTo>
                    <a:cubicBezTo>
                      <a:pt x="36" y="67"/>
                      <a:pt x="34" y="67"/>
                      <a:pt x="34" y="66"/>
                    </a:cubicBezTo>
                    <a:cubicBezTo>
                      <a:pt x="2" y="34"/>
                      <a:pt x="2" y="34"/>
                      <a:pt x="2" y="34"/>
                    </a:cubicBezTo>
                    <a:cubicBezTo>
                      <a:pt x="0" y="33"/>
                      <a:pt x="0" y="31"/>
                      <a:pt x="2" y="30"/>
                    </a:cubicBezTo>
                    <a:cubicBezTo>
                      <a:pt x="3" y="29"/>
                      <a:pt x="4" y="29"/>
                      <a:pt x="5" y="30"/>
                    </a:cubicBezTo>
                    <a:cubicBezTo>
                      <a:pt x="5" y="30"/>
                      <a:pt x="28" y="53"/>
                      <a:pt x="33" y="58"/>
                    </a:cubicBezTo>
                    <a:cubicBezTo>
                      <a:pt x="33" y="48"/>
                      <a:pt x="33" y="48"/>
                      <a:pt x="33" y="48"/>
                    </a:cubicBezTo>
                    <a:cubicBezTo>
                      <a:pt x="33" y="47"/>
                      <a:pt x="34" y="46"/>
                      <a:pt x="35" y="45"/>
                    </a:cubicBezTo>
                    <a:cubicBezTo>
                      <a:pt x="36" y="45"/>
                      <a:pt x="37" y="45"/>
                      <a:pt x="37" y="46"/>
                    </a:cubicBezTo>
                    <a:cubicBezTo>
                      <a:pt x="53" y="61"/>
                      <a:pt x="53" y="61"/>
                      <a:pt x="53" y="61"/>
                    </a:cubicBezTo>
                    <a:cubicBezTo>
                      <a:pt x="53" y="62"/>
                      <a:pt x="53" y="62"/>
                      <a:pt x="53" y="63"/>
                    </a:cubicBezTo>
                    <a:cubicBezTo>
                      <a:pt x="53" y="78"/>
                      <a:pt x="53" y="78"/>
                      <a:pt x="53" y="78"/>
                    </a:cubicBezTo>
                    <a:cubicBezTo>
                      <a:pt x="55" y="80"/>
                      <a:pt x="68" y="92"/>
                      <a:pt x="71" y="95"/>
                    </a:cubicBezTo>
                    <a:cubicBezTo>
                      <a:pt x="74" y="92"/>
                      <a:pt x="165" y="1"/>
                      <a:pt x="165" y="1"/>
                    </a:cubicBezTo>
                    <a:cubicBezTo>
                      <a:pt x="166" y="0"/>
                      <a:pt x="168" y="0"/>
                      <a:pt x="169" y="1"/>
                    </a:cubicBezTo>
                    <a:close/>
                  </a:path>
                </a:pathLst>
              </a:custGeom>
              <a:solidFill>
                <a:schemeClr val="bg1"/>
              </a:solidFill>
              <a:ln w="19050"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96" name="Freeform 154"/>
              <p:cNvSpPr>
                <a:spLocks/>
              </p:cNvSpPr>
              <p:nvPr/>
            </p:nvSpPr>
            <p:spPr bwMode="auto">
              <a:xfrm>
                <a:off x="3397251" y="4060826"/>
                <a:ext cx="646113" cy="647700"/>
              </a:xfrm>
              <a:custGeom>
                <a:avLst/>
                <a:gdLst/>
                <a:ahLst/>
                <a:cxnLst>
                  <a:cxn ang="0">
                    <a:pos x="407" y="170"/>
                  </a:cxn>
                  <a:cxn ang="0">
                    <a:pos x="168" y="408"/>
                  </a:cxn>
                  <a:cxn ang="0">
                    <a:pos x="0" y="238"/>
                  </a:cxn>
                  <a:cxn ang="0">
                    <a:pos x="239" y="0"/>
                  </a:cxn>
                  <a:cxn ang="0">
                    <a:pos x="407" y="170"/>
                  </a:cxn>
                </a:cxnLst>
                <a:rect l="0" t="0" r="r" b="b"/>
                <a:pathLst>
                  <a:path w="407" h="408">
                    <a:moveTo>
                      <a:pt x="407" y="170"/>
                    </a:moveTo>
                    <a:lnTo>
                      <a:pt x="168" y="408"/>
                    </a:lnTo>
                    <a:lnTo>
                      <a:pt x="0" y="238"/>
                    </a:lnTo>
                    <a:lnTo>
                      <a:pt x="239" y="0"/>
                    </a:lnTo>
                    <a:lnTo>
                      <a:pt x="407" y="170"/>
                    </a:lnTo>
                    <a:close/>
                  </a:path>
                </a:pathLst>
              </a:custGeom>
              <a:solidFill>
                <a:schemeClr val="bg1"/>
              </a:solidFill>
              <a:ln w="19050"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97" name="Freeform 155"/>
              <p:cNvSpPr>
                <a:spLocks/>
              </p:cNvSpPr>
              <p:nvPr/>
            </p:nvSpPr>
            <p:spPr bwMode="auto">
              <a:xfrm>
                <a:off x="3397251" y="4438651"/>
                <a:ext cx="266700" cy="296863"/>
              </a:xfrm>
              <a:custGeom>
                <a:avLst/>
                <a:gdLst/>
                <a:ahLst/>
                <a:cxnLst>
                  <a:cxn ang="0">
                    <a:pos x="0" y="0"/>
                  </a:cxn>
                  <a:cxn ang="0">
                    <a:pos x="168" y="170"/>
                  </a:cxn>
                  <a:cxn ang="0">
                    <a:pos x="168" y="187"/>
                  </a:cxn>
                  <a:cxn ang="0">
                    <a:pos x="0" y="17"/>
                  </a:cxn>
                  <a:cxn ang="0">
                    <a:pos x="0" y="0"/>
                  </a:cxn>
                </a:cxnLst>
                <a:rect l="0" t="0" r="r" b="b"/>
                <a:pathLst>
                  <a:path w="168" h="187">
                    <a:moveTo>
                      <a:pt x="0" y="0"/>
                    </a:moveTo>
                    <a:lnTo>
                      <a:pt x="168" y="170"/>
                    </a:lnTo>
                    <a:lnTo>
                      <a:pt x="168" y="187"/>
                    </a:lnTo>
                    <a:lnTo>
                      <a:pt x="0" y="17"/>
                    </a:lnTo>
                    <a:lnTo>
                      <a:pt x="0" y="0"/>
                    </a:lnTo>
                    <a:close/>
                  </a:path>
                </a:pathLst>
              </a:custGeom>
              <a:solidFill>
                <a:schemeClr val="bg1"/>
              </a:solidFill>
              <a:ln w="19050"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98" name="Freeform 156"/>
              <p:cNvSpPr>
                <a:spLocks/>
              </p:cNvSpPr>
              <p:nvPr/>
            </p:nvSpPr>
            <p:spPr bwMode="auto">
              <a:xfrm>
                <a:off x="3663951" y="4330701"/>
                <a:ext cx="379413" cy="404813"/>
              </a:xfrm>
              <a:custGeom>
                <a:avLst/>
                <a:gdLst/>
                <a:ahLst/>
                <a:cxnLst>
                  <a:cxn ang="0">
                    <a:pos x="0" y="238"/>
                  </a:cxn>
                  <a:cxn ang="0">
                    <a:pos x="239" y="0"/>
                  </a:cxn>
                  <a:cxn ang="0">
                    <a:pos x="239" y="16"/>
                  </a:cxn>
                  <a:cxn ang="0">
                    <a:pos x="0" y="255"/>
                  </a:cxn>
                  <a:cxn ang="0">
                    <a:pos x="0" y="238"/>
                  </a:cxn>
                </a:cxnLst>
                <a:rect l="0" t="0" r="r" b="b"/>
                <a:pathLst>
                  <a:path w="239" h="255">
                    <a:moveTo>
                      <a:pt x="0" y="238"/>
                    </a:moveTo>
                    <a:lnTo>
                      <a:pt x="239" y="0"/>
                    </a:lnTo>
                    <a:lnTo>
                      <a:pt x="239" y="16"/>
                    </a:lnTo>
                    <a:lnTo>
                      <a:pt x="0" y="255"/>
                    </a:lnTo>
                    <a:lnTo>
                      <a:pt x="0" y="238"/>
                    </a:lnTo>
                    <a:close/>
                  </a:path>
                </a:pathLst>
              </a:custGeom>
              <a:solidFill>
                <a:srgbClr val="CED0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99" name="Freeform 157"/>
              <p:cNvSpPr>
                <a:spLocks/>
              </p:cNvSpPr>
              <p:nvPr/>
            </p:nvSpPr>
            <p:spPr bwMode="auto">
              <a:xfrm>
                <a:off x="3663951" y="4330701"/>
                <a:ext cx="379413" cy="404813"/>
              </a:xfrm>
              <a:custGeom>
                <a:avLst/>
                <a:gdLst/>
                <a:ahLst/>
                <a:cxnLst>
                  <a:cxn ang="0">
                    <a:pos x="0" y="238"/>
                  </a:cxn>
                  <a:cxn ang="0">
                    <a:pos x="239" y="0"/>
                  </a:cxn>
                  <a:cxn ang="0">
                    <a:pos x="239" y="16"/>
                  </a:cxn>
                  <a:cxn ang="0">
                    <a:pos x="0" y="255"/>
                  </a:cxn>
                  <a:cxn ang="0">
                    <a:pos x="0" y="238"/>
                  </a:cxn>
                </a:cxnLst>
                <a:rect l="0" t="0" r="r" b="b"/>
                <a:pathLst>
                  <a:path w="239" h="255">
                    <a:moveTo>
                      <a:pt x="0" y="238"/>
                    </a:moveTo>
                    <a:lnTo>
                      <a:pt x="239" y="0"/>
                    </a:lnTo>
                    <a:lnTo>
                      <a:pt x="239" y="16"/>
                    </a:lnTo>
                    <a:lnTo>
                      <a:pt x="0" y="255"/>
                    </a:lnTo>
                    <a:lnTo>
                      <a:pt x="0" y="238"/>
                    </a:lnTo>
                    <a:close/>
                  </a:path>
                </a:pathLst>
              </a:custGeom>
              <a:solidFill>
                <a:schemeClr val="bg1"/>
              </a:solidFill>
              <a:ln w="19050"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0" name="Freeform 158"/>
              <p:cNvSpPr>
                <a:spLocks/>
              </p:cNvSpPr>
              <p:nvPr/>
            </p:nvSpPr>
            <p:spPr bwMode="auto">
              <a:xfrm>
                <a:off x="3397251" y="4060826"/>
                <a:ext cx="646113" cy="647700"/>
              </a:xfrm>
              <a:custGeom>
                <a:avLst/>
                <a:gdLst/>
                <a:ahLst/>
                <a:cxnLst>
                  <a:cxn ang="0">
                    <a:pos x="407" y="170"/>
                  </a:cxn>
                  <a:cxn ang="0">
                    <a:pos x="168" y="408"/>
                  </a:cxn>
                  <a:cxn ang="0">
                    <a:pos x="0" y="238"/>
                  </a:cxn>
                  <a:cxn ang="0">
                    <a:pos x="239" y="0"/>
                  </a:cxn>
                  <a:cxn ang="0">
                    <a:pos x="407" y="170"/>
                  </a:cxn>
                </a:cxnLst>
                <a:rect l="0" t="0" r="r" b="b"/>
                <a:pathLst>
                  <a:path w="407" h="408">
                    <a:moveTo>
                      <a:pt x="407" y="170"/>
                    </a:moveTo>
                    <a:lnTo>
                      <a:pt x="168" y="408"/>
                    </a:lnTo>
                    <a:lnTo>
                      <a:pt x="0" y="238"/>
                    </a:lnTo>
                    <a:lnTo>
                      <a:pt x="239" y="0"/>
                    </a:lnTo>
                    <a:lnTo>
                      <a:pt x="407" y="170"/>
                    </a:lnTo>
                    <a:close/>
                  </a:path>
                </a:pathLst>
              </a:custGeom>
              <a:solidFill>
                <a:srgbClr val="CED0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1" name="Freeform 159"/>
              <p:cNvSpPr>
                <a:spLocks/>
              </p:cNvSpPr>
              <p:nvPr/>
            </p:nvSpPr>
            <p:spPr bwMode="auto">
              <a:xfrm>
                <a:off x="3397251" y="4060826"/>
                <a:ext cx="646113" cy="647700"/>
              </a:xfrm>
              <a:custGeom>
                <a:avLst/>
                <a:gdLst/>
                <a:ahLst/>
                <a:cxnLst>
                  <a:cxn ang="0">
                    <a:pos x="407" y="170"/>
                  </a:cxn>
                  <a:cxn ang="0">
                    <a:pos x="168" y="408"/>
                  </a:cxn>
                  <a:cxn ang="0">
                    <a:pos x="0" y="238"/>
                  </a:cxn>
                  <a:cxn ang="0">
                    <a:pos x="239" y="0"/>
                  </a:cxn>
                  <a:cxn ang="0">
                    <a:pos x="407" y="170"/>
                  </a:cxn>
                </a:cxnLst>
                <a:rect l="0" t="0" r="r" b="b"/>
                <a:pathLst>
                  <a:path w="407" h="408">
                    <a:moveTo>
                      <a:pt x="407" y="170"/>
                    </a:moveTo>
                    <a:lnTo>
                      <a:pt x="168" y="408"/>
                    </a:lnTo>
                    <a:lnTo>
                      <a:pt x="0" y="238"/>
                    </a:lnTo>
                    <a:lnTo>
                      <a:pt x="239" y="0"/>
                    </a:lnTo>
                    <a:lnTo>
                      <a:pt x="407" y="170"/>
                    </a:lnTo>
                    <a:close/>
                  </a:path>
                </a:pathLst>
              </a:custGeom>
              <a:solidFill>
                <a:srgbClr val="CFD1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2" name="Freeform 160"/>
              <p:cNvSpPr>
                <a:spLocks/>
              </p:cNvSpPr>
              <p:nvPr/>
            </p:nvSpPr>
            <p:spPr bwMode="auto">
              <a:xfrm>
                <a:off x="3397251" y="4438651"/>
                <a:ext cx="266700" cy="296863"/>
              </a:xfrm>
              <a:custGeom>
                <a:avLst/>
                <a:gdLst/>
                <a:ahLst/>
                <a:cxnLst>
                  <a:cxn ang="0">
                    <a:pos x="0" y="0"/>
                  </a:cxn>
                  <a:cxn ang="0">
                    <a:pos x="168" y="170"/>
                  </a:cxn>
                  <a:cxn ang="0">
                    <a:pos x="168" y="187"/>
                  </a:cxn>
                  <a:cxn ang="0">
                    <a:pos x="0" y="17"/>
                  </a:cxn>
                  <a:cxn ang="0">
                    <a:pos x="0" y="0"/>
                  </a:cxn>
                </a:cxnLst>
                <a:rect l="0" t="0" r="r" b="b"/>
                <a:pathLst>
                  <a:path w="168" h="187">
                    <a:moveTo>
                      <a:pt x="0" y="0"/>
                    </a:moveTo>
                    <a:lnTo>
                      <a:pt x="168" y="170"/>
                    </a:lnTo>
                    <a:lnTo>
                      <a:pt x="168" y="187"/>
                    </a:lnTo>
                    <a:lnTo>
                      <a:pt x="0" y="17"/>
                    </a:lnTo>
                    <a:lnTo>
                      <a:pt x="0" y="0"/>
                    </a:lnTo>
                    <a:close/>
                  </a:path>
                </a:pathLst>
              </a:custGeom>
              <a:solidFill>
                <a:srgbClr val="CED0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3" name="Freeform 161"/>
              <p:cNvSpPr>
                <a:spLocks/>
              </p:cNvSpPr>
              <p:nvPr/>
            </p:nvSpPr>
            <p:spPr bwMode="auto">
              <a:xfrm>
                <a:off x="3397251" y="4438651"/>
                <a:ext cx="266700" cy="296863"/>
              </a:xfrm>
              <a:custGeom>
                <a:avLst/>
                <a:gdLst/>
                <a:ahLst/>
                <a:cxnLst>
                  <a:cxn ang="0">
                    <a:pos x="0" y="0"/>
                  </a:cxn>
                  <a:cxn ang="0">
                    <a:pos x="168" y="170"/>
                  </a:cxn>
                  <a:cxn ang="0">
                    <a:pos x="168" y="187"/>
                  </a:cxn>
                  <a:cxn ang="0">
                    <a:pos x="0" y="17"/>
                  </a:cxn>
                  <a:cxn ang="0">
                    <a:pos x="0" y="0"/>
                  </a:cxn>
                </a:cxnLst>
                <a:rect l="0" t="0" r="r" b="b"/>
                <a:pathLst>
                  <a:path w="168" h="187">
                    <a:moveTo>
                      <a:pt x="0" y="0"/>
                    </a:moveTo>
                    <a:lnTo>
                      <a:pt x="168" y="170"/>
                    </a:lnTo>
                    <a:lnTo>
                      <a:pt x="168" y="187"/>
                    </a:lnTo>
                    <a:lnTo>
                      <a:pt x="0" y="17"/>
                    </a:lnTo>
                    <a:lnTo>
                      <a:pt x="0" y="0"/>
                    </a:lnTo>
                    <a:close/>
                  </a:path>
                </a:pathLst>
              </a:custGeom>
              <a:solidFill>
                <a:srgbClr val="CFD1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4" name="Freeform 162"/>
              <p:cNvSpPr>
                <a:spLocks/>
              </p:cNvSpPr>
              <p:nvPr/>
            </p:nvSpPr>
            <p:spPr bwMode="auto">
              <a:xfrm>
                <a:off x="3663951" y="4330701"/>
                <a:ext cx="379413" cy="404813"/>
              </a:xfrm>
              <a:custGeom>
                <a:avLst/>
                <a:gdLst/>
                <a:ahLst/>
                <a:cxnLst>
                  <a:cxn ang="0">
                    <a:pos x="0" y="238"/>
                  </a:cxn>
                  <a:cxn ang="0">
                    <a:pos x="239" y="0"/>
                  </a:cxn>
                  <a:cxn ang="0">
                    <a:pos x="239" y="16"/>
                  </a:cxn>
                  <a:cxn ang="0">
                    <a:pos x="0" y="255"/>
                  </a:cxn>
                  <a:cxn ang="0">
                    <a:pos x="0" y="238"/>
                  </a:cxn>
                </a:cxnLst>
                <a:rect l="0" t="0" r="r" b="b"/>
                <a:pathLst>
                  <a:path w="239" h="255">
                    <a:moveTo>
                      <a:pt x="0" y="238"/>
                    </a:moveTo>
                    <a:lnTo>
                      <a:pt x="239" y="0"/>
                    </a:lnTo>
                    <a:lnTo>
                      <a:pt x="239" y="16"/>
                    </a:lnTo>
                    <a:lnTo>
                      <a:pt x="0" y="255"/>
                    </a:lnTo>
                    <a:lnTo>
                      <a:pt x="0" y="238"/>
                    </a:lnTo>
                    <a:close/>
                  </a:path>
                </a:pathLst>
              </a:custGeom>
              <a:solidFill>
                <a:srgbClr val="CED0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5" name="Freeform 163"/>
              <p:cNvSpPr>
                <a:spLocks/>
              </p:cNvSpPr>
              <p:nvPr/>
            </p:nvSpPr>
            <p:spPr bwMode="auto">
              <a:xfrm>
                <a:off x="3663951" y="4330701"/>
                <a:ext cx="379413" cy="404813"/>
              </a:xfrm>
              <a:custGeom>
                <a:avLst/>
                <a:gdLst/>
                <a:ahLst/>
                <a:cxnLst>
                  <a:cxn ang="0">
                    <a:pos x="0" y="238"/>
                  </a:cxn>
                  <a:cxn ang="0">
                    <a:pos x="239" y="0"/>
                  </a:cxn>
                  <a:cxn ang="0">
                    <a:pos x="239" y="16"/>
                  </a:cxn>
                  <a:cxn ang="0">
                    <a:pos x="0" y="255"/>
                  </a:cxn>
                  <a:cxn ang="0">
                    <a:pos x="0" y="238"/>
                  </a:cxn>
                </a:cxnLst>
                <a:rect l="0" t="0" r="r" b="b"/>
                <a:pathLst>
                  <a:path w="239" h="255">
                    <a:moveTo>
                      <a:pt x="0" y="238"/>
                    </a:moveTo>
                    <a:lnTo>
                      <a:pt x="239" y="0"/>
                    </a:lnTo>
                    <a:lnTo>
                      <a:pt x="239" y="16"/>
                    </a:lnTo>
                    <a:lnTo>
                      <a:pt x="0" y="255"/>
                    </a:lnTo>
                    <a:lnTo>
                      <a:pt x="0" y="238"/>
                    </a:lnTo>
                    <a:close/>
                  </a:path>
                </a:pathLst>
              </a:custGeom>
              <a:solidFill>
                <a:srgbClr val="CED0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6" name="Freeform 164"/>
              <p:cNvSpPr>
                <a:spLocks/>
              </p:cNvSpPr>
              <p:nvPr/>
            </p:nvSpPr>
            <p:spPr bwMode="auto">
              <a:xfrm>
                <a:off x="3663951" y="4330701"/>
                <a:ext cx="379413" cy="404813"/>
              </a:xfrm>
              <a:custGeom>
                <a:avLst/>
                <a:gdLst/>
                <a:ahLst/>
                <a:cxnLst>
                  <a:cxn ang="0">
                    <a:pos x="0" y="238"/>
                  </a:cxn>
                  <a:cxn ang="0">
                    <a:pos x="239" y="0"/>
                  </a:cxn>
                  <a:cxn ang="0">
                    <a:pos x="239" y="16"/>
                  </a:cxn>
                  <a:cxn ang="0">
                    <a:pos x="0" y="255"/>
                  </a:cxn>
                  <a:cxn ang="0">
                    <a:pos x="0" y="238"/>
                  </a:cxn>
                </a:cxnLst>
                <a:rect l="0" t="0" r="r" b="b"/>
                <a:pathLst>
                  <a:path w="239" h="255">
                    <a:moveTo>
                      <a:pt x="0" y="238"/>
                    </a:moveTo>
                    <a:lnTo>
                      <a:pt x="239" y="0"/>
                    </a:lnTo>
                    <a:lnTo>
                      <a:pt x="239" y="16"/>
                    </a:lnTo>
                    <a:lnTo>
                      <a:pt x="0" y="255"/>
                    </a:lnTo>
                    <a:lnTo>
                      <a:pt x="0" y="238"/>
                    </a:lnTo>
                    <a:close/>
                  </a:path>
                </a:pathLst>
              </a:custGeom>
              <a:solidFill>
                <a:srgbClr val="CFD1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7" name="Oval 165"/>
              <p:cNvSpPr>
                <a:spLocks noChangeArrowheads="1"/>
              </p:cNvSpPr>
              <p:nvPr/>
            </p:nvSpPr>
            <p:spPr bwMode="auto">
              <a:xfrm>
                <a:off x="3730626" y="4022726"/>
                <a:ext cx="161925" cy="161925"/>
              </a:xfrm>
              <a:prstGeom prst="ellipse">
                <a:avLst/>
              </a:prstGeom>
              <a:solidFill>
                <a:srgbClr val="CED0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8" name="Oval 166"/>
              <p:cNvSpPr>
                <a:spLocks noChangeArrowheads="1"/>
              </p:cNvSpPr>
              <p:nvPr/>
            </p:nvSpPr>
            <p:spPr bwMode="auto">
              <a:xfrm>
                <a:off x="3730626" y="4022726"/>
                <a:ext cx="161925" cy="161925"/>
              </a:xfrm>
              <a:prstGeom prst="ellipse">
                <a:avLst/>
              </a:prstGeom>
              <a:no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09" name="Oval 167"/>
              <p:cNvSpPr>
                <a:spLocks noChangeArrowheads="1"/>
              </p:cNvSpPr>
              <p:nvPr/>
            </p:nvSpPr>
            <p:spPr bwMode="auto">
              <a:xfrm>
                <a:off x="3730626" y="4022726"/>
                <a:ext cx="161925" cy="161925"/>
              </a:xfrm>
              <a:prstGeom prst="ellipse">
                <a:avLst/>
              </a:prstGeom>
              <a:solidFill>
                <a:schemeClr val="bg1"/>
              </a:solidFill>
              <a:ln w="19050"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0" name="Freeform 168"/>
              <p:cNvSpPr>
                <a:spLocks/>
              </p:cNvSpPr>
              <p:nvPr/>
            </p:nvSpPr>
            <p:spPr bwMode="auto">
              <a:xfrm>
                <a:off x="3730626" y="4105276"/>
                <a:ext cx="161925" cy="146050"/>
              </a:xfrm>
              <a:custGeom>
                <a:avLst/>
                <a:gdLst/>
                <a:ahLst/>
                <a:cxnLst>
                  <a:cxn ang="0">
                    <a:pos x="43" y="17"/>
                  </a:cxn>
                  <a:cxn ang="0">
                    <a:pos x="21" y="39"/>
                  </a:cxn>
                  <a:cxn ang="0">
                    <a:pos x="0" y="17"/>
                  </a:cxn>
                  <a:cxn ang="0">
                    <a:pos x="0" y="0"/>
                  </a:cxn>
                  <a:cxn ang="0">
                    <a:pos x="21" y="21"/>
                  </a:cxn>
                  <a:cxn ang="0">
                    <a:pos x="43" y="0"/>
                  </a:cxn>
                  <a:cxn ang="0">
                    <a:pos x="43" y="17"/>
                  </a:cxn>
                </a:cxnLst>
                <a:rect l="0" t="0" r="r" b="b"/>
                <a:pathLst>
                  <a:path w="43" h="39">
                    <a:moveTo>
                      <a:pt x="43" y="17"/>
                    </a:moveTo>
                    <a:cubicBezTo>
                      <a:pt x="43" y="29"/>
                      <a:pt x="33" y="39"/>
                      <a:pt x="21" y="39"/>
                    </a:cubicBezTo>
                    <a:cubicBezTo>
                      <a:pt x="9" y="39"/>
                      <a:pt x="0" y="29"/>
                      <a:pt x="0" y="17"/>
                    </a:cubicBezTo>
                    <a:cubicBezTo>
                      <a:pt x="0" y="0"/>
                      <a:pt x="0" y="0"/>
                      <a:pt x="0" y="0"/>
                    </a:cubicBezTo>
                    <a:cubicBezTo>
                      <a:pt x="0" y="12"/>
                      <a:pt x="9" y="21"/>
                      <a:pt x="21" y="21"/>
                    </a:cubicBezTo>
                    <a:cubicBezTo>
                      <a:pt x="33" y="21"/>
                      <a:pt x="43" y="12"/>
                      <a:pt x="43" y="0"/>
                    </a:cubicBezTo>
                    <a:lnTo>
                      <a:pt x="43" y="17"/>
                    </a:lnTo>
                    <a:close/>
                  </a:path>
                </a:pathLst>
              </a:custGeom>
              <a:solidFill>
                <a:srgbClr val="CED0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1" name="Freeform 169"/>
              <p:cNvSpPr>
                <a:spLocks/>
              </p:cNvSpPr>
              <p:nvPr/>
            </p:nvSpPr>
            <p:spPr bwMode="auto">
              <a:xfrm>
                <a:off x="3730626" y="4105276"/>
                <a:ext cx="161925" cy="146050"/>
              </a:xfrm>
              <a:custGeom>
                <a:avLst/>
                <a:gdLst/>
                <a:ahLst/>
                <a:cxnLst>
                  <a:cxn ang="0">
                    <a:pos x="43" y="17"/>
                  </a:cxn>
                  <a:cxn ang="0">
                    <a:pos x="21" y="39"/>
                  </a:cxn>
                  <a:cxn ang="0">
                    <a:pos x="0" y="17"/>
                  </a:cxn>
                  <a:cxn ang="0">
                    <a:pos x="0" y="0"/>
                  </a:cxn>
                  <a:cxn ang="0">
                    <a:pos x="21" y="21"/>
                  </a:cxn>
                  <a:cxn ang="0">
                    <a:pos x="43" y="0"/>
                  </a:cxn>
                  <a:cxn ang="0">
                    <a:pos x="43" y="17"/>
                  </a:cxn>
                </a:cxnLst>
                <a:rect l="0" t="0" r="r" b="b"/>
                <a:pathLst>
                  <a:path w="43" h="39">
                    <a:moveTo>
                      <a:pt x="43" y="17"/>
                    </a:moveTo>
                    <a:cubicBezTo>
                      <a:pt x="43" y="29"/>
                      <a:pt x="33" y="39"/>
                      <a:pt x="21" y="39"/>
                    </a:cubicBezTo>
                    <a:cubicBezTo>
                      <a:pt x="9" y="39"/>
                      <a:pt x="0" y="29"/>
                      <a:pt x="0" y="17"/>
                    </a:cubicBezTo>
                    <a:cubicBezTo>
                      <a:pt x="0" y="0"/>
                      <a:pt x="0" y="0"/>
                      <a:pt x="0" y="0"/>
                    </a:cubicBezTo>
                    <a:cubicBezTo>
                      <a:pt x="0" y="12"/>
                      <a:pt x="9" y="21"/>
                      <a:pt x="21" y="21"/>
                    </a:cubicBezTo>
                    <a:cubicBezTo>
                      <a:pt x="33" y="21"/>
                      <a:pt x="43" y="12"/>
                      <a:pt x="43" y="0"/>
                    </a:cubicBezTo>
                    <a:lnTo>
                      <a:pt x="43" y="17"/>
                    </a:lnTo>
                    <a:close/>
                  </a:path>
                </a:pathLst>
              </a:custGeom>
              <a:solidFill>
                <a:schemeClr val="bg1"/>
              </a:solidFill>
              <a:ln w="19050"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2" name="Oval 170"/>
              <p:cNvSpPr>
                <a:spLocks noChangeArrowheads="1"/>
              </p:cNvSpPr>
              <p:nvPr/>
            </p:nvSpPr>
            <p:spPr bwMode="auto">
              <a:xfrm>
                <a:off x="3730626" y="4022726"/>
                <a:ext cx="161925" cy="161925"/>
              </a:xfrm>
              <a:prstGeom prst="ellipse">
                <a:avLst/>
              </a:prstGeom>
              <a:solidFill>
                <a:srgbClr val="CED0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3" name="Oval 171"/>
              <p:cNvSpPr>
                <a:spLocks noChangeArrowheads="1"/>
              </p:cNvSpPr>
              <p:nvPr/>
            </p:nvSpPr>
            <p:spPr bwMode="auto">
              <a:xfrm>
                <a:off x="3730626" y="4022726"/>
                <a:ext cx="161925" cy="161925"/>
              </a:xfrm>
              <a:prstGeom prst="ellipse">
                <a:avLst/>
              </a:prstGeom>
              <a:no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4" name="Oval 172"/>
              <p:cNvSpPr>
                <a:spLocks noChangeArrowheads="1"/>
              </p:cNvSpPr>
              <p:nvPr/>
            </p:nvSpPr>
            <p:spPr bwMode="auto">
              <a:xfrm>
                <a:off x="3730626" y="4022726"/>
                <a:ext cx="161925" cy="161925"/>
              </a:xfrm>
              <a:prstGeom prst="ellipse">
                <a:avLst/>
              </a:prstGeom>
              <a:solidFill>
                <a:srgbClr val="CFD1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5" name="Freeform 173"/>
              <p:cNvSpPr>
                <a:spLocks/>
              </p:cNvSpPr>
              <p:nvPr/>
            </p:nvSpPr>
            <p:spPr bwMode="auto">
              <a:xfrm>
                <a:off x="3730626" y="4105276"/>
                <a:ext cx="161925" cy="146050"/>
              </a:xfrm>
              <a:custGeom>
                <a:avLst/>
                <a:gdLst/>
                <a:ahLst/>
                <a:cxnLst>
                  <a:cxn ang="0">
                    <a:pos x="43" y="17"/>
                  </a:cxn>
                  <a:cxn ang="0">
                    <a:pos x="21" y="39"/>
                  </a:cxn>
                  <a:cxn ang="0">
                    <a:pos x="0" y="17"/>
                  </a:cxn>
                  <a:cxn ang="0">
                    <a:pos x="0" y="0"/>
                  </a:cxn>
                  <a:cxn ang="0">
                    <a:pos x="21" y="21"/>
                  </a:cxn>
                  <a:cxn ang="0">
                    <a:pos x="43" y="0"/>
                  </a:cxn>
                  <a:cxn ang="0">
                    <a:pos x="43" y="17"/>
                  </a:cxn>
                </a:cxnLst>
                <a:rect l="0" t="0" r="r" b="b"/>
                <a:pathLst>
                  <a:path w="43" h="39">
                    <a:moveTo>
                      <a:pt x="43" y="17"/>
                    </a:moveTo>
                    <a:cubicBezTo>
                      <a:pt x="43" y="29"/>
                      <a:pt x="33" y="39"/>
                      <a:pt x="21" y="39"/>
                    </a:cubicBezTo>
                    <a:cubicBezTo>
                      <a:pt x="9" y="39"/>
                      <a:pt x="0" y="29"/>
                      <a:pt x="0" y="17"/>
                    </a:cubicBezTo>
                    <a:cubicBezTo>
                      <a:pt x="0" y="0"/>
                      <a:pt x="0" y="0"/>
                      <a:pt x="0" y="0"/>
                    </a:cubicBezTo>
                    <a:cubicBezTo>
                      <a:pt x="0" y="12"/>
                      <a:pt x="9" y="21"/>
                      <a:pt x="21" y="21"/>
                    </a:cubicBezTo>
                    <a:cubicBezTo>
                      <a:pt x="33" y="21"/>
                      <a:pt x="43" y="12"/>
                      <a:pt x="43" y="0"/>
                    </a:cubicBezTo>
                    <a:lnTo>
                      <a:pt x="43" y="17"/>
                    </a:lnTo>
                    <a:close/>
                  </a:path>
                </a:pathLst>
              </a:custGeom>
              <a:solidFill>
                <a:srgbClr val="CED0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6" name="Freeform 174"/>
              <p:cNvSpPr>
                <a:spLocks/>
              </p:cNvSpPr>
              <p:nvPr/>
            </p:nvSpPr>
            <p:spPr bwMode="auto">
              <a:xfrm>
                <a:off x="3730626" y="4105276"/>
                <a:ext cx="161925" cy="146050"/>
              </a:xfrm>
              <a:custGeom>
                <a:avLst/>
                <a:gdLst/>
                <a:ahLst/>
                <a:cxnLst>
                  <a:cxn ang="0">
                    <a:pos x="43" y="17"/>
                  </a:cxn>
                  <a:cxn ang="0">
                    <a:pos x="21" y="39"/>
                  </a:cxn>
                  <a:cxn ang="0">
                    <a:pos x="0" y="17"/>
                  </a:cxn>
                  <a:cxn ang="0">
                    <a:pos x="0" y="0"/>
                  </a:cxn>
                  <a:cxn ang="0">
                    <a:pos x="21" y="21"/>
                  </a:cxn>
                  <a:cxn ang="0">
                    <a:pos x="43" y="0"/>
                  </a:cxn>
                  <a:cxn ang="0">
                    <a:pos x="43" y="17"/>
                  </a:cxn>
                </a:cxnLst>
                <a:rect l="0" t="0" r="r" b="b"/>
                <a:pathLst>
                  <a:path w="43" h="39">
                    <a:moveTo>
                      <a:pt x="43" y="17"/>
                    </a:moveTo>
                    <a:cubicBezTo>
                      <a:pt x="43" y="29"/>
                      <a:pt x="33" y="39"/>
                      <a:pt x="21" y="39"/>
                    </a:cubicBezTo>
                    <a:cubicBezTo>
                      <a:pt x="9" y="39"/>
                      <a:pt x="0" y="29"/>
                      <a:pt x="0" y="17"/>
                    </a:cubicBezTo>
                    <a:cubicBezTo>
                      <a:pt x="0" y="0"/>
                      <a:pt x="0" y="0"/>
                      <a:pt x="0" y="0"/>
                    </a:cubicBezTo>
                    <a:cubicBezTo>
                      <a:pt x="0" y="12"/>
                      <a:pt x="9" y="21"/>
                      <a:pt x="21" y="21"/>
                    </a:cubicBezTo>
                    <a:cubicBezTo>
                      <a:pt x="33" y="21"/>
                      <a:pt x="43" y="12"/>
                      <a:pt x="43" y="0"/>
                    </a:cubicBezTo>
                    <a:lnTo>
                      <a:pt x="43" y="17"/>
                    </a:lnTo>
                    <a:close/>
                  </a:path>
                </a:pathLst>
              </a:custGeom>
              <a:solidFill>
                <a:srgbClr val="CED0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7" name="Freeform 175"/>
              <p:cNvSpPr>
                <a:spLocks/>
              </p:cNvSpPr>
              <p:nvPr/>
            </p:nvSpPr>
            <p:spPr bwMode="auto">
              <a:xfrm>
                <a:off x="3730626" y="4105276"/>
                <a:ext cx="161925" cy="146050"/>
              </a:xfrm>
              <a:custGeom>
                <a:avLst/>
                <a:gdLst/>
                <a:ahLst/>
                <a:cxnLst>
                  <a:cxn ang="0">
                    <a:pos x="43" y="17"/>
                  </a:cxn>
                  <a:cxn ang="0">
                    <a:pos x="21" y="39"/>
                  </a:cxn>
                  <a:cxn ang="0">
                    <a:pos x="0" y="17"/>
                  </a:cxn>
                  <a:cxn ang="0">
                    <a:pos x="0" y="0"/>
                  </a:cxn>
                  <a:cxn ang="0">
                    <a:pos x="21" y="21"/>
                  </a:cxn>
                  <a:cxn ang="0">
                    <a:pos x="43" y="0"/>
                  </a:cxn>
                  <a:cxn ang="0">
                    <a:pos x="43" y="17"/>
                  </a:cxn>
                </a:cxnLst>
                <a:rect l="0" t="0" r="r" b="b"/>
                <a:pathLst>
                  <a:path w="43" h="39">
                    <a:moveTo>
                      <a:pt x="43" y="17"/>
                    </a:moveTo>
                    <a:cubicBezTo>
                      <a:pt x="43" y="29"/>
                      <a:pt x="33" y="39"/>
                      <a:pt x="21" y="39"/>
                    </a:cubicBezTo>
                    <a:cubicBezTo>
                      <a:pt x="9" y="39"/>
                      <a:pt x="0" y="29"/>
                      <a:pt x="0" y="17"/>
                    </a:cubicBezTo>
                    <a:cubicBezTo>
                      <a:pt x="0" y="0"/>
                      <a:pt x="0" y="0"/>
                      <a:pt x="0" y="0"/>
                    </a:cubicBezTo>
                    <a:cubicBezTo>
                      <a:pt x="0" y="12"/>
                      <a:pt x="9" y="21"/>
                      <a:pt x="21" y="21"/>
                    </a:cubicBezTo>
                    <a:cubicBezTo>
                      <a:pt x="33" y="21"/>
                      <a:pt x="43" y="12"/>
                      <a:pt x="43" y="0"/>
                    </a:cubicBezTo>
                    <a:lnTo>
                      <a:pt x="43" y="17"/>
                    </a:lnTo>
                    <a:close/>
                  </a:path>
                </a:pathLst>
              </a:custGeom>
              <a:solidFill>
                <a:srgbClr val="CFD1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8" name="Oval 176"/>
              <p:cNvSpPr>
                <a:spLocks noChangeArrowheads="1"/>
              </p:cNvSpPr>
              <p:nvPr/>
            </p:nvSpPr>
            <p:spPr bwMode="auto">
              <a:xfrm>
                <a:off x="3730626" y="4022726"/>
                <a:ext cx="161925" cy="161925"/>
              </a:xfrm>
              <a:prstGeom prst="ellipse">
                <a:avLst/>
              </a:prstGeom>
              <a:solidFill>
                <a:srgbClr val="CED0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19" name="Oval 177"/>
              <p:cNvSpPr>
                <a:spLocks noChangeArrowheads="1"/>
              </p:cNvSpPr>
              <p:nvPr/>
            </p:nvSpPr>
            <p:spPr bwMode="auto">
              <a:xfrm>
                <a:off x="3730626" y="4022726"/>
                <a:ext cx="161925" cy="161925"/>
              </a:xfrm>
              <a:prstGeom prst="ellipse">
                <a:avLst/>
              </a:prstGeom>
              <a:no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0" name="Oval 178"/>
              <p:cNvSpPr>
                <a:spLocks noChangeArrowheads="1"/>
              </p:cNvSpPr>
              <p:nvPr/>
            </p:nvSpPr>
            <p:spPr bwMode="auto">
              <a:xfrm>
                <a:off x="3730626" y="4022726"/>
                <a:ext cx="161925" cy="161925"/>
              </a:xfrm>
              <a:prstGeom prst="ellipse">
                <a:avLst/>
              </a:prstGeom>
              <a:solidFill>
                <a:schemeClr val="bg1"/>
              </a:solidFill>
              <a:ln w="19050"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1" name="Freeform 179"/>
              <p:cNvSpPr>
                <a:spLocks/>
              </p:cNvSpPr>
              <p:nvPr/>
            </p:nvSpPr>
            <p:spPr bwMode="auto">
              <a:xfrm>
                <a:off x="3730626" y="4105276"/>
                <a:ext cx="161925" cy="146050"/>
              </a:xfrm>
              <a:custGeom>
                <a:avLst/>
                <a:gdLst/>
                <a:ahLst/>
                <a:cxnLst>
                  <a:cxn ang="0">
                    <a:pos x="43" y="17"/>
                  </a:cxn>
                  <a:cxn ang="0">
                    <a:pos x="21" y="39"/>
                  </a:cxn>
                  <a:cxn ang="0">
                    <a:pos x="0" y="17"/>
                  </a:cxn>
                  <a:cxn ang="0">
                    <a:pos x="0" y="0"/>
                  </a:cxn>
                  <a:cxn ang="0">
                    <a:pos x="21" y="21"/>
                  </a:cxn>
                  <a:cxn ang="0">
                    <a:pos x="43" y="0"/>
                  </a:cxn>
                  <a:cxn ang="0">
                    <a:pos x="43" y="17"/>
                  </a:cxn>
                </a:cxnLst>
                <a:rect l="0" t="0" r="r" b="b"/>
                <a:pathLst>
                  <a:path w="43" h="39">
                    <a:moveTo>
                      <a:pt x="43" y="17"/>
                    </a:moveTo>
                    <a:cubicBezTo>
                      <a:pt x="43" y="29"/>
                      <a:pt x="33" y="39"/>
                      <a:pt x="21" y="39"/>
                    </a:cubicBezTo>
                    <a:cubicBezTo>
                      <a:pt x="9" y="39"/>
                      <a:pt x="0" y="29"/>
                      <a:pt x="0" y="17"/>
                    </a:cubicBezTo>
                    <a:cubicBezTo>
                      <a:pt x="0" y="0"/>
                      <a:pt x="0" y="0"/>
                      <a:pt x="0" y="0"/>
                    </a:cubicBezTo>
                    <a:cubicBezTo>
                      <a:pt x="0" y="12"/>
                      <a:pt x="9" y="21"/>
                      <a:pt x="21" y="21"/>
                    </a:cubicBezTo>
                    <a:cubicBezTo>
                      <a:pt x="33" y="21"/>
                      <a:pt x="43" y="12"/>
                      <a:pt x="43" y="0"/>
                    </a:cubicBezTo>
                    <a:lnTo>
                      <a:pt x="43" y="17"/>
                    </a:lnTo>
                    <a:close/>
                  </a:path>
                </a:pathLst>
              </a:custGeom>
              <a:solidFill>
                <a:srgbClr val="CED0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2" name="Freeform 180"/>
              <p:cNvSpPr>
                <a:spLocks/>
              </p:cNvSpPr>
              <p:nvPr/>
            </p:nvSpPr>
            <p:spPr bwMode="auto">
              <a:xfrm>
                <a:off x="3730626" y="4105276"/>
                <a:ext cx="161925" cy="146050"/>
              </a:xfrm>
              <a:custGeom>
                <a:avLst/>
                <a:gdLst/>
                <a:ahLst/>
                <a:cxnLst>
                  <a:cxn ang="0">
                    <a:pos x="43" y="17"/>
                  </a:cxn>
                  <a:cxn ang="0">
                    <a:pos x="21" y="39"/>
                  </a:cxn>
                  <a:cxn ang="0">
                    <a:pos x="0" y="17"/>
                  </a:cxn>
                  <a:cxn ang="0">
                    <a:pos x="0" y="0"/>
                  </a:cxn>
                  <a:cxn ang="0">
                    <a:pos x="21" y="21"/>
                  </a:cxn>
                  <a:cxn ang="0">
                    <a:pos x="43" y="0"/>
                  </a:cxn>
                  <a:cxn ang="0">
                    <a:pos x="43" y="17"/>
                  </a:cxn>
                </a:cxnLst>
                <a:rect l="0" t="0" r="r" b="b"/>
                <a:pathLst>
                  <a:path w="43" h="39">
                    <a:moveTo>
                      <a:pt x="43" y="17"/>
                    </a:moveTo>
                    <a:cubicBezTo>
                      <a:pt x="43" y="29"/>
                      <a:pt x="33" y="39"/>
                      <a:pt x="21" y="39"/>
                    </a:cubicBezTo>
                    <a:cubicBezTo>
                      <a:pt x="9" y="39"/>
                      <a:pt x="0" y="29"/>
                      <a:pt x="0" y="17"/>
                    </a:cubicBezTo>
                    <a:cubicBezTo>
                      <a:pt x="0" y="0"/>
                      <a:pt x="0" y="0"/>
                      <a:pt x="0" y="0"/>
                    </a:cubicBezTo>
                    <a:cubicBezTo>
                      <a:pt x="0" y="12"/>
                      <a:pt x="9" y="21"/>
                      <a:pt x="21" y="21"/>
                    </a:cubicBezTo>
                    <a:cubicBezTo>
                      <a:pt x="33" y="21"/>
                      <a:pt x="43" y="12"/>
                      <a:pt x="43" y="0"/>
                    </a:cubicBezTo>
                    <a:lnTo>
                      <a:pt x="43" y="17"/>
                    </a:lnTo>
                    <a:close/>
                  </a:path>
                </a:pathLst>
              </a:custGeom>
              <a:solidFill>
                <a:schemeClr val="bg1"/>
              </a:solidFill>
              <a:ln w="19050"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3" name="Oval 181"/>
              <p:cNvSpPr>
                <a:spLocks noChangeArrowheads="1"/>
              </p:cNvSpPr>
              <p:nvPr/>
            </p:nvSpPr>
            <p:spPr bwMode="auto">
              <a:xfrm>
                <a:off x="3730626" y="4022726"/>
                <a:ext cx="161925" cy="161925"/>
              </a:xfrm>
              <a:prstGeom prst="ellipse">
                <a:avLst/>
              </a:prstGeom>
              <a:solidFill>
                <a:srgbClr val="CED0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4" name="Oval 182"/>
              <p:cNvSpPr>
                <a:spLocks noChangeArrowheads="1"/>
              </p:cNvSpPr>
              <p:nvPr/>
            </p:nvSpPr>
            <p:spPr bwMode="auto">
              <a:xfrm>
                <a:off x="3730626" y="4022726"/>
                <a:ext cx="161925" cy="161925"/>
              </a:xfrm>
              <a:prstGeom prst="ellipse">
                <a:avLst/>
              </a:prstGeom>
              <a:no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5" name="Oval 183"/>
              <p:cNvSpPr>
                <a:spLocks noChangeArrowheads="1"/>
              </p:cNvSpPr>
              <p:nvPr/>
            </p:nvSpPr>
            <p:spPr bwMode="auto">
              <a:xfrm>
                <a:off x="3730626" y="4022726"/>
                <a:ext cx="161925" cy="161925"/>
              </a:xfrm>
              <a:prstGeom prst="ellipse">
                <a:avLst/>
              </a:prstGeom>
              <a:solidFill>
                <a:srgbClr val="CFD1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6" name="Freeform 184"/>
              <p:cNvSpPr>
                <a:spLocks/>
              </p:cNvSpPr>
              <p:nvPr/>
            </p:nvSpPr>
            <p:spPr bwMode="auto">
              <a:xfrm>
                <a:off x="3730626" y="4105276"/>
                <a:ext cx="161925" cy="146050"/>
              </a:xfrm>
              <a:custGeom>
                <a:avLst/>
                <a:gdLst/>
                <a:ahLst/>
                <a:cxnLst>
                  <a:cxn ang="0">
                    <a:pos x="43" y="17"/>
                  </a:cxn>
                  <a:cxn ang="0">
                    <a:pos x="21" y="39"/>
                  </a:cxn>
                  <a:cxn ang="0">
                    <a:pos x="0" y="17"/>
                  </a:cxn>
                  <a:cxn ang="0">
                    <a:pos x="0" y="0"/>
                  </a:cxn>
                  <a:cxn ang="0">
                    <a:pos x="21" y="21"/>
                  </a:cxn>
                  <a:cxn ang="0">
                    <a:pos x="43" y="0"/>
                  </a:cxn>
                  <a:cxn ang="0">
                    <a:pos x="43" y="17"/>
                  </a:cxn>
                </a:cxnLst>
                <a:rect l="0" t="0" r="r" b="b"/>
                <a:pathLst>
                  <a:path w="43" h="39">
                    <a:moveTo>
                      <a:pt x="43" y="17"/>
                    </a:moveTo>
                    <a:cubicBezTo>
                      <a:pt x="43" y="29"/>
                      <a:pt x="33" y="39"/>
                      <a:pt x="21" y="39"/>
                    </a:cubicBezTo>
                    <a:cubicBezTo>
                      <a:pt x="9" y="39"/>
                      <a:pt x="0" y="29"/>
                      <a:pt x="0" y="17"/>
                    </a:cubicBezTo>
                    <a:cubicBezTo>
                      <a:pt x="0" y="0"/>
                      <a:pt x="0" y="0"/>
                      <a:pt x="0" y="0"/>
                    </a:cubicBezTo>
                    <a:cubicBezTo>
                      <a:pt x="0" y="12"/>
                      <a:pt x="9" y="21"/>
                      <a:pt x="21" y="21"/>
                    </a:cubicBezTo>
                    <a:cubicBezTo>
                      <a:pt x="33" y="21"/>
                      <a:pt x="43" y="12"/>
                      <a:pt x="43" y="0"/>
                    </a:cubicBezTo>
                    <a:lnTo>
                      <a:pt x="43" y="17"/>
                    </a:lnTo>
                    <a:close/>
                  </a:path>
                </a:pathLst>
              </a:custGeom>
              <a:solidFill>
                <a:srgbClr val="CED0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7" name="Freeform 185"/>
              <p:cNvSpPr>
                <a:spLocks/>
              </p:cNvSpPr>
              <p:nvPr/>
            </p:nvSpPr>
            <p:spPr bwMode="auto">
              <a:xfrm>
                <a:off x="3730626" y="4105276"/>
                <a:ext cx="161925" cy="146050"/>
              </a:xfrm>
              <a:custGeom>
                <a:avLst/>
                <a:gdLst/>
                <a:ahLst/>
                <a:cxnLst>
                  <a:cxn ang="0">
                    <a:pos x="43" y="17"/>
                  </a:cxn>
                  <a:cxn ang="0">
                    <a:pos x="21" y="39"/>
                  </a:cxn>
                  <a:cxn ang="0">
                    <a:pos x="0" y="17"/>
                  </a:cxn>
                  <a:cxn ang="0">
                    <a:pos x="0" y="0"/>
                  </a:cxn>
                  <a:cxn ang="0">
                    <a:pos x="21" y="21"/>
                  </a:cxn>
                  <a:cxn ang="0">
                    <a:pos x="43" y="0"/>
                  </a:cxn>
                  <a:cxn ang="0">
                    <a:pos x="43" y="17"/>
                  </a:cxn>
                </a:cxnLst>
                <a:rect l="0" t="0" r="r" b="b"/>
                <a:pathLst>
                  <a:path w="43" h="39">
                    <a:moveTo>
                      <a:pt x="43" y="17"/>
                    </a:moveTo>
                    <a:cubicBezTo>
                      <a:pt x="43" y="29"/>
                      <a:pt x="33" y="39"/>
                      <a:pt x="21" y="39"/>
                    </a:cubicBezTo>
                    <a:cubicBezTo>
                      <a:pt x="9" y="39"/>
                      <a:pt x="0" y="29"/>
                      <a:pt x="0" y="17"/>
                    </a:cubicBezTo>
                    <a:cubicBezTo>
                      <a:pt x="0" y="0"/>
                      <a:pt x="0" y="0"/>
                      <a:pt x="0" y="0"/>
                    </a:cubicBezTo>
                    <a:cubicBezTo>
                      <a:pt x="0" y="12"/>
                      <a:pt x="9" y="21"/>
                      <a:pt x="21" y="21"/>
                    </a:cubicBezTo>
                    <a:cubicBezTo>
                      <a:pt x="33" y="21"/>
                      <a:pt x="43" y="12"/>
                      <a:pt x="43" y="0"/>
                    </a:cubicBezTo>
                    <a:lnTo>
                      <a:pt x="43" y="17"/>
                    </a:lnTo>
                    <a:close/>
                  </a:path>
                </a:pathLst>
              </a:custGeom>
              <a:solidFill>
                <a:srgbClr val="CED0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8" name="Freeform 186"/>
              <p:cNvSpPr>
                <a:spLocks/>
              </p:cNvSpPr>
              <p:nvPr/>
            </p:nvSpPr>
            <p:spPr bwMode="auto">
              <a:xfrm>
                <a:off x="3730626" y="4105276"/>
                <a:ext cx="161925" cy="146050"/>
              </a:xfrm>
              <a:custGeom>
                <a:avLst/>
                <a:gdLst/>
                <a:ahLst/>
                <a:cxnLst>
                  <a:cxn ang="0">
                    <a:pos x="43" y="17"/>
                  </a:cxn>
                  <a:cxn ang="0">
                    <a:pos x="21" y="39"/>
                  </a:cxn>
                  <a:cxn ang="0">
                    <a:pos x="0" y="17"/>
                  </a:cxn>
                  <a:cxn ang="0">
                    <a:pos x="0" y="0"/>
                  </a:cxn>
                  <a:cxn ang="0">
                    <a:pos x="21" y="21"/>
                  </a:cxn>
                  <a:cxn ang="0">
                    <a:pos x="43" y="0"/>
                  </a:cxn>
                  <a:cxn ang="0">
                    <a:pos x="43" y="17"/>
                  </a:cxn>
                </a:cxnLst>
                <a:rect l="0" t="0" r="r" b="b"/>
                <a:pathLst>
                  <a:path w="43" h="39">
                    <a:moveTo>
                      <a:pt x="43" y="17"/>
                    </a:moveTo>
                    <a:cubicBezTo>
                      <a:pt x="43" y="29"/>
                      <a:pt x="33" y="39"/>
                      <a:pt x="21" y="39"/>
                    </a:cubicBezTo>
                    <a:cubicBezTo>
                      <a:pt x="9" y="39"/>
                      <a:pt x="0" y="29"/>
                      <a:pt x="0" y="17"/>
                    </a:cubicBezTo>
                    <a:cubicBezTo>
                      <a:pt x="0" y="0"/>
                      <a:pt x="0" y="0"/>
                      <a:pt x="0" y="0"/>
                    </a:cubicBezTo>
                    <a:cubicBezTo>
                      <a:pt x="0" y="12"/>
                      <a:pt x="9" y="21"/>
                      <a:pt x="21" y="21"/>
                    </a:cubicBezTo>
                    <a:cubicBezTo>
                      <a:pt x="33" y="21"/>
                      <a:pt x="43" y="12"/>
                      <a:pt x="43" y="0"/>
                    </a:cubicBezTo>
                    <a:lnTo>
                      <a:pt x="43" y="17"/>
                    </a:lnTo>
                    <a:close/>
                  </a:path>
                </a:pathLst>
              </a:custGeom>
              <a:solidFill>
                <a:srgbClr val="9D9FA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29" name="Freeform 187"/>
              <p:cNvSpPr>
                <a:spLocks/>
              </p:cNvSpPr>
              <p:nvPr/>
            </p:nvSpPr>
            <p:spPr bwMode="auto">
              <a:xfrm>
                <a:off x="3719513" y="4198939"/>
                <a:ext cx="266700" cy="165100"/>
              </a:xfrm>
              <a:custGeom>
                <a:avLst/>
                <a:gdLst/>
                <a:ahLst/>
                <a:cxnLst>
                  <a:cxn ang="0">
                    <a:pos x="5" y="1"/>
                  </a:cxn>
                  <a:cxn ang="0">
                    <a:pos x="18" y="14"/>
                  </a:cxn>
                  <a:cxn ang="0">
                    <a:pos x="18" y="4"/>
                  </a:cxn>
                  <a:cxn ang="0">
                    <a:pos x="20" y="1"/>
                  </a:cxn>
                  <a:cxn ang="0">
                    <a:pos x="23" y="2"/>
                  </a:cxn>
                  <a:cxn ang="0">
                    <a:pos x="38" y="17"/>
                  </a:cxn>
                  <a:cxn ang="0">
                    <a:pos x="39" y="19"/>
                  </a:cxn>
                  <a:cxn ang="0">
                    <a:pos x="39" y="34"/>
                  </a:cxn>
                  <a:cxn ang="0">
                    <a:pos x="42" y="38"/>
                  </a:cxn>
                  <a:cxn ang="0">
                    <a:pos x="66" y="14"/>
                  </a:cxn>
                  <a:cxn ang="0">
                    <a:pos x="70" y="14"/>
                  </a:cxn>
                  <a:cxn ang="0">
                    <a:pos x="70" y="17"/>
                  </a:cxn>
                  <a:cxn ang="0">
                    <a:pos x="44" y="43"/>
                  </a:cxn>
                  <a:cxn ang="0">
                    <a:pos x="42" y="44"/>
                  </a:cxn>
                  <a:cxn ang="0">
                    <a:pos x="40" y="43"/>
                  </a:cxn>
                  <a:cxn ang="0">
                    <a:pos x="34" y="37"/>
                  </a:cxn>
                  <a:cxn ang="0">
                    <a:pos x="33" y="35"/>
                  </a:cxn>
                  <a:cxn ang="0">
                    <a:pos x="33" y="20"/>
                  </a:cxn>
                  <a:cxn ang="0">
                    <a:pos x="23" y="10"/>
                  </a:cxn>
                  <a:cxn ang="0">
                    <a:pos x="23" y="20"/>
                  </a:cxn>
                  <a:cxn ang="0">
                    <a:pos x="22" y="23"/>
                  </a:cxn>
                  <a:cxn ang="0">
                    <a:pos x="19" y="22"/>
                  </a:cxn>
                  <a:cxn ang="0">
                    <a:pos x="1" y="4"/>
                  </a:cxn>
                  <a:cxn ang="0">
                    <a:pos x="1" y="1"/>
                  </a:cxn>
                  <a:cxn ang="0">
                    <a:pos x="5" y="1"/>
                  </a:cxn>
                </a:cxnLst>
                <a:rect l="0" t="0" r="r" b="b"/>
                <a:pathLst>
                  <a:path w="71" h="44">
                    <a:moveTo>
                      <a:pt x="5" y="1"/>
                    </a:moveTo>
                    <a:cubicBezTo>
                      <a:pt x="5" y="1"/>
                      <a:pt x="13" y="9"/>
                      <a:pt x="18" y="14"/>
                    </a:cubicBezTo>
                    <a:cubicBezTo>
                      <a:pt x="18" y="4"/>
                      <a:pt x="18" y="4"/>
                      <a:pt x="18" y="4"/>
                    </a:cubicBezTo>
                    <a:cubicBezTo>
                      <a:pt x="18" y="3"/>
                      <a:pt x="19" y="2"/>
                      <a:pt x="20" y="1"/>
                    </a:cubicBezTo>
                    <a:cubicBezTo>
                      <a:pt x="21" y="1"/>
                      <a:pt x="22" y="1"/>
                      <a:pt x="23" y="2"/>
                    </a:cubicBezTo>
                    <a:cubicBezTo>
                      <a:pt x="38" y="17"/>
                      <a:pt x="38" y="17"/>
                      <a:pt x="38" y="17"/>
                    </a:cubicBezTo>
                    <a:cubicBezTo>
                      <a:pt x="38" y="18"/>
                      <a:pt x="39" y="18"/>
                      <a:pt x="39" y="19"/>
                    </a:cubicBezTo>
                    <a:cubicBezTo>
                      <a:pt x="39" y="34"/>
                      <a:pt x="39" y="34"/>
                      <a:pt x="39" y="34"/>
                    </a:cubicBezTo>
                    <a:cubicBezTo>
                      <a:pt x="39" y="35"/>
                      <a:pt x="41" y="36"/>
                      <a:pt x="42" y="38"/>
                    </a:cubicBezTo>
                    <a:cubicBezTo>
                      <a:pt x="45" y="34"/>
                      <a:pt x="66" y="14"/>
                      <a:pt x="66" y="14"/>
                    </a:cubicBezTo>
                    <a:cubicBezTo>
                      <a:pt x="67" y="12"/>
                      <a:pt x="69" y="12"/>
                      <a:pt x="70" y="14"/>
                    </a:cubicBezTo>
                    <a:cubicBezTo>
                      <a:pt x="71" y="15"/>
                      <a:pt x="71" y="16"/>
                      <a:pt x="70" y="17"/>
                    </a:cubicBezTo>
                    <a:cubicBezTo>
                      <a:pt x="44" y="43"/>
                      <a:pt x="44" y="43"/>
                      <a:pt x="44" y="43"/>
                    </a:cubicBezTo>
                    <a:cubicBezTo>
                      <a:pt x="43" y="44"/>
                      <a:pt x="43" y="44"/>
                      <a:pt x="42" y="44"/>
                    </a:cubicBezTo>
                    <a:cubicBezTo>
                      <a:pt x="41" y="44"/>
                      <a:pt x="41" y="44"/>
                      <a:pt x="40" y="43"/>
                    </a:cubicBezTo>
                    <a:cubicBezTo>
                      <a:pt x="34" y="37"/>
                      <a:pt x="34" y="37"/>
                      <a:pt x="34" y="37"/>
                    </a:cubicBezTo>
                    <a:cubicBezTo>
                      <a:pt x="34" y="37"/>
                      <a:pt x="33" y="36"/>
                      <a:pt x="33" y="35"/>
                    </a:cubicBezTo>
                    <a:cubicBezTo>
                      <a:pt x="33" y="20"/>
                      <a:pt x="33" y="20"/>
                      <a:pt x="33" y="20"/>
                    </a:cubicBezTo>
                    <a:cubicBezTo>
                      <a:pt x="33" y="19"/>
                      <a:pt x="28" y="14"/>
                      <a:pt x="23" y="10"/>
                    </a:cubicBezTo>
                    <a:cubicBezTo>
                      <a:pt x="23" y="20"/>
                      <a:pt x="23" y="20"/>
                      <a:pt x="23" y="20"/>
                    </a:cubicBezTo>
                    <a:cubicBezTo>
                      <a:pt x="23" y="21"/>
                      <a:pt x="23" y="22"/>
                      <a:pt x="22" y="23"/>
                    </a:cubicBezTo>
                    <a:cubicBezTo>
                      <a:pt x="21" y="23"/>
                      <a:pt x="20" y="23"/>
                      <a:pt x="19" y="22"/>
                    </a:cubicBezTo>
                    <a:cubicBezTo>
                      <a:pt x="1" y="4"/>
                      <a:pt x="1" y="4"/>
                      <a:pt x="1" y="4"/>
                    </a:cubicBezTo>
                    <a:cubicBezTo>
                      <a:pt x="0" y="3"/>
                      <a:pt x="0" y="2"/>
                      <a:pt x="1" y="1"/>
                    </a:cubicBezTo>
                    <a:cubicBezTo>
                      <a:pt x="2" y="0"/>
                      <a:pt x="4" y="0"/>
                      <a:pt x="5" y="1"/>
                    </a:cubicBezTo>
                  </a:path>
                </a:pathLst>
              </a:custGeom>
              <a:solidFill>
                <a:srgbClr val="CED0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30" name="Freeform 188"/>
              <p:cNvSpPr>
                <a:spLocks/>
              </p:cNvSpPr>
              <p:nvPr/>
            </p:nvSpPr>
            <p:spPr bwMode="auto">
              <a:xfrm>
                <a:off x="3719513" y="4198939"/>
                <a:ext cx="266700" cy="165100"/>
              </a:xfrm>
              <a:custGeom>
                <a:avLst/>
                <a:gdLst/>
                <a:ahLst/>
                <a:cxnLst>
                  <a:cxn ang="0">
                    <a:pos x="5" y="1"/>
                  </a:cxn>
                  <a:cxn ang="0">
                    <a:pos x="18" y="14"/>
                  </a:cxn>
                  <a:cxn ang="0">
                    <a:pos x="18" y="4"/>
                  </a:cxn>
                  <a:cxn ang="0">
                    <a:pos x="20" y="1"/>
                  </a:cxn>
                  <a:cxn ang="0">
                    <a:pos x="23" y="2"/>
                  </a:cxn>
                  <a:cxn ang="0">
                    <a:pos x="38" y="17"/>
                  </a:cxn>
                  <a:cxn ang="0">
                    <a:pos x="39" y="19"/>
                  </a:cxn>
                  <a:cxn ang="0">
                    <a:pos x="39" y="34"/>
                  </a:cxn>
                  <a:cxn ang="0">
                    <a:pos x="42" y="38"/>
                  </a:cxn>
                  <a:cxn ang="0">
                    <a:pos x="66" y="14"/>
                  </a:cxn>
                  <a:cxn ang="0">
                    <a:pos x="70" y="14"/>
                  </a:cxn>
                  <a:cxn ang="0">
                    <a:pos x="70" y="17"/>
                  </a:cxn>
                  <a:cxn ang="0">
                    <a:pos x="44" y="43"/>
                  </a:cxn>
                  <a:cxn ang="0">
                    <a:pos x="42" y="44"/>
                  </a:cxn>
                  <a:cxn ang="0">
                    <a:pos x="40" y="43"/>
                  </a:cxn>
                  <a:cxn ang="0">
                    <a:pos x="34" y="37"/>
                  </a:cxn>
                  <a:cxn ang="0">
                    <a:pos x="33" y="35"/>
                  </a:cxn>
                  <a:cxn ang="0">
                    <a:pos x="33" y="20"/>
                  </a:cxn>
                  <a:cxn ang="0">
                    <a:pos x="23" y="10"/>
                  </a:cxn>
                  <a:cxn ang="0">
                    <a:pos x="23" y="20"/>
                  </a:cxn>
                  <a:cxn ang="0">
                    <a:pos x="22" y="23"/>
                  </a:cxn>
                  <a:cxn ang="0">
                    <a:pos x="19" y="22"/>
                  </a:cxn>
                  <a:cxn ang="0">
                    <a:pos x="1" y="4"/>
                  </a:cxn>
                  <a:cxn ang="0">
                    <a:pos x="1" y="1"/>
                  </a:cxn>
                  <a:cxn ang="0">
                    <a:pos x="5" y="1"/>
                  </a:cxn>
                </a:cxnLst>
                <a:rect l="0" t="0" r="r" b="b"/>
                <a:pathLst>
                  <a:path w="71" h="44">
                    <a:moveTo>
                      <a:pt x="5" y="1"/>
                    </a:moveTo>
                    <a:cubicBezTo>
                      <a:pt x="5" y="1"/>
                      <a:pt x="13" y="9"/>
                      <a:pt x="18" y="14"/>
                    </a:cubicBezTo>
                    <a:cubicBezTo>
                      <a:pt x="18" y="4"/>
                      <a:pt x="18" y="4"/>
                      <a:pt x="18" y="4"/>
                    </a:cubicBezTo>
                    <a:cubicBezTo>
                      <a:pt x="18" y="3"/>
                      <a:pt x="19" y="2"/>
                      <a:pt x="20" y="1"/>
                    </a:cubicBezTo>
                    <a:cubicBezTo>
                      <a:pt x="21" y="1"/>
                      <a:pt x="22" y="1"/>
                      <a:pt x="23" y="2"/>
                    </a:cubicBezTo>
                    <a:cubicBezTo>
                      <a:pt x="38" y="17"/>
                      <a:pt x="38" y="17"/>
                      <a:pt x="38" y="17"/>
                    </a:cubicBezTo>
                    <a:cubicBezTo>
                      <a:pt x="38" y="18"/>
                      <a:pt x="39" y="18"/>
                      <a:pt x="39" y="19"/>
                    </a:cubicBezTo>
                    <a:cubicBezTo>
                      <a:pt x="39" y="34"/>
                      <a:pt x="39" y="34"/>
                      <a:pt x="39" y="34"/>
                    </a:cubicBezTo>
                    <a:cubicBezTo>
                      <a:pt x="39" y="35"/>
                      <a:pt x="41" y="36"/>
                      <a:pt x="42" y="38"/>
                    </a:cubicBezTo>
                    <a:cubicBezTo>
                      <a:pt x="45" y="34"/>
                      <a:pt x="66" y="14"/>
                      <a:pt x="66" y="14"/>
                    </a:cubicBezTo>
                    <a:cubicBezTo>
                      <a:pt x="67" y="12"/>
                      <a:pt x="69" y="12"/>
                      <a:pt x="70" y="14"/>
                    </a:cubicBezTo>
                    <a:cubicBezTo>
                      <a:pt x="71" y="15"/>
                      <a:pt x="71" y="16"/>
                      <a:pt x="70" y="17"/>
                    </a:cubicBezTo>
                    <a:cubicBezTo>
                      <a:pt x="44" y="43"/>
                      <a:pt x="44" y="43"/>
                      <a:pt x="44" y="43"/>
                    </a:cubicBezTo>
                    <a:cubicBezTo>
                      <a:pt x="43" y="44"/>
                      <a:pt x="43" y="44"/>
                      <a:pt x="42" y="44"/>
                    </a:cubicBezTo>
                    <a:cubicBezTo>
                      <a:pt x="41" y="44"/>
                      <a:pt x="41" y="44"/>
                      <a:pt x="40" y="43"/>
                    </a:cubicBezTo>
                    <a:cubicBezTo>
                      <a:pt x="34" y="37"/>
                      <a:pt x="34" y="37"/>
                      <a:pt x="34" y="37"/>
                    </a:cubicBezTo>
                    <a:cubicBezTo>
                      <a:pt x="34" y="37"/>
                      <a:pt x="33" y="36"/>
                      <a:pt x="33" y="35"/>
                    </a:cubicBezTo>
                    <a:cubicBezTo>
                      <a:pt x="33" y="20"/>
                      <a:pt x="33" y="20"/>
                      <a:pt x="33" y="20"/>
                    </a:cubicBezTo>
                    <a:cubicBezTo>
                      <a:pt x="33" y="19"/>
                      <a:pt x="28" y="14"/>
                      <a:pt x="23" y="10"/>
                    </a:cubicBezTo>
                    <a:cubicBezTo>
                      <a:pt x="23" y="20"/>
                      <a:pt x="23" y="20"/>
                      <a:pt x="23" y="20"/>
                    </a:cubicBezTo>
                    <a:cubicBezTo>
                      <a:pt x="23" y="21"/>
                      <a:pt x="23" y="22"/>
                      <a:pt x="22" y="23"/>
                    </a:cubicBezTo>
                    <a:cubicBezTo>
                      <a:pt x="21" y="23"/>
                      <a:pt x="20" y="23"/>
                      <a:pt x="19" y="22"/>
                    </a:cubicBezTo>
                    <a:cubicBezTo>
                      <a:pt x="1" y="4"/>
                      <a:pt x="1" y="4"/>
                      <a:pt x="1" y="4"/>
                    </a:cubicBezTo>
                    <a:cubicBezTo>
                      <a:pt x="0" y="3"/>
                      <a:pt x="0" y="2"/>
                      <a:pt x="1" y="1"/>
                    </a:cubicBezTo>
                    <a:cubicBezTo>
                      <a:pt x="2" y="0"/>
                      <a:pt x="4" y="0"/>
                      <a:pt x="5" y="1"/>
                    </a:cubicBezTo>
                  </a:path>
                </a:pathLst>
              </a:custGeom>
              <a:no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31" name="Freeform 189"/>
              <p:cNvSpPr>
                <a:spLocks/>
              </p:cNvSpPr>
              <p:nvPr/>
            </p:nvSpPr>
            <p:spPr bwMode="auto">
              <a:xfrm>
                <a:off x="3719513" y="4198939"/>
                <a:ext cx="266700" cy="165100"/>
              </a:xfrm>
              <a:custGeom>
                <a:avLst/>
                <a:gdLst/>
                <a:ahLst/>
                <a:cxnLst>
                  <a:cxn ang="0">
                    <a:pos x="5" y="1"/>
                  </a:cxn>
                  <a:cxn ang="0">
                    <a:pos x="18" y="14"/>
                  </a:cxn>
                  <a:cxn ang="0">
                    <a:pos x="18" y="4"/>
                  </a:cxn>
                  <a:cxn ang="0">
                    <a:pos x="20" y="1"/>
                  </a:cxn>
                  <a:cxn ang="0">
                    <a:pos x="23" y="2"/>
                  </a:cxn>
                  <a:cxn ang="0">
                    <a:pos x="38" y="17"/>
                  </a:cxn>
                  <a:cxn ang="0">
                    <a:pos x="39" y="19"/>
                  </a:cxn>
                  <a:cxn ang="0">
                    <a:pos x="39" y="34"/>
                  </a:cxn>
                  <a:cxn ang="0">
                    <a:pos x="42" y="38"/>
                  </a:cxn>
                  <a:cxn ang="0">
                    <a:pos x="66" y="14"/>
                  </a:cxn>
                  <a:cxn ang="0">
                    <a:pos x="70" y="14"/>
                  </a:cxn>
                  <a:cxn ang="0">
                    <a:pos x="70" y="17"/>
                  </a:cxn>
                  <a:cxn ang="0">
                    <a:pos x="44" y="43"/>
                  </a:cxn>
                  <a:cxn ang="0">
                    <a:pos x="42" y="44"/>
                  </a:cxn>
                  <a:cxn ang="0">
                    <a:pos x="40" y="43"/>
                  </a:cxn>
                  <a:cxn ang="0">
                    <a:pos x="34" y="37"/>
                  </a:cxn>
                  <a:cxn ang="0">
                    <a:pos x="33" y="35"/>
                  </a:cxn>
                  <a:cxn ang="0">
                    <a:pos x="33" y="20"/>
                  </a:cxn>
                  <a:cxn ang="0">
                    <a:pos x="23" y="10"/>
                  </a:cxn>
                  <a:cxn ang="0">
                    <a:pos x="23" y="20"/>
                  </a:cxn>
                  <a:cxn ang="0">
                    <a:pos x="22" y="23"/>
                  </a:cxn>
                  <a:cxn ang="0">
                    <a:pos x="19" y="22"/>
                  </a:cxn>
                  <a:cxn ang="0">
                    <a:pos x="1" y="4"/>
                  </a:cxn>
                  <a:cxn ang="0">
                    <a:pos x="1" y="1"/>
                  </a:cxn>
                  <a:cxn ang="0">
                    <a:pos x="5" y="1"/>
                  </a:cxn>
                </a:cxnLst>
                <a:rect l="0" t="0" r="r" b="b"/>
                <a:pathLst>
                  <a:path w="71" h="44">
                    <a:moveTo>
                      <a:pt x="5" y="1"/>
                    </a:moveTo>
                    <a:cubicBezTo>
                      <a:pt x="5" y="1"/>
                      <a:pt x="13" y="9"/>
                      <a:pt x="18" y="14"/>
                    </a:cubicBezTo>
                    <a:cubicBezTo>
                      <a:pt x="18" y="4"/>
                      <a:pt x="18" y="4"/>
                      <a:pt x="18" y="4"/>
                    </a:cubicBezTo>
                    <a:cubicBezTo>
                      <a:pt x="18" y="3"/>
                      <a:pt x="19" y="2"/>
                      <a:pt x="20" y="1"/>
                    </a:cubicBezTo>
                    <a:cubicBezTo>
                      <a:pt x="21" y="1"/>
                      <a:pt x="22" y="1"/>
                      <a:pt x="23" y="2"/>
                    </a:cubicBezTo>
                    <a:cubicBezTo>
                      <a:pt x="38" y="17"/>
                      <a:pt x="38" y="17"/>
                      <a:pt x="38" y="17"/>
                    </a:cubicBezTo>
                    <a:cubicBezTo>
                      <a:pt x="38" y="18"/>
                      <a:pt x="39" y="18"/>
                      <a:pt x="39" y="19"/>
                    </a:cubicBezTo>
                    <a:cubicBezTo>
                      <a:pt x="39" y="34"/>
                      <a:pt x="39" y="34"/>
                      <a:pt x="39" y="34"/>
                    </a:cubicBezTo>
                    <a:cubicBezTo>
                      <a:pt x="39" y="35"/>
                      <a:pt x="41" y="36"/>
                      <a:pt x="42" y="38"/>
                    </a:cubicBezTo>
                    <a:cubicBezTo>
                      <a:pt x="45" y="34"/>
                      <a:pt x="66" y="14"/>
                      <a:pt x="66" y="14"/>
                    </a:cubicBezTo>
                    <a:cubicBezTo>
                      <a:pt x="67" y="12"/>
                      <a:pt x="69" y="12"/>
                      <a:pt x="70" y="14"/>
                    </a:cubicBezTo>
                    <a:cubicBezTo>
                      <a:pt x="71" y="15"/>
                      <a:pt x="71" y="16"/>
                      <a:pt x="70" y="17"/>
                    </a:cubicBezTo>
                    <a:cubicBezTo>
                      <a:pt x="44" y="43"/>
                      <a:pt x="44" y="43"/>
                      <a:pt x="44" y="43"/>
                    </a:cubicBezTo>
                    <a:cubicBezTo>
                      <a:pt x="43" y="44"/>
                      <a:pt x="43" y="44"/>
                      <a:pt x="42" y="44"/>
                    </a:cubicBezTo>
                    <a:cubicBezTo>
                      <a:pt x="41" y="44"/>
                      <a:pt x="41" y="44"/>
                      <a:pt x="40" y="43"/>
                    </a:cubicBezTo>
                    <a:cubicBezTo>
                      <a:pt x="34" y="37"/>
                      <a:pt x="34" y="37"/>
                      <a:pt x="34" y="37"/>
                    </a:cubicBezTo>
                    <a:cubicBezTo>
                      <a:pt x="34" y="37"/>
                      <a:pt x="33" y="36"/>
                      <a:pt x="33" y="35"/>
                    </a:cubicBezTo>
                    <a:cubicBezTo>
                      <a:pt x="33" y="20"/>
                      <a:pt x="33" y="20"/>
                      <a:pt x="33" y="20"/>
                    </a:cubicBezTo>
                    <a:cubicBezTo>
                      <a:pt x="33" y="19"/>
                      <a:pt x="28" y="14"/>
                      <a:pt x="23" y="10"/>
                    </a:cubicBezTo>
                    <a:cubicBezTo>
                      <a:pt x="23" y="20"/>
                      <a:pt x="23" y="20"/>
                      <a:pt x="23" y="20"/>
                    </a:cubicBezTo>
                    <a:cubicBezTo>
                      <a:pt x="23" y="21"/>
                      <a:pt x="23" y="22"/>
                      <a:pt x="22" y="23"/>
                    </a:cubicBezTo>
                    <a:cubicBezTo>
                      <a:pt x="21" y="23"/>
                      <a:pt x="20" y="23"/>
                      <a:pt x="19" y="22"/>
                    </a:cubicBezTo>
                    <a:cubicBezTo>
                      <a:pt x="1" y="4"/>
                      <a:pt x="1" y="4"/>
                      <a:pt x="1" y="4"/>
                    </a:cubicBezTo>
                    <a:cubicBezTo>
                      <a:pt x="0" y="3"/>
                      <a:pt x="0" y="2"/>
                      <a:pt x="1" y="1"/>
                    </a:cubicBezTo>
                    <a:cubicBezTo>
                      <a:pt x="2" y="0"/>
                      <a:pt x="4" y="0"/>
                      <a:pt x="5" y="1"/>
                    </a:cubicBezTo>
                    <a:close/>
                  </a:path>
                </a:pathLst>
              </a:custGeom>
              <a:solidFill>
                <a:srgbClr val="CFD1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32" name="Oval 190"/>
              <p:cNvSpPr>
                <a:spLocks noChangeArrowheads="1"/>
              </p:cNvSpPr>
              <p:nvPr/>
            </p:nvSpPr>
            <p:spPr bwMode="auto">
              <a:xfrm>
                <a:off x="3608388" y="4146551"/>
                <a:ext cx="160338" cy="161925"/>
              </a:xfrm>
              <a:prstGeom prst="ellipse">
                <a:avLst/>
              </a:prstGeom>
              <a:solidFill>
                <a:srgbClr val="CED0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33" name="Oval 191"/>
              <p:cNvSpPr>
                <a:spLocks noChangeArrowheads="1"/>
              </p:cNvSpPr>
              <p:nvPr/>
            </p:nvSpPr>
            <p:spPr bwMode="auto">
              <a:xfrm>
                <a:off x="3608388" y="4146551"/>
                <a:ext cx="160338" cy="161925"/>
              </a:xfrm>
              <a:prstGeom prst="ellipse">
                <a:avLst/>
              </a:prstGeom>
              <a:no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34" name="Oval 192"/>
              <p:cNvSpPr>
                <a:spLocks noChangeArrowheads="1"/>
              </p:cNvSpPr>
              <p:nvPr/>
            </p:nvSpPr>
            <p:spPr bwMode="auto">
              <a:xfrm>
                <a:off x="3608388" y="4146551"/>
                <a:ext cx="160338" cy="161925"/>
              </a:xfrm>
              <a:prstGeom prst="ellipse">
                <a:avLst/>
              </a:prstGeom>
              <a:solidFill>
                <a:schemeClr val="bg1"/>
              </a:solidFill>
              <a:ln w="19050"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35" name="Freeform 193"/>
              <p:cNvSpPr>
                <a:spLocks/>
              </p:cNvSpPr>
              <p:nvPr/>
            </p:nvSpPr>
            <p:spPr bwMode="auto">
              <a:xfrm>
                <a:off x="3608388" y="4229101"/>
                <a:ext cx="160338" cy="146050"/>
              </a:xfrm>
              <a:custGeom>
                <a:avLst/>
                <a:gdLst/>
                <a:ahLst/>
                <a:cxnLst>
                  <a:cxn ang="0">
                    <a:pos x="43" y="17"/>
                  </a:cxn>
                  <a:cxn ang="0">
                    <a:pos x="21" y="39"/>
                  </a:cxn>
                  <a:cxn ang="0">
                    <a:pos x="0" y="17"/>
                  </a:cxn>
                  <a:cxn ang="0">
                    <a:pos x="0" y="0"/>
                  </a:cxn>
                  <a:cxn ang="0">
                    <a:pos x="21" y="21"/>
                  </a:cxn>
                  <a:cxn ang="0">
                    <a:pos x="43" y="0"/>
                  </a:cxn>
                  <a:cxn ang="0">
                    <a:pos x="43" y="17"/>
                  </a:cxn>
                </a:cxnLst>
                <a:rect l="0" t="0" r="r" b="b"/>
                <a:pathLst>
                  <a:path w="43" h="39">
                    <a:moveTo>
                      <a:pt x="43" y="17"/>
                    </a:moveTo>
                    <a:cubicBezTo>
                      <a:pt x="43" y="29"/>
                      <a:pt x="33" y="39"/>
                      <a:pt x="21" y="39"/>
                    </a:cubicBezTo>
                    <a:cubicBezTo>
                      <a:pt x="9" y="39"/>
                      <a:pt x="0" y="29"/>
                      <a:pt x="0" y="17"/>
                    </a:cubicBezTo>
                    <a:cubicBezTo>
                      <a:pt x="0" y="0"/>
                      <a:pt x="0" y="0"/>
                      <a:pt x="0" y="0"/>
                    </a:cubicBezTo>
                    <a:cubicBezTo>
                      <a:pt x="0" y="12"/>
                      <a:pt x="9" y="21"/>
                      <a:pt x="21" y="21"/>
                    </a:cubicBezTo>
                    <a:cubicBezTo>
                      <a:pt x="33" y="21"/>
                      <a:pt x="43" y="12"/>
                      <a:pt x="43" y="0"/>
                    </a:cubicBezTo>
                    <a:lnTo>
                      <a:pt x="43" y="17"/>
                    </a:lnTo>
                    <a:close/>
                  </a:path>
                </a:pathLst>
              </a:custGeom>
              <a:solidFill>
                <a:srgbClr val="CED0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36" name="Freeform 194"/>
              <p:cNvSpPr>
                <a:spLocks/>
              </p:cNvSpPr>
              <p:nvPr/>
            </p:nvSpPr>
            <p:spPr bwMode="auto">
              <a:xfrm>
                <a:off x="3608388" y="4229101"/>
                <a:ext cx="160338" cy="146050"/>
              </a:xfrm>
              <a:custGeom>
                <a:avLst/>
                <a:gdLst/>
                <a:ahLst/>
                <a:cxnLst>
                  <a:cxn ang="0">
                    <a:pos x="43" y="17"/>
                  </a:cxn>
                  <a:cxn ang="0">
                    <a:pos x="21" y="39"/>
                  </a:cxn>
                  <a:cxn ang="0">
                    <a:pos x="0" y="17"/>
                  </a:cxn>
                  <a:cxn ang="0">
                    <a:pos x="0" y="0"/>
                  </a:cxn>
                  <a:cxn ang="0">
                    <a:pos x="21" y="21"/>
                  </a:cxn>
                  <a:cxn ang="0">
                    <a:pos x="43" y="0"/>
                  </a:cxn>
                  <a:cxn ang="0">
                    <a:pos x="43" y="17"/>
                  </a:cxn>
                </a:cxnLst>
                <a:rect l="0" t="0" r="r" b="b"/>
                <a:pathLst>
                  <a:path w="43" h="39">
                    <a:moveTo>
                      <a:pt x="43" y="17"/>
                    </a:moveTo>
                    <a:cubicBezTo>
                      <a:pt x="43" y="29"/>
                      <a:pt x="33" y="39"/>
                      <a:pt x="21" y="39"/>
                    </a:cubicBezTo>
                    <a:cubicBezTo>
                      <a:pt x="9" y="39"/>
                      <a:pt x="0" y="29"/>
                      <a:pt x="0" y="17"/>
                    </a:cubicBezTo>
                    <a:cubicBezTo>
                      <a:pt x="0" y="0"/>
                      <a:pt x="0" y="0"/>
                      <a:pt x="0" y="0"/>
                    </a:cubicBezTo>
                    <a:cubicBezTo>
                      <a:pt x="0" y="12"/>
                      <a:pt x="9" y="21"/>
                      <a:pt x="21" y="21"/>
                    </a:cubicBezTo>
                    <a:cubicBezTo>
                      <a:pt x="33" y="21"/>
                      <a:pt x="43" y="12"/>
                      <a:pt x="43" y="0"/>
                    </a:cubicBezTo>
                    <a:lnTo>
                      <a:pt x="43" y="17"/>
                    </a:lnTo>
                    <a:close/>
                  </a:path>
                </a:pathLst>
              </a:custGeom>
              <a:solidFill>
                <a:schemeClr val="bg1"/>
              </a:solidFill>
              <a:ln w="19050"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37" name="Oval 195"/>
              <p:cNvSpPr>
                <a:spLocks noChangeArrowheads="1"/>
              </p:cNvSpPr>
              <p:nvPr/>
            </p:nvSpPr>
            <p:spPr bwMode="auto">
              <a:xfrm>
                <a:off x="3608388" y="4146551"/>
                <a:ext cx="160338" cy="161925"/>
              </a:xfrm>
              <a:prstGeom prst="ellipse">
                <a:avLst/>
              </a:prstGeom>
              <a:solidFill>
                <a:srgbClr val="CED0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38" name="Oval 196"/>
              <p:cNvSpPr>
                <a:spLocks noChangeArrowheads="1"/>
              </p:cNvSpPr>
              <p:nvPr/>
            </p:nvSpPr>
            <p:spPr bwMode="auto">
              <a:xfrm>
                <a:off x="3608388" y="4146551"/>
                <a:ext cx="160338" cy="161925"/>
              </a:xfrm>
              <a:prstGeom prst="ellipse">
                <a:avLst/>
              </a:prstGeom>
              <a:no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39" name="Oval 197"/>
              <p:cNvSpPr>
                <a:spLocks noChangeArrowheads="1"/>
              </p:cNvSpPr>
              <p:nvPr/>
            </p:nvSpPr>
            <p:spPr bwMode="auto">
              <a:xfrm>
                <a:off x="3608388" y="4146551"/>
                <a:ext cx="160338" cy="161925"/>
              </a:xfrm>
              <a:prstGeom prst="ellipse">
                <a:avLst/>
              </a:prstGeom>
              <a:solidFill>
                <a:srgbClr val="CFD1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40" name="Freeform 198"/>
              <p:cNvSpPr>
                <a:spLocks/>
              </p:cNvSpPr>
              <p:nvPr/>
            </p:nvSpPr>
            <p:spPr bwMode="auto">
              <a:xfrm>
                <a:off x="3608388" y="4229101"/>
                <a:ext cx="160338" cy="146050"/>
              </a:xfrm>
              <a:custGeom>
                <a:avLst/>
                <a:gdLst/>
                <a:ahLst/>
                <a:cxnLst>
                  <a:cxn ang="0">
                    <a:pos x="43" y="17"/>
                  </a:cxn>
                  <a:cxn ang="0">
                    <a:pos x="21" y="39"/>
                  </a:cxn>
                  <a:cxn ang="0">
                    <a:pos x="0" y="17"/>
                  </a:cxn>
                  <a:cxn ang="0">
                    <a:pos x="0" y="0"/>
                  </a:cxn>
                  <a:cxn ang="0">
                    <a:pos x="21" y="21"/>
                  </a:cxn>
                  <a:cxn ang="0">
                    <a:pos x="43" y="0"/>
                  </a:cxn>
                  <a:cxn ang="0">
                    <a:pos x="43" y="17"/>
                  </a:cxn>
                </a:cxnLst>
                <a:rect l="0" t="0" r="r" b="b"/>
                <a:pathLst>
                  <a:path w="43" h="39">
                    <a:moveTo>
                      <a:pt x="43" y="17"/>
                    </a:moveTo>
                    <a:cubicBezTo>
                      <a:pt x="43" y="29"/>
                      <a:pt x="33" y="39"/>
                      <a:pt x="21" y="39"/>
                    </a:cubicBezTo>
                    <a:cubicBezTo>
                      <a:pt x="9" y="39"/>
                      <a:pt x="0" y="29"/>
                      <a:pt x="0" y="17"/>
                    </a:cubicBezTo>
                    <a:cubicBezTo>
                      <a:pt x="0" y="0"/>
                      <a:pt x="0" y="0"/>
                      <a:pt x="0" y="0"/>
                    </a:cubicBezTo>
                    <a:cubicBezTo>
                      <a:pt x="0" y="12"/>
                      <a:pt x="9" y="21"/>
                      <a:pt x="21" y="21"/>
                    </a:cubicBezTo>
                    <a:cubicBezTo>
                      <a:pt x="33" y="21"/>
                      <a:pt x="43" y="12"/>
                      <a:pt x="43" y="0"/>
                    </a:cubicBezTo>
                    <a:lnTo>
                      <a:pt x="43" y="17"/>
                    </a:lnTo>
                    <a:close/>
                  </a:path>
                </a:pathLst>
              </a:custGeom>
              <a:solidFill>
                <a:srgbClr val="CED0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41" name="Freeform 199"/>
              <p:cNvSpPr>
                <a:spLocks/>
              </p:cNvSpPr>
              <p:nvPr/>
            </p:nvSpPr>
            <p:spPr bwMode="auto">
              <a:xfrm>
                <a:off x="3608388" y="4229101"/>
                <a:ext cx="160338" cy="146050"/>
              </a:xfrm>
              <a:custGeom>
                <a:avLst/>
                <a:gdLst/>
                <a:ahLst/>
                <a:cxnLst>
                  <a:cxn ang="0">
                    <a:pos x="43" y="17"/>
                  </a:cxn>
                  <a:cxn ang="0">
                    <a:pos x="21" y="39"/>
                  </a:cxn>
                  <a:cxn ang="0">
                    <a:pos x="0" y="17"/>
                  </a:cxn>
                  <a:cxn ang="0">
                    <a:pos x="0" y="0"/>
                  </a:cxn>
                  <a:cxn ang="0">
                    <a:pos x="21" y="21"/>
                  </a:cxn>
                  <a:cxn ang="0">
                    <a:pos x="43" y="0"/>
                  </a:cxn>
                  <a:cxn ang="0">
                    <a:pos x="43" y="17"/>
                  </a:cxn>
                </a:cxnLst>
                <a:rect l="0" t="0" r="r" b="b"/>
                <a:pathLst>
                  <a:path w="43" h="39">
                    <a:moveTo>
                      <a:pt x="43" y="17"/>
                    </a:moveTo>
                    <a:cubicBezTo>
                      <a:pt x="43" y="29"/>
                      <a:pt x="33" y="39"/>
                      <a:pt x="21" y="39"/>
                    </a:cubicBezTo>
                    <a:cubicBezTo>
                      <a:pt x="9" y="39"/>
                      <a:pt x="0" y="29"/>
                      <a:pt x="0" y="17"/>
                    </a:cubicBezTo>
                    <a:cubicBezTo>
                      <a:pt x="0" y="0"/>
                      <a:pt x="0" y="0"/>
                      <a:pt x="0" y="0"/>
                    </a:cubicBezTo>
                    <a:cubicBezTo>
                      <a:pt x="0" y="12"/>
                      <a:pt x="9" y="21"/>
                      <a:pt x="21" y="21"/>
                    </a:cubicBezTo>
                    <a:cubicBezTo>
                      <a:pt x="33" y="21"/>
                      <a:pt x="43" y="12"/>
                      <a:pt x="43" y="0"/>
                    </a:cubicBezTo>
                    <a:lnTo>
                      <a:pt x="43" y="17"/>
                    </a:lnTo>
                    <a:close/>
                  </a:path>
                </a:pathLst>
              </a:custGeom>
              <a:solidFill>
                <a:srgbClr val="CED0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42" name="Freeform 200"/>
              <p:cNvSpPr>
                <a:spLocks/>
              </p:cNvSpPr>
              <p:nvPr/>
            </p:nvSpPr>
            <p:spPr bwMode="auto">
              <a:xfrm>
                <a:off x="3608388" y="4229101"/>
                <a:ext cx="160338" cy="146050"/>
              </a:xfrm>
              <a:custGeom>
                <a:avLst/>
                <a:gdLst/>
                <a:ahLst/>
                <a:cxnLst>
                  <a:cxn ang="0">
                    <a:pos x="43" y="17"/>
                  </a:cxn>
                  <a:cxn ang="0">
                    <a:pos x="21" y="39"/>
                  </a:cxn>
                  <a:cxn ang="0">
                    <a:pos x="0" y="17"/>
                  </a:cxn>
                  <a:cxn ang="0">
                    <a:pos x="0" y="0"/>
                  </a:cxn>
                  <a:cxn ang="0">
                    <a:pos x="21" y="21"/>
                  </a:cxn>
                  <a:cxn ang="0">
                    <a:pos x="43" y="0"/>
                  </a:cxn>
                  <a:cxn ang="0">
                    <a:pos x="43" y="17"/>
                  </a:cxn>
                </a:cxnLst>
                <a:rect l="0" t="0" r="r" b="b"/>
                <a:pathLst>
                  <a:path w="43" h="39">
                    <a:moveTo>
                      <a:pt x="43" y="17"/>
                    </a:moveTo>
                    <a:cubicBezTo>
                      <a:pt x="43" y="29"/>
                      <a:pt x="33" y="39"/>
                      <a:pt x="21" y="39"/>
                    </a:cubicBezTo>
                    <a:cubicBezTo>
                      <a:pt x="9" y="39"/>
                      <a:pt x="0" y="29"/>
                      <a:pt x="0" y="17"/>
                    </a:cubicBezTo>
                    <a:cubicBezTo>
                      <a:pt x="0" y="0"/>
                      <a:pt x="0" y="0"/>
                      <a:pt x="0" y="0"/>
                    </a:cubicBezTo>
                    <a:cubicBezTo>
                      <a:pt x="0" y="12"/>
                      <a:pt x="9" y="21"/>
                      <a:pt x="21" y="21"/>
                    </a:cubicBezTo>
                    <a:cubicBezTo>
                      <a:pt x="33" y="21"/>
                      <a:pt x="43" y="12"/>
                      <a:pt x="43" y="0"/>
                    </a:cubicBezTo>
                    <a:lnTo>
                      <a:pt x="43" y="17"/>
                    </a:lnTo>
                    <a:close/>
                  </a:path>
                </a:pathLst>
              </a:custGeom>
              <a:solidFill>
                <a:srgbClr val="CFD1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43" name="Oval 201"/>
              <p:cNvSpPr>
                <a:spLocks noChangeArrowheads="1"/>
              </p:cNvSpPr>
              <p:nvPr/>
            </p:nvSpPr>
            <p:spPr bwMode="auto">
              <a:xfrm>
                <a:off x="3608388" y="4146551"/>
                <a:ext cx="160338" cy="161925"/>
              </a:xfrm>
              <a:prstGeom prst="ellipse">
                <a:avLst/>
              </a:prstGeom>
              <a:solidFill>
                <a:srgbClr val="CED0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44" name="Oval 202"/>
              <p:cNvSpPr>
                <a:spLocks noChangeArrowheads="1"/>
              </p:cNvSpPr>
              <p:nvPr/>
            </p:nvSpPr>
            <p:spPr bwMode="auto">
              <a:xfrm>
                <a:off x="3608388" y="4146551"/>
                <a:ext cx="160338" cy="161925"/>
              </a:xfrm>
              <a:prstGeom prst="ellipse">
                <a:avLst/>
              </a:prstGeom>
              <a:no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45" name="Oval 203"/>
              <p:cNvSpPr>
                <a:spLocks noChangeArrowheads="1"/>
              </p:cNvSpPr>
              <p:nvPr/>
            </p:nvSpPr>
            <p:spPr bwMode="auto">
              <a:xfrm>
                <a:off x="3608388" y="4146551"/>
                <a:ext cx="160338" cy="161925"/>
              </a:xfrm>
              <a:prstGeom prst="ellipse">
                <a:avLst/>
              </a:prstGeom>
              <a:solidFill>
                <a:schemeClr val="bg1"/>
              </a:solidFill>
              <a:ln w="19050"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46" name="Freeform 204"/>
              <p:cNvSpPr>
                <a:spLocks/>
              </p:cNvSpPr>
              <p:nvPr/>
            </p:nvSpPr>
            <p:spPr bwMode="auto">
              <a:xfrm>
                <a:off x="3608388" y="4229101"/>
                <a:ext cx="160338" cy="146050"/>
              </a:xfrm>
              <a:custGeom>
                <a:avLst/>
                <a:gdLst/>
                <a:ahLst/>
                <a:cxnLst>
                  <a:cxn ang="0">
                    <a:pos x="43" y="17"/>
                  </a:cxn>
                  <a:cxn ang="0">
                    <a:pos x="21" y="39"/>
                  </a:cxn>
                  <a:cxn ang="0">
                    <a:pos x="0" y="17"/>
                  </a:cxn>
                  <a:cxn ang="0">
                    <a:pos x="0" y="0"/>
                  </a:cxn>
                  <a:cxn ang="0">
                    <a:pos x="21" y="21"/>
                  </a:cxn>
                  <a:cxn ang="0">
                    <a:pos x="43" y="0"/>
                  </a:cxn>
                  <a:cxn ang="0">
                    <a:pos x="43" y="17"/>
                  </a:cxn>
                </a:cxnLst>
                <a:rect l="0" t="0" r="r" b="b"/>
                <a:pathLst>
                  <a:path w="43" h="39">
                    <a:moveTo>
                      <a:pt x="43" y="17"/>
                    </a:moveTo>
                    <a:cubicBezTo>
                      <a:pt x="43" y="29"/>
                      <a:pt x="33" y="39"/>
                      <a:pt x="21" y="39"/>
                    </a:cubicBezTo>
                    <a:cubicBezTo>
                      <a:pt x="9" y="39"/>
                      <a:pt x="0" y="29"/>
                      <a:pt x="0" y="17"/>
                    </a:cubicBezTo>
                    <a:cubicBezTo>
                      <a:pt x="0" y="0"/>
                      <a:pt x="0" y="0"/>
                      <a:pt x="0" y="0"/>
                    </a:cubicBezTo>
                    <a:cubicBezTo>
                      <a:pt x="0" y="12"/>
                      <a:pt x="9" y="21"/>
                      <a:pt x="21" y="21"/>
                    </a:cubicBezTo>
                    <a:cubicBezTo>
                      <a:pt x="33" y="21"/>
                      <a:pt x="43" y="12"/>
                      <a:pt x="43" y="0"/>
                    </a:cubicBezTo>
                    <a:lnTo>
                      <a:pt x="43" y="17"/>
                    </a:lnTo>
                    <a:close/>
                  </a:path>
                </a:pathLst>
              </a:custGeom>
              <a:solidFill>
                <a:srgbClr val="CED0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47" name="Freeform 206"/>
              <p:cNvSpPr>
                <a:spLocks/>
              </p:cNvSpPr>
              <p:nvPr/>
            </p:nvSpPr>
            <p:spPr bwMode="auto">
              <a:xfrm>
                <a:off x="3608388" y="4229101"/>
                <a:ext cx="160338" cy="146050"/>
              </a:xfrm>
              <a:custGeom>
                <a:avLst/>
                <a:gdLst/>
                <a:ahLst/>
                <a:cxnLst>
                  <a:cxn ang="0">
                    <a:pos x="43" y="17"/>
                  </a:cxn>
                  <a:cxn ang="0">
                    <a:pos x="21" y="39"/>
                  </a:cxn>
                  <a:cxn ang="0">
                    <a:pos x="0" y="17"/>
                  </a:cxn>
                  <a:cxn ang="0">
                    <a:pos x="0" y="0"/>
                  </a:cxn>
                  <a:cxn ang="0">
                    <a:pos x="21" y="21"/>
                  </a:cxn>
                  <a:cxn ang="0">
                    <a:pos x="43" y="0"/>
                  </a:cxn>
                  <a:cxn ang="0">
                    <a:pos x="43" y="17"/>
                  </a:cxn>
                </a:cxnLst>
                <a:rect l="0" t="0" r="r" b="b"/>
                <a:pathLst>
                  <a:path w="43" h="39">
                    <a:moveTo>
                      <a:pt x="43" y="17"/>
                    </a:moveTo>
                    <a:cubicBezTo>
                      <a:pt x="43" y="29"/>
                      <a:pt x="33" y="39"/>
                      <a:pt x="21" y="39"/>
                    </a:cubicBezTo>
                    <a:cubicBezTo>
                      <a:pt x="9" y="39"/>
                      <a:pt x="0" y="29"/>
                      <a:pt x="0" y="17"/>
                    </a:cubicBezTo>
                    <a:cubicBezTo>
                      <a:pt x="0" y="0"/>
                      <a:pt x="0" y="0"/>
                      <a:pt x="0" y="0"/>
                    </a:cubicBezTo>
                    <a:cubicBezTo>
                      <a:pt x="0" y="12"/>
                      <a:pt x="9" y="21"/>
                      <a:pt x="21" y="21"/>
                    </a:cubicBezTo>
                    <a:cubicBezTo>
                      <a:pt x="33" y="21"/>
                      <a:pt x="43" y="12"/>
                      <a:pt x="43" y="0"/>
                    </a:cubicBezTo>
                    <a:lnTo>
                      <a:pt x="43" y="17"/>
                    </a:lnTo>
                    <a:close/>
                  </a:path>
                </a:pathLst>
              </a:custGeom>
              <a:solidFill>
                <a:schemeClr val="bg1"/>
              </a:solidFill>
              <a:ln w="19050"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48" name="Oval 207"/>
              <p:cNvSpPr>
                <a:spLocks noChangeArrowheads="1"/>
              </p:cNvSpPr>
              <p:nvPr/>
            </p:nvSpPr>
            <p:spPr bwMode="auto">
              <a:xfrm>
                <a:off x="3608388" y="4146551"/>
                <a:ext cx="160338" cy="161925"/>
              </a:xfrm>
              <a:prstGeom prst="ellipse">
                <a:avLst/>
              </a:prstGeom>
              <a:solidFill>
                <a:srgbClr val="CED0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49" name="Oval 208"/>
              <p:cNvSpPr>
                <a:spLocks noChangeArrowheads="1"/>
              </p:cNvSpPr>
              <p:nvPr/>
            </p:nvSpPr>
            <p:spPr bwMode="auto">
              <a:xfrm>
                <a:off x="3608388" y="4146551"/>
                <a:ext cx="160338" cy="161925"/>
              </a:xfrm>
              <a:prstGeom prst="ellipse">
                <a:avLst/>
              </a:prstGeom>
              <a:no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50" name="Oval 209"/>
              <p:cNvSpPr>
                <a:spLocks noChangeArrowheads="1"/>
              </p:cNvSpPr>
              <p:nvPr/>
            </p:nvSpPr>
            <p:spPr bwMode="auto">
              <a:xfrm>
                <a:off x="3608388" y="4146551"/>
                <a:ext cx="160338" cy="161925"/>
              </a:xfrm>
              <a:prstGeom prst="ellipse">
                <a:avLst/>
              </a:prstGeom>
              <a:solidFill>
                <a:srgbClr val="CFD1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51" name="Freeform 210"/>
              <p:cNvSpPr>
                <a:spLocks/>
              </p:cNvSpPr>
              <p:nvPr/>
            </p:nvSpPr>
            <p:spPr bwMode="auto">
              <a:xfrm>
                <a:off x="3608388" y="4229101"/>
                <a:ext cx="160338" cy="146050"/>
              </a:xfrm>
              <a:custGeom>
                <a:avLst/>
                <a:gdLst/>
                <a:ahLst/>
                <a:cxnLst>
                  <a:cxn ang="0">
                    <a:pos x="43" y="17"/>
                  </a:cxn>
                  <a:cxn ang="0">
                    <a:pos x="21" y="39"/>
                  </a:cxn>
                  <a:cxn ang="0">
                    <a:pos x="0" y="17"/>
                  </a:cxn>
                  <a:cxn ang="0">
                    <a:pos x="0" y="0"/>
                  </a:cxn>
                  <a:cxn ang="0">
                    <a:pos x="21" y="21"/>
                  </a:cxn>
                  <a:cxn ang="0">
                    <a:pos x="43" y="0"/>
                  </a:cxn>
                  <a:cxn ang="0">
                    <a:pos x="43" y="17"/>
                  </a:cxn>
                </a:cxnLst>
                <a:rect l="0" t="0" r="r" b="b"/>
                <a:pathLst>
                  <a:path w="43" h="39">
                    <a:moveTo>
                      <a:pt x="43" y="17"/>
                    </a:moveTo>
                    <a:cubicBezTo>
                      <a:pt x="43" y="29"/>
                      <a:pt x="33" y="39"/>
                      <a:pt x="21" y="39"/>
                    </a:cubicBezTo>
                    <a:cubicBezTo>
                      <a:pt x="9" y="39"/>
                      <a:pt x="0" y="29"/>
                      <a:pt x="0" y="17"/>
                    </a:cubicBezTo>
                    <a:cubicBezTo>
                      <a:pt x="0" y="0"/>
                      <a:pt x="0" y="0"/>
                      <a:pt x="0" y="0"/>
                    </a:cubicBezTo>
                    <a:cubicBezTo>
                      <a:pt x="0" y="12"/>
                      <a:pt x="9" y="21"/>
                      <a:pt x="21" y="21"/>
                    </a:cubicBezTo>
                    <a:cubicBezTo>
                      <a:pt x="33" y="21"/>
                      <a:pt x="43" y="12"/>
                      <a:pt x="43" y="0"/>
                    </a:cubicBezTo>
                    <a:lnTo>
                      <a:pt x="43" y="17"/>
                    </a:lnTo>
                    <a:close/>
                  </a:path>
                </a:pathLst>
              </a:custGeom>
              <a:solidFill>
                <a:srgbClr val="CED0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52" name="Freeform 211"/>
              <p:cNvSpPr>
                <a:spLocks/>
              </p:cNvSpPr>
              <p:nvPr/>
            </p:nvSpPr>
            <p:spPr bwMode="auto">
              <a:xfrm>
                <a:off x="3608388" y="4229101"/>
                <a:ext cx="160338" cy="146050"/>
              </a:xfrm>
              <a:custGeom>
                <a:avLst/>
                <a:gdLst/>
                <a:ahLst/>
                <a:cxnLst>
                  <a:cxn ang="0">
                    <a:pos x="43" y="17"/>
                  </a:cxn>
                  <a:cxn ang="0">
                    <a:pos x="21" y="39"/>
                  </a:cxn>
                  <a:cxn ang="0">
                    <a:pos x="0" y="17"/>
                  </a:cxn>
                  <a:cxn ang="0">
                    <a:pos x="0" y="0"/>
                  </a:cxn>
                  <a:cxn ang="0">
                    <a:pos x="21" y="21"/>
                  </a:cxn>
                  <a:cxn ang="0">
                    <a:pos x="43" y="0"/>
                  </a:cxn>
                  <a:cxn ang="0">
                    <a:pos x="43" y="17"/>
                  </a:cxn>
                </a:cxnLst>
                <a:rect l="0" t="0" r="r" b="b"/>
                <a:pathLst>
                  <a:path w="43" h="39">
                    <a:moveTo>
                      <a:pt x="43" y="17"/>
                    </a:moveTo>
                    <a:cubicBezTo>
                      <a:pt x="43" y="29"/>
                      <a:pt x="33" y="39"/>
                      <a:pt x="21" y="39"/>
                    </a:cubicBezTo>
                    <a:cubicBezTo>
                      <a:pt x="9" y="39"/>
                      <a:pt x="0" y="29"/>
                      <a:pt x="0" y="17"/>
                    </a:cubicBezTo>
                    <a:cubicBezTo>
                      <a:pt x="0" y="0"/>
                      <a:pt x="0" y="0"/>
                      <a:pt x="0" y="0"/>
                    </a:cubicBezTo>
                    <a:cubicBezTo>
                      <a:pt x="0" y="12"/>
                      <a:pt x="9" y="21"/>
                      <a:pt x="21" y="21"/>
                    </a:cubicBezTo>
                    <a:cubicBezTo>
                      <a:pt x="33" y="21"/>
                      <a:pt x="43" y="12"/>
                      <a:pt x="43" y="0"/>
                    </a:cubicBezTo>
                    <a:lnTo>
                      <a:pt x="43" y="17"/>
                    </a:lnTo>
                    <a:close/>
                  </a:path>
                </a:pathLst>
              </a:custGeom>
              <a:solidFill>
                <a:srgbClr val="9D9FA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53" name="Oval 212"/>
              <p:cNvSpPr>
                <a:spLocks noChangeArrowheads="1"/>
              </p:cNvSpPr>
              <p:nvPr/>
            </p:nvSpPr>
            <p:spPr bwMode="auto">
              <a:xfrm>
                <a:off x="3479801" y="4270376"/>
                <a:ext cx="165100" cy="161925"/>
              </a:xfrm>
              <a:prstGeom prst="ellipse">
                <a:avLst/>
              </a:prstGeom>
              <a:solidFill>
                <a:srgbClr val="CED0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54" name="Oval 213"/>
              <p:cNvSpPr>
                <a:spLocks noChangeArrowheads="1"/>
              </p:cNvSpPr>
              <p:nvPr/>
            </p:nvSpPr>
            <p:spPr bwMode="auto">
              <a:xfrm>
                <a:off x="3479801" y="4270376"/>
                <a:ext cx="165100" cy="161925"/>
              </a:xfrm>
              <a:prstGeom prst="ellipse">
                <a:avLst/>
              </a:prstGeom>
              <a:no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55" name="Oval 214"/>
              <p:cNvSpPr>
                <a:spLocks noChangeArrowheads="1"/>
              </p:cNvSpPr>
              <p:nvPr/>
            </p:nvSpPr>
            <p:spPr bwMode="auto">
              <a:xfrm>
                <a:off x="3479801" y="4270376"/>
                <a:ext cx="165100" cy="161925"/>
              </a:xfrm>
              <a:prstGeom prst="ellipse">
                <a:avLst/>
              </a:prstGeom>
              <a:solidFill>
                <a:schemeClr val="bg1"/>
              </a:solidFill>
              <a:ln w="19050"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56" name="Freeform 215"/>
              <p:cNvSpPr>
                <a:spLocks/>
              </p:cNvSpPr>
              <p:nvPr/>
            </p:nvSpPr>
            <p:spPr bwMode="auto">
              <a:xfrm>
                <a:off x="3479801" y="4352926"/>
                <a:ext cx="165100" cy="146050"/>
              </a:xfrm>
              <a:custGeom>
                <a:avLst/>
                <a:gdLst/>
                <a:ahLst/>
                <a:cxnLst>
                  <a:cxn ang="0">
                    <a:pos x="44" y="17"/>
                  </a:cxn>
                  <a:cxn ang="0">
                    <a:pos x="22" y="39"/>
                  </a:cxn>
                  <a:cxn ang="0">
                    <a:pos x="0" y="17"/>
                  </a:cxn>
                  <a:cxn ang="0">
                    <a:pos x="0" y="0"/>
                  </a:cxn>
                  <a:cxn ang="0">
                    <a:pos x="22" y="21"/>
                  </a:cxn>
                  <a:cxn ang="0">
                    <a:pos x="44" y="0"/>
                  </a:cxn>
                  <a:cxn ang="0">
                    <a:pos x="44" y="17"/>
                  </a:cxn>
                </a:cxnLst>
                <a:rect l="0" t="0" r="r" b="b"/>
                <a:pathLst>
                  <a:path w="44" h="39">
                    <a:moveTo>
                      <a:pt x="44" y="17"/>
                    </a:moveTo>
                    <a:cubicBezTo>
                      <a:pt x="44" y="29"/>
                      <a:pt x="34" y="39"/>
                      <a:pt x="22" y="39"/>
                    </a:cubicBezTo>
                    <a:cubicBezTo>
                      <a:pt x="10" y="39"/>
                      <a:pt x="0" y="29"/>
                      <a:pt x="0" y="17"/>
                    </a:cubicBezTo>
                    <a:cubicBezTo>
                      <a:pt x="0" y="0"/>
                      <a:pt x="0" y="0"/>
                      <a:pt x="0" y="0"/>
                    </a:cubicBezTo>
                    <a:cubicBezTo>
                      <a:pt x="0" y="12"/>
                      <a:pt x="10" y="21"/>
                      <a:pt x="22" y="21"/>
                    </a:cubicBezTo>
                    <a:cubicBezTo>
                      <a:pt x="34" y="21"/>
                      <a:pt x="44" y="12"/>
                      <a:pt x="44" y="0"/>
                    </a:cubicBezTo>
                    <a:lnTo>
                      <a:pt x="44" y="17"/>
                    </a:lnTo>
                    <a:close/>
                  </a:path>
                </a:pathLst>
              </a:custGeom>
              <a:solidFill>
                <a:srgbClr val="CED0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57" name="Freeform 216"/>
              <p:cNvSpPr>
                <a:spLocks/>
              </p:cNvSpPr>
              <p:nvPr/>
            </p:nvSpPr>
            <p:spPr bwMode="auto">
              <a:xfrm>
                <a:off x="3589338" y="4273551"/>
                <a:ext cx="427038" cy="247650"/>
              </a:xfrm>
              <a:custGeom>
                <a:avLst/>
                <a:gdLst/>
                <a:ahLst/>
                <a:cxnLst>
                  <a:cxn ang="0">
                    <a:pos x="113" y="1"/>
                  </a:cxn>
                  <a:cxn ang="0">
                    <a:pos x="113" y="5"/>
                  </a:cxn>
                  <a:cxn ang="0">
                    <a:pos x="52" y="66"/>
                  </a:cxn>
                  <a:cxn ang="0">
                    <a:pos x="50" y="66"/>
                  </a:cxn>
                  <a:cxn ang="0">
                    <a:pos x="48" y="66"/>
                  </a:cxn>
                  <a:cxn ang="0">
                    <a:pos x="34" y="52"/>
                  </a:cxn>
                  <a:cxn ang="0">
                    <a:pos x="34" y="50"/>
                  </a:cxn>
                  <a:cxn ang="0">
                    <a:pos x="34" y="35"/>
                  </a:cxn>
                  <a:cxn ang="0">
                    <a:pos x="24" y="25"/>
                  </a:cxn>
                  <a:cxn ang="0">
                    <a:pos x="24" y="35"/>
                  </a:cxn>
                  <a:cxn ang="0">
                    <a:pos x="22" y="37"/>
                  </a:cxn>
                  <a:cxn ang="0">
                    <a:pos x="19" y="37"/>
                  </a:cxn>
                  <a:cxn ang="0">
                    <a:pos x="1" y="19"/>
                  </a:cxn>
                  <a:cxn ang="0">
                    <a:pos x="1" y="15"/>
                  </a:cxn>
                  <a:cxn ang="0">
                    <a:pos x="5" y="15"/>
                  </a:cxn>
                  <a:cxn ang="0">
                    <a:pos x="18" y="28"/>
                  </a:cxn>
                  <a:cxn ang="0">
                    <a:pos x="18" y="18"/>
                  </a:cxn>
                  <a:cxn ang="0">
                    <a:pos x="20" y="16"/>
                  </a:cxn>
                  <a:cxn ang="0">
                    <a:pos x="23" y="16"/>
                  </a:cxn>
                  <a:cxn ang="0">
                    <a:pos x="38" y="32"/>
                  </a:cxn>
                  <a:cxn ang="0">
                    <a:pos x="39" y="34"/>
                  </a:cxn>
                  <a:cxn ang="0">
                    <a:pos x="39" y="49"/>
                  </a:cxn>
                  <a:cxn ang="0">
                    <a:pos x="50" y="60"/>
                  </a:cxn>
                  <a:cxn ang="0">
                    <a:pos x="109" y="1"/>
                  </a:cxn>
                  <a:cxn ang="0">
                    <a:pos x="113" y="1"/>
                  </a:cxn>
                </a:cxnLst>
                <a:rect l="0" t="0" r="r" b="b"/>
                <a:pathLst>
                  <a:path w="114" h="66">
                    <a:moveTo>
                      <a:pt x="113" y="1"/>
                    </a:moveTo>
                    <a:cubicBezTo>
                      <a:pt x="114" y="2"/>
                      <a:pt x="114" y="4"/>
                      <a:pt x="113" y="5"/>
                    </a:cubicBezTo>
                    <a:cubicBezTo>
                      <a:pt x="52" y="66"/>
                      <a:pt x="52" y="66"/>
                      <a:pt x="52" y="66"/>
                    </a:cubicBezTo>
                    <a:cubicBezTo>
                      <a:pt x="51" y="66"/>
                      <a:pt x="51" y="66"/>
                      <a:pt x="50" y="66"/>
                    </a:cubicBezTo>
                    <a:cubicBezTo>
                      <a:pt x="49" y="66"/>
                      <a:pt x="48" y="66"/>
                      <a:pt x="48" y="66"/>
                    </a:cubicBezTo>
                    <a:cubicBezTo>
                      <a:pt x="34" y="52"/>
                      <a:pt x="34" y="52"/>
                      <a:pt x="34" y="52"/>
                    </a:cubicBezTo>
                    <a:cubicBezTo>
                      <a:pt x="34" y="51"/>
                      <a:pt x="34" y="51"/>
                      <a:pt x="34" y="50"/>
                    </a:cubicBezTo>
                    <a:cubicBezTo>
                      <a:pt x="34" y="35"/>
                      <a:pt x="34" y="35"/>
                      <a:pt x="34" y="35"/>
                    </a:cubicBezTo>
                    <a:cubicBezTo>
                      <a:pt x="33" y="34"/>
                      <a:pt x="28" y="29"/>
                      <a:pt x="24" y="25"/>
                    </a:cubicBezTo>
                    <a:cubicBezTo>
                      <a:pt x="24" y="35"/>
                      <a:pt x="24" y="35"/>
                      <a:pt x="24" y="35"/>
                    </a:cubicBezTo>
                    <a:cubicBezTo>
                      <a:pt x="24" y="36"/>
                      <a:pt x="23" y="37"/>
                      <a:pt x="22" y="37"/>
                    </a:cubicBezTo>
                    <a:cubicBezTo>
                      <a:pt x="21" y="38"/>
                      <a:pt x="20" y="37"/>
                      <a:pt x="19" y="37"/>
                    </a:cubicBezTo>
                    <a:cubicBezTo>
                      <a:pt x="1" y="19"/>
                      <a:pt x="1" y="19"/>
                      <a:pt x="1" y="19"/>
                    </a:cubicBezTo>
                    <a:cubicBezTo>
                      <a:pt x="0" y="18"/>
                      <a:pt x="0" y="16"/>
                      <a:pt x="1" y="15"/>
                    </a:cubicBezTo>
                    <a:cubicBezTo>
                      <a:pt x="2" y="14"/>
                      <a:pt x="4" y="14"/>
                      <a:pt x="5" y="15"/>
                    </a:cubicBezTo>
                    <a:cubicBezTo>
                      <a:pt x="5" y="15"/>
                      <a:pt x="13" y="23"/>
                      <a:pt x="18" y="28"/>
                    </a:cubicBezTo>
                    <a:cubicBezTo>
                      <a:pt x="18" y="18"/>
                      <a:pt x="18" y="18"/>
                      <a:pt x="18" y="18"/>
                    </a:cubicBezTo>
                    <a:cubicBezTo>
                      <a:pt x="18" y="17"/>
                      <a:pt x="19" y="16"/>
                      <a:pt x="20" y="16"/>
                    </a:cubicBezTo>
                    <a:cubicBezTo>
                      <a:pt x="21" y="16"/>
                      <a:pt x="22" y="16"/>
                      <a:pt x="23" y="16"/>
                    </a:cubicBezTo>
                    <a:cubicBezTo>
                      <a:pt x="38" y="32"/>
                      <a:pt x="38" y="32"/>
                      <a:pt x="38" y="32"/>
                    </a:cubicBezTo>
                    <a:cubicBezTo>
                      <a:pt x="39" y="32"/>
                      <a:pt x="39" y="33"/>
                      <a:pt x="39" y="34"/>
                    </a:cubicBezTo>
                    <a:cubicBezTo>
                      <a:pt x="39" y="49"/>
                      <a:pt x="39" y="49"/>
                      <a:pt x="39" y="49"/>
                    </a:cubicBezTo>
                    <a:cubicBezTo>
                      <a:pt x="40" y="50"/>
                      <a:pt x="47" y="57"/>
                      <a:pt x="50" y="60"/>
                    </a:cubicBezTo>
                    <a:cubicBezTo>
                      <a:pt x="53" y="57"/>
                      <a:pt x="109" y="1"/>
                      <a:pt x="109" y="1"/>
                    </a:cubicBezTo>
                    <a:cubicBezTo>
                      <a:pt x="110" y="0"/>
                      <a:pt x="112" y="0"/>
                      <a:pt x="113" y="1"/>
                    </a:cubicBezTo>
                  </a:path>
                </a:pathLst>
              </a:custGeom>
              <a:solidFill>
                <a:srgbClr val="CED0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58" name="Freeform 217"/>
              <p:cNvSpPr>
                <a:spLocks/>
              </p:cNvSpPr>
              <p:nvPr/>
            </p:nvSpPr>
            <p:spPr bwMode="auto">
              <a:xfrm>
                <a:off x="3589338" y="4273551"/>
                <a:ext cx="427038" cy="247650"/>
              </a:xfrm>
              <a:custGeom>
                <a:avLst/>
                <a:gdLst/>
                <a:ahLst/>
                <a:cxnLst>
                  <a:cxn ang="0">
                    <a:pos x="113" y="1"/>
                  </a:cxn>
                  <a:cxn ang="0">
                    <a:pos x="113" y="5"/>
                  </a:cxn>
                  <a:cxn ang="0">
                    <a:pos x="52" y="66"/>
                  </a:cxn>
                  <a:cxn ang="0">
                    <a:pos x="50" y="66"/>
                  </a:cxn>
                  <a:cxn ang="0">
                    <a:pos x="48" y="66"/>
                  </a:cxn>
                  <a:cxn ang="0">
                    <a:pos x="34" y="52"/>
                  </a:cxn>
                  <a:cxn ang="0">
                    <a:pos x="34" y="50"/>
                  </a:cxn>
                  <a:cxn ang="0">
                    <a:pos x="34" y="35"/>
                  </a:cxn>
                  <a:cxn ang="0">
                    <a:pos x="24" y="25"/>
                  </a:cxn>
                  <a:cxn ang="0">
                    <a:pos x="24" y="35"/>
                  </a:cxn>
                  <a:cxn ang="0">
                    <a:pos x="22" y="37"/>
                  </a:cxn>
                  <a:cxn ang="0">
                    <a:pos x="19" y="37"/>
                  </a:cxn>
                  <a:cxn ang="0">
                    <a:pos x="1" y="19"/>
                  </a:cxn>
                  <a:cxn ang="0">
                    <a:pos x="1" y="15"/>
                  </a:cxn>
                  <a:cxn ang="0">
                    <a:pos x="5" y="15"/>
                  </a:cxn>
                  <a:cxn ang="0">
                    <a:pos x="18" y="28"/>
                  </a:cxn>
                  <a:cxn ang="0">
                    <a:pos x="18" y="18"/>
                  </a:cxn>
                  <a:cxn ang="0">
                    <a:pos x="20" y="16"/>
                  </a:cxn>
                  <a:cxn ang="0">
                    <a:pos x="23" y="16"/>
                  </a:cxn>
                  <a:cxn ang="0">
                    <a:pos x="38" y="32"/>
                  </a:cxn>
                  <a:cxn ang="0">
                    <a:pos x="39" y="34"/>
                  </a:cxn>
                  <a:cxn ang="0">
                    <a:pos x="39" y="49"/>
                  </a:cxn>
                  <a:cxn ang="0">
                    <a:pos x="50" y="60"/>
                  </a:cxn>
                  <a:cxn ang="0">
                    <a:pos x="109" y="1"/>
                  </a:cxn>
                  <a:cxn ang="0">
                    <a:pos x="113" y="1"/>
                  </a:cxn>
                </a:cxnLst>
                <a:rect l="0" t="0" r="r" b="b"/>
                <a:pathLst>
                  <a:path w="114" h="66">
                    <a:moveTo>
                      <a:pt x="113" y="1"/>
                    </a:moveTo>
                    <a:cubicBezTo>
                      <a:pt x="114" y="2"/>
                      <a:pt x="114" y="4"/>
                      <a:pt x="113" y="5"/>
                    </a:cubicBezTo>
                    <a:cubicBezTo>
                      <a:pt x="52" y="66"/>
                      <a:pt x="52" y="66"/>
                      <a:pt x="52" y="66"/>
                    </a:cubicBezTo>
                    <a:cubicBezTo>
                      <a:pt x="51" y="66"/>
                      <a:pt x="51" y="66"/>
                      <a:pt x="50" y="66"/>
                    </a:cubicBezTo>
                    <a:cubicBezTo>
                      <a:pt x="49" y="66"/>
                      <a:pt x="48" y="66"/>
                      <a:pt x="48" y="66"/>
                    </a:cubicBezTo>
                    <a:cubicBezTo>
                      <a:pt x="34" y="52"/>
                      <a:pt x="34" y="52"/>
                      <a:pt x="34" y="52"/>
                    </a:cubicBezTo>
                    <a:cubicBezTo>
                      <a:pt x="34" y="51"/>
                      <a:pt x="34" y="51"/>
                      <a:pt x="34" y="50"/>
                    </a:cubicBezTo>
                    <a:cubicBezTo>
                      <a:pt x="34" y="35"/>
                      <a:pt x="34" y="35"/>
                      <a:pt x="34" y="35"/>
                    </a:cubicBezTo>
                    <a:cubicBezTo>
                      <a:pt x="33" y="34"/>
                      <a:pt x="28" y="29"/>
                      <a:pt x="24" y="25"/>
                    </a:cubicBezTo>
                    <a:cubicBezTo>
                      <a:pt x="24" y="35"/>
                      <a:pt x="24" y="35"/>
                      <a:pt x="24" y="35"/>
                    </a:cubicBezTo>
                    <a:cubicBezTo>
                      <a:pt x="24" y="36"/>
                      <a:pt x="23" y="37"/>
                      <a:pt x="22" y="37"/>
                    </a:cubicBezTo>
                    <a:cubicBezTo>
                      <a:pt x="21" y="38"/>
                      <a:pt x="20" y="37"/>
                      <a:pt x="19" y="37"/>
                    </a:cubicBezTo>
                    <a:cubicBezTo>
                      <a:pt x="1" y="19"/>
                      <a:pt x="1" y="19"/>
                      <a:pt x="1" y="19"/>
                    </a:cubicBezTo>
                    <a:cubicBezTo>
                      <a:pt x="0" y="18"/>
                      <a:pt x="0" y="16"/>
                      <a:pt x="1" y="15"/>
                    </a:cubicBezTo>
                    <a:cubicBezTo>
                      <a:pt x="2" y="14"/>
                      <a:pt x="4" y="14"/>
                      <a:pt x="5" y="15"/>
                    </a:cubicBezTo>
                    <a:cubicBezTo>
                      <a:pt x="5" y="15"/>
                      <a:pt x="13" y="23"/>
                      <a:pt x="18" y="28"/>
                    </a:cubicBezTo>
                    <a:cubicBezTo>
                      <a:pt x="18" y="18"/>
                      <a:pt x="18" y="18"/>
                      <a:pt x="18" y="18"/>
                    </a:cubicBezTo>
                    <a:cubicBezTo>
                      <a:pt x="18" y="17"/>
                      <a:pt x="19" y="16"/>
                      <a:pt x="20" y="16"/>
                    </a:cubicBezTo>
                    <a:cubicBezTo>
                      <a:pt x="21" y="16"/>
                      <a:pt x="22" y="16"/>
                      <a:pt x="23" y="16"/>
                    </a:cubicBezTo>
                    <a:cubicBezTo>
                      <a:pt x="38" y="32"/>
                      <a:pt x="38" y="32"/>
                      <a:pt x="38" y="32"/>
                    </a:cubicBezTo>
                    <a:cubicBezTo>
                      <a:pt x="39" y="32"/>
                      <a:pt x="39" y="33"/>
                      <a:pt x="39" y="34"/>
                    </a:cubicBezTo>
                    <a:cubicBezTo>
                      <a:pt x="39" y="49"/>
                      <a:pt x="39" y="49"/>
                      <a:pt x="39" y="49"/>
                    </a:cubicBezTo>
                    <a:cubicBezTo>
                      <a:pt x="40" y="50"/>
                      <a:pt x="47" y="57"/>
                      <a:pt x="50" y="60"/>
                    </a:cubicBezTo>
                    <a:cubicBezTo>
                      <a:pt x="53" y="57"/>
                      <a:pt x="109" y="1"/>
                      <a:pt x="109" y="1"/>
                    </a:cubicBezTo>
                    <a:cubicBezTo>
                      <a:pt x="110" y="0"/>
                      <a:pt x="112" y="0"/>
                      <a:pt x="113" y="1"/>
                    </a:cubicBezTo>
                  </a:path>
                </a:pathLst>
              </a:custGeom>
              <a:no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59" name="Freeform 218"/>
              <p:cNvSpPr>
                <a:spLocks/>
              </p:cNvSpPr>
              <p:nvPr/>
            </p:nvSpPr>
            <p:spPr bwMode="auto">
              <a:xfrm>
                <a:off x="3589338" y="4273551"/>
                <a:ext cx="427038" cy="247650"/>
              </a:xfrm>
              <a:custGeom>
                <a:avLst/>
                <a:gdLst/>
                <a:ahLst/>
                <a:cxnLst>
                  <a:cxn ang="0">
                    <a:pos x="113" y="1"/>
                  </a:cxn>
                  <a:cxn ang="0">
                    <a:pos x="113" y="5"/>
                  </a:cxn>
                  <a:cxn ang="0">
                    <a:pos x="52" y="66"/>
                  </a:cxn>
                  <a:cxn ang="0">
                    <a:pos x="50" y="66"/>
                  </a:cxn>
                  <a:cxn ang="0">
                    <a:pos x="48" y="66"/>
                  </a:cxn>
                  <a:cxn ang="0">
                    <a:pos x="34" y="52"/>
                  </a:cxn>
                  <a:cxn ang="0">
                    <a:pos x="34" y="50"/>
                  </a:cxn>
                  <a:cxn ang="0">
                    <a:pos x="34" y="35"/>
                  </a:cxn>
                  <a:cxn ang="0">
                    <a:pos x="24" y="25"/>
                  </a:cxn>
                  <a:cxn ang="0">
                    <a:pos x="24" y="35"/>
                  </a:cxn>
                  <a:cxn ang="0">
                    <a:pos x="22" y="37"/>
                  </a:cxn>
                  <a:cxn ang="0">
                    <a:pos x="19" y="37"/>
                  </a:cxn>
                  <a:cxn ang="0">
                    <a:pos x="1" y="19"/>
                  </a:cxn>
                  <a:cxn ang="0">
                    <a:pos x="1" y="15"/>
                  </a:cxn>
                  <a:cxn ang="0">
                    <a:pos x="5" y="15"/>
                  </a:cxn>
                  <a:cxn ang="0">
                    <a:pos x="18" y="28"/>
                  </a:cxn>
                  <a:cxn ang="0">
                    <a:pos x="18" y="18"/>
                  </a:cxn>
                  <a:cxn ang="0">
                    <a:pos x="20" y="16"/>
                  </a:cxn>
                  <a:cxn ang="0">
                    <a:pos x="23" y="16"/>
                  </a:cxn>
                  <a:cxn ang="0">
                    <a:pos x="38" y="32"/>
                  </a:cxn>
                  <a:cxn ang="0">
                    <a:pos x="39" y="34"/>
                  </a:cxn>
                  <a:cxn ang="0">
                    <a:pos x="39" y="49"/>
                  </a:cxn>
                  <a:cxn ang="0">
                    <a:pos x="50" y="60"/>
                  </a:cxn>
                  <a:cxn ang="0">
                    <a:pos x="109" y="1"/>
                  </a:cxn>
                  <a:cxn ang="0">
                    <a:pos x="113" y="1"/>
                  </a:cxn>
                </a:cxnLst>
                <a:rect l="0" t="0" r="r" b="b"/>
                <a:pathLst>
                  <a:path w="114" h="66">
                    <a:moveTo>
                      <a:pt x="113" y="1"/>
                    </a:moveTo>
                    <a:cubicBezTo>
                      <a:pt x="114" y="2"/>
                      <a:pt x="114" y="4"/>
                      <a:pt x="113" y="5"/>
                    </a:cubicBezTo>
                    <a:cubicBezTo>
                      <a:pt x="52" y="66"/>
                      <a:pt x="52" y="66"/>
                      <a:pt x="52" y="66"/>
                    </a:cubicBezTo>
                    <a:cubicBezTo>
                      <a:pt x="51" y="66"/>
                      <a:pt x="51" y="66"/>
                      <a:pt x="50" y="66"/>
                    </a:cubicBezTo>
                    <a:cubicBezTo>
                      <a:pt x="49" y="66"/>
                      <a:pt x="48" y="66"/>
                      <a:pt x="48" y="66"/>
                    </a:cubicBezTo>
                    <a:cubicBezTo>
                      <a:pt x="34" y="52"/>
                      <a:pt x="34" y="52"/>
                      <a:pt x="34" y="52"/>
                    </a:cubicBezTo>
                    <a:cubicBezTo>
                      <a:pt x="34" y="51"/>
                      <a:pt x="34" y="51"/>
                      <a:pt x="34" y="50"/>
                    </a:cubicBezTo>
                    <a:cubicBezTo>
                      <a:pt x="34" y="35"/>
                      <a:pt x="34" y="35"/>
                      <a:pt x="34" y="35"/>
                    </a:cubicBezTo>
                    <a:cubicBezTo>
                      <a:pt x="33" y="34"/>
                      <a:pt x="28" y="29"/>
                      <a:pt x="24" y="25"/>
                    </a:cubicBezTo>
                    <a:cubicBezTo>
                      <a:pt x="24" y="35"/>
                      <a:pt x="24" y="35"/>
                      <a:pt x="24" y="35"/>
                    </a:cubicBezTo>
                    <a:cubicBezTo>
                      <a:pt x="24" y="36"/>
                      <a:pt x="23" y="37"/>
                      <a:pt x="22" y="37"/>
                    </a:cubicBezTo>
                    <a:cubicBezTo>
                      <a:pt x="21" y="38"/>
                      <a:pt x="20" y="37"/>
                      <a:pt x="19" y="37"/>
                    </a:cubicBezTo>
                    <a:cubicBezTo>
                      <a:pt x="1" y="19"/>
                      <a:pt x="1" y="19"/>
                      <a:pt x="1" y="19"/>
                    </a:cubicBezTo>
                    <a:cubicBezTo>
                      <a:pt x="0" y="18"/>
                      <a:pt x="0" y="16"/>
                      <a:pt x="1" y="15"/>
                    </a:cubicBezTo>
                    <a:cubicBezTo>
                      <a:pt x="2" y="14"/>
                      <a:pt x="4" y="14"/>
                      <a:pt x="5" y="15"/>
                    </a:cubicBezTo>
                    <a:cubicBezTo>
                      <a:pt x="5" y="15"/>
                      <a:pt x="13" y="23"/>
                      <a:pt x="18" y="28"/>
                    </a:cubicBezTo>
                    <a:cubicBezTo>
                      <a:pt x="18" y="18"/>
                      <a:pt x="18" y="18"/>
                      <a:pt x="18" y="18"/>
                    </a:cubicBezTo>
                    <a:cubicBezTo>
                      <a:pt x="18" y="17"/>
                      <a:pt x="19" y="16"/>
                      <a:pt x="20" y="16"/>
                    </a:cubicBezTo>
                    <a:cubicBezTo>
                      <a:pt x="21" y="16"/>
                      <a:pt x="22" y="16"/>
                      <a:pt x="23" y="16"/>
                    </a:cubicBezTo>
                    <a:cubicBezTo>
                      <a:pt x="38" y="32"/>
                      <a:pt x="38" y="32"/>
                      <a:pt x="38" y="32"/>
                    </a:cubicBezTo>
                    <a:cubicBezTo>
                      <a:pt x="39" y="32"/>
                      <a:pt x="39" y="33"/>
                      <a:pt x="39" y="34"/>
                    </a:cubicBezTo>
                    <a:cubicBezTo>
                      <a:pt x="39" y="49"/>
                      <a:pt x="39" y="49"/>
                      <a:pt x="39" y="49"/>
                    </a:cubicBezTo>
                    <a:cubicBezTo>
                      <a:pt x="40" y="50"/>
                      <a:pt x="47" y="57"/>
                      <a:pt x="50" y="60"/>
                    </a:cubicBezTo>
                    <a:cubicBezTo>
                      <a:pt x="53" y="57"/>
                      <a:pt x="109" y="1"/>
                      <a:pt x="109" y="1"/>
                    </a:cubicBezTo>
                    <a:cubicBezTo>
                      <a:pt x="110" y="0"/>
                      <a:pt x="112" y="0"/>
                      <a:pt x="113" y="1"/>
                    </a:cubicBezTo>
                    <a:close/>
                  </a:path>
                </a:pathLst>
              </a:custGeom>
              <a:solidFill>
                <a:srgbClr val="CFD1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60" name="Freeform 219"/>
              <p:cNvSpPr>
                <a:spLocks/>
              </p:cNvSpPr>
              <p:nvPr/>
            </p:nvSpPr>
            <p:spPr bwMode="auto">
              <a:xfrm>
                <a:off x="3479801" y="4352926"/>
                <a:ext cx="165100" cy="146050"/>
              </a:xfrm>
              <a:custGeom>
                <a:avLst/>
                <a:gdLst/>
                <a:ahLst/>
                <a:cxnLst>
                  <a:cxn ang="0">
                    <a:pos x="44" y="17"/>
                  </a:cxn>
                  <a:cxn ang="0">
                    <a:pos x="22" y="39"/>
                  </a:cxn>
                  <a:cxn ang="0">
                    <a:pos x="0" y="17"/>
                  </a:cxn>
                  <a:cxn ang="0">
                    <a:pos x="0" y="0"/>
                  </a:cxn>
                  <a:cxn ang="0">
                    <a:pos x="22" y="21"/>
                  </a:cxn>
                  <a:cxn ang="0">
                    <a:pos x="44" y="0"/>
                  </a:cxn>
                  <a:cxn ang="0">
                    <a:pos x="44" y="17"/>
                  </a:cxn>
                </a:cxnLst>
                <a:rect l="0" t="0" r="r" b="b"/>
                <a:pathLst>
                  <a:path w="44" h="39">
                    <a:moveTo>
                      <a:pt x="44" y="17"/>
                    </a:moveTo>
                    <a:cubicBezTo>
                      <a:pt x="44" y="29"/>
                      <a:pt x="34" y="39"/>
                      <a:pt x="22" y="39"/>
                    </a:cubicBezTo>
                    <a:cubicBezTo>
                      <a:pt x="10" y="39"/>
                      <a:pt x="0" y="29"/>
                      <a:pt x="0" y="17"/>
                    </a:cubicBezTo>
                    <a:cubicBezTo>
                      <a:pt x="0" y="0"/>
                      <a:pt x="0" y="0"/>
                      <a:pt x="0" y="0"/>
                    </a:cubicBezTo>
                    <a:cubicBezTo>
                      <a:pt x="0" y="12"/>
                      <a:pt x="10" y="21"/>
                      <a:pt x="22" y="21"/>
                    </a:cubicBezTo>
                    <a:cubicBezTo>
                      <a:pt x="34" y="21"/>
                      <a:pt x="44" y="12"/>
                      <a:pt x="44" y="0"/>
                    </a:cubicBezTo>
                    <a:lnTo>
                      <a:pt x="44" y="17"/>
                    </a:lnTo>
                    <a:close/>
                  </a:path>
                </a:pathLst>
              </a:custGeom>
              <a:solidFill>
                <a:schemeClr val="bg1"/>
              </a:solidFill>
              <a:ln w="19050"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61" name="Oval 220"/>
              <p:cNvSpPr>
                <a:spLocks noChangeArrowheads="1"/>
              </p:cNvSpPr>
              <p:nvPr/>
            </p:nvSpPr>
            <p:spPr bwMode="auto">
              <a:xfrm>
                <a:off x="3479801" y="4270376"/>
                <a:ext cx="165100" cy="161925"/>
              </a:xfrm>
              <a:prstGeom prst="ellipse">
                <a:avLst/>
              </a:prstGeom>
              <a:solidFill>
                <a:srgbClr val="CED0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62" name="Oval 221"/>
              <p:cNvSpPr>
                <a:spLocks noChangeArrowheads="1"/>
              </p:cNvSpPr>
              <p:nvPr/>
            </p:nvSpPr>
            <p:spPr bwMode="auto">
              <a:xfrm>
                <a:off x="3479801" y="4270376"/>
                <a:ext cx="165100" cy="161925"/>
              </a:xfrm>
              <a:prstGeom prst="ellipse">
                <a:avLst/>
              </a:prstGeom>
              <a:no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63" name="Oval 222"/>
              <p:cNvSpPr>
                <a:spLocks noChangeArrowheads="1"/>
              </p:cNvSpPr>
              <p:nvPr/>
            </p:nvSpPr>
            <p:spPr bwMode="auto">
              <a:xfrm>
                <a:off x="3479801" y="4270376"/>
                <a:ext cx="165100" cy="161925"/>
              </a:xfrm>
              <a:prstGeom prst="ellipse">
                <a:avLst/>
              </a:prstGeom>
              <a:solidFill>
                <a:srgbClr val="CFD1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64" name="Oval 223"/>
              <p:cNvSpPr>
                <a:spLocks noChangeArrowheads="1"/>
              </p:cNvSpPr>
              <p:nvPr/>
            </p:nvSpPr>
            <p:spPr bwMode="auto">
              <a:xfrm>
                <a:off x="3479801" y="4270376"/>
                <a:ext cx="165100" cy="161925"/>
              </a:xfrm>
              <a:prstGeom prst="ellipse">
                <a:avLst/>
              </a:prstGeom>
              <a:solidFill>
                <a:srgbClr val="CED0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65" name="Oval 224"/>
              <p:cNvSpPr>
                <a:spLocks noChangeArrowheads="1"/>
              </p:cNvSpPr>
              <p:nvPr/>
            </p:nvSpPr>
            <p:spPr bwMode="auto">
              <a:xfrm>
                <a:off x="3479801" y="4270376"/>
                <a:ext cx="165100" cy="161925"/>
              </a:xfrm>
              <a:prstGeom prst="ellipse">
                <a:avLst/>
              </a:prstGeom>
              <a:no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66" name="Oval 225"/>
              <p:cNvSpPr>
                <a:spLocks noChangeArrowheads="1"/>
              </p:cNvSpPr>
              <p:nvPr/>
            </p:nvSpPr>
            <p:spPr bwMode="auto">
              <a:xfrm>
                <a:off x="3479801" y="4270376"/>
                <a:ext cx="165100" cy="161925"/>
              </a:xfrm>
              <a:prstGeom prst="ellipse">
                <a:avLst/>
              </a:prstGeom>
              <a:solidFill>
                <a:schemeClr val="bg1"/>
              </a:solidFill>
              <a:ln w="19050"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67" name="Freeform 226"/>
              <p:cNvSpPr>
                <a:spLocks/>
              </p:cNvSpPr>
              <p:nvPr/>
            </p:nvSpPr>
            <p:spPr bwMode="auto">
              <a:xfrm>
                <a:off x="3479801" y="4352926"/>
                <a:ext cx="165100" cy="146050"/>
              </a:xfrm>
              <a:custGeom>
                <a:avLst/>
                <a:gdLst/>
                <a:ahLst/>
                <a:cxnLst>
                  <a:cxn ang="0">
                    <a:pos x="44" y="17"/>
                  </a:cxn>
                  <a:cxn ang="0">
                    <a:pos x="22" y="39"/>
                  </a:cxn>
                  <a:cxn ang="0">
                    <a:pos x="0" y="17"/>
                  </a:cxn>
                  <a:cxn ang="0">
                    <a:pos x="0" y="0"/>
                  </a:cxn>
                  <a:cxn ang="0">
                    <a:pos x="22" y="21"/>
                  </a:cxn>
                  <a:cxn ang="0">
                    <a:pos x="44" y="0"/>
                  </a:cxn>
                  <a:cxn ang="0">
                    <a:pos x="44" y="17"/>
                  </a:cxn>
                </a:cxnLst>
                <a:rect l="0" t="0" r="r" b="b"/>
                <a:pathLst>
                  <a:path w="44" h="39">
                    <a:moveTo>
                      <a:pt x="44" y="17"/>
                    </a:moveTo>
                    <a:cubicBezTo>
                      <a:pt x="44" y="29"/>
                      <a:pt x="34" y="39"/>
                      <a:pt x="22" y="39"/>
                    </a:cubicBezTo>
                    <a:cubicBezTo>
                      <a:pt x="10" y="39"/>
                      <a:pt x="0" y="29"/>
                      <a:pt x="0" y="17"/>
                    </a:cubicBezTo>
                    <a:cubicBezTo>
                      <a:pt x="0" y="0"/>
                      <a:pt x="0" y="0"/>
                      <a:pt x="0" y="0"/>
                    </a:cubicBezTo>
                    <a:cubicBezTo>
                      <a:pt x="0" y="12"/>
                      <a:pt x="10" y="21"/>
                      <a:pt x="22" y="21"/>
                    </a:cubicBezTo>
                    <a:cubicBezTo>
                      <a:pt x="34" y="21"/>
                      <a:pt x="44" y="12"/>
                      <a:pt x="44" y="0"/>
                    </a:cubicBezTo>
                    <a:lnTo>
                      <a:pt x="44" y="17"/>
                    </a:lnTo>
                    <a:close/>
                  </a:path>
                </a:pathLst>
              </a:custGeom>
              <a:solidFill>
                <a:srgbClr val="CED0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68" name="Freeform 227"/>
              <p:cNvSpPr>
                <a:spLocks/>
              </p:cNvSpPr>
              <p:nvPr/>
            </p:nvSpPr>
            <p:spPr bwMode="auto">
              <a:xfrm>
                <a:off x="3479801" y="4352926"/>
                <a:ext cx="165100" cy="146050"/>
              </a:xfrm>
              <a:custGeom>
                <a:avLst/>
                <a:gdLst/>
                <a:ahLst/>
                <a:cxnLst>
                  <a:cxn ang="0">
                    <a:pos x="44" y="17"/>
                  </a:cxn>
                  <a:cxn ang="0">
                    <a:pos x="22" y="39"/>
                  </a:cxn>
                  <a:cxn ang="0">
                    <a:pos x="0" y="17"/>
                  </a:cxn>
                  <a:cxn ang="0">
                    <a:pos x="0" y="0"/>
                  </a:cxn>
                  <a:cxn ang="0">
                    <a:pos x="22" y="21"/>
                  </a:cxn>
                  <a:cxn ang="0">
                    <a:pos x="44" y="0"/>
                  </a:cxn>
                  <a:cxn ang="0">
                    <a:pos x="44" y="17"/>
                  </a:cxn>
                </a:cxnLst>
                <a:rect l="0" t="0" r="r" b="b"/>
                <a:pathLst>
                  <a:path w="44" h="39">
                    <a:moveTo>
                      <a:pt x="44" y="17"/>
                    </a:moveTo>
                    <a:cubicBezTo>
                      <a:pt x="44" y="29"/>
                      <a:pt x="34" y="39"/>
                      <a:pt x="22" y="39"/>
                    </a:cubicBezTo>
                    <a:cubicBezTo>
                      <a:pt x="10" y="39"/>
                      <a:pt x="0" y="29"/>
                      <a:pt x="0" y="17"/>
                    </a:cubicBezTo>
                    <a:cubicBezTo>
                      <a:pt x="0" y="0"/>
                      <a:pt x="0" y="0"/>
                      <a:pt x="0" y="0"/>
                    </a:cubicBezTo>
                    <a:cubicBezTo>
                      <a:pt x="0" y="12"/>
                      <a:pt x="10" y="21"/>
                      <a:pt x="22" y="21"/>
                    </a:cubicBezTo>
                    <a:cubicBezTo>
                      <a:pt x="34" y="21"/>
                      <a:pt x="44" y="12"/>
                      <a:pt x="44" y="0"/>
                    </a:cubicBezTo>
                    <a:lnTo>
                      <a:pt x="44" y="17"/>
                    </a:lnTo>
                    <a:close/>
                  </a:path>
                </a:pathLst>
              </a:custGeom>
              <a:solidFill>
                <a:srgbClr val="CFD1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69" name="Oval 228"/>
              <p:cNvSpPr>
                <a:spLocks noChangeArrowheads="1"/>
              </p:cNvSpPr>
              <p:nvPr/>
            </p:nvSpPr>
            <p:spPr bwMode="auto">
              <a:xfrm>
                <a:off x="3479801" y="4270376"/>
                <a:ext cx="165100" cy="161925"/>
              </a:xfrm>
              <a:prstGeom prst="ellipse">
                <a:avLst/>
              </a:prstGeom>
              <a:solidFill>
                <a:srgbClr val="CED0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70" name="Oval 229"/>
              <p:cNvSpPr>
                <a:spLocks noChangeArrowheads="1"/>
              </p:cNvSpPr>
              <p:nvPr/>
            </p:nvSpPr>
            <p:spPr bwMode="auto">
              <a:xfrm>
                <a:off x="3479801" y="4270376"/>
                <a:ext cx="165100" cy="161925"/>
              </a:xfrm>
              <a:prstGeom prst="ellipse">
                <a:avLst/>
              </a:prstGeom>
              <a:no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71" name="Oval 230"/>
              <p:cNvSpPr>
                <a:spLocks noChangeArrowheads="1"/>
              </p:cNvSpPr>
              <p:nvPr/>
            </p:nvSpPr>
            <p:spPr bwMode="auto">
              <a:xfrm>
                <a:off x="3479801" y="4270376"/>
                <a:ext cx="165100" cy="161925"/>
              </a:xfrm>
              <a:prstGeom prst="ellipse">
                <a:avLst/>
              </a:prstGeom>
              <a:solidFill>
                <a:srgbClr val="CFD1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72" name="Oval 231"/>
              <p:cNvSpPr>
                <a:spLocks noChangeArrowheads="1"/>
              </p:cNvSpPr>
              <p:nvPr/>
            </p:nvSpPr>
            <p:spPr bwMode="auto">
              <a:xfrm>
                <a:off x="3479801" y="4270376"/>
                <a:ext cx="165100" cy="161925"/>
              </a:xfrm>
              <a:prstGeom prst="ellipse">
                <a:avLst/>
              </a:prstGeom>
              <a:no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73" name="Freeform 232"/>
              <p:cNvSpPr>
                <a:spLocks/>
              </p:cNvSpPr>
              <p:nvPr/>
            </p:nvSpPr>
            <p:spPr bwMode="auto">
              <a:xfrm>
                <a:off x="3479801" y="4352926"/>
                <a:ext cx="165100" cy="146050"/>
              </a:xfrm>
              <a:custGeom>
                <a:avLst/>
                <a:gdLst/>
                <a:ahLst/>
                <a:cxnLst>
                  <a:cxn ang="0">
                    <a:pos x="44" y="17"/>
                  </a:cxn>
                  <a:cxn ang="0">
                    <a:pos x="22" y="39"/>
                  </a:cxn>
                  <a:cxn ang="0">
                    <a:pos x="0" y="17"/>
                  </a:cxn>
                  <a:cxn ang="0">
                    <a:pos x="0" y="0"/>
                  </a:cxn>
                  <a:cxn ang="0">
                    <a:pos x="22" y="21"/>
                  </a:cxn>
                  <a:cxn ang="0">
                    <a:pos x="44" y="0"/>
                  </a:cxn>
                  <a:cxn ang="0">
                    <a:pos x="44" y="17"/>
                  </a:cxn>
                </a:cxnLst>
                <a:rect l="0" t="0" r="r" b="b"/>
                <a:pathLst>
                  <a:path w="44" h="39">
                    <a:moveTo>
                      <a:pt x="44" y="17"/>
                    </a:moveTo>
                    <a:cubicBezTo>
                      <a:pt x="44" y="29"/>
                      <a:pt x="34" y="39"/>
                      <a:pt x="22" y="39"/>
                    </a:cubicBezTo>
                    <a:cubicBezTo>
                      <a:pt x="10" y="39"/>
                      <a:pt x="0" y="29"/>
                      <a:pt x="0" y="17"/>
                    </a:cubicBezTo>
                    <a:cubicBezTo>
                      <a:pt x="0" y="0"/>
                      <a:pt x="0" y="0"/>
                      <a:pt x="0" y="0"/>
                    </a:cubicBezTo>
                    <a:cubicBezTo>
                      <a:pt x="0" y="12"/>
                      <a:pt x="10" y="21"/>
                      <a:pt x="22" y="21"/>
                    </a:cubicBezTo>
                    <a:cubicBezTo>
                      <a:pt x="34" y="21"/>
                      <a:pt x="44" y="12"/>
                      <a:pt x="44" y="0"/>
                    </a:cubicBezTo>
                    <a:lnTo>
                      <a:pt x="44" y="17"/>
                    </a:lnTo>
                    <a:close/>
                  </a:path>
                </a:pathLst>
              </a:custGeom>
              <a:solidFill>
                <a:srgbClr val="CED0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74" name="Freeform 233"/>
              <p:cNvSpPr>
                <a:spLocks/>
              </p:cNvSpPr>
              <p:nvPr/>
            </p:nvSpPr>
            <p:spPr bwMode="auto">
              <a:xfrm>
                <a:off x="3479801" y="4352926"/>
                <a:ext cx="165100" cy="146050"/>
              </a:xfrm>
              <a:custGeom>
                <a:avLst/>
                <a:gdLst/>
                <a:ahLst/>
                <a:cxnLst>
                  <a:cxn ang="0">
                    <a:pos x="44" y="17"/>
                  </a:cxn>
                  <a:cxn ang="0">
                    <a:pos x="22" y="39"/>
                  </a:cxn>
                  <a:cxn ang="0">
                    <a:pos x="0" y="17"/>
                  </a:cxn>
                  <a:cxn ang="0">
                    <a:pos x="0" y="0"/>
                  </a:cxn>
                  <a:cxn ang="0">
                    <a:pos x="22" y="21"/>
                  </a:cxn>
                  <a:cxn ang="0">
                    <a:pos x="44" y="0"/>
                  </a:cxn>
                  <a:cxn ang="0">
                    <a:pos x="44" y="17"/>
                  </a:cxn>
                </a:cxnLst>
                <a:rect l="0" t="0" r="r" b="b"/>
                <a:pathLst>
                  <a:path w="44" h="39">
                    <a:moveTo>
                      <a:pt x="44" y="17"/>
                    </a:moveTo>
                    <a:cubicBezTo>
                      <a:pt x="44" y="29"/>
                      <a:pt x="34" y="39"/>
                      <a:pt x="22" y="39"/>
                    </a:cubicBezTo>
                    <a:cubicBezTo>
                      <a:pt x="10" y="39"/>
                      <a:pt x="0" y="29"/>
                      <a:pt x="0" y="17"/>
                    </a:cubicBezTo>
                    <a:cubicBezTo>
                      <a:pt x="0" y="0"/>
                      <a:pt x="0" y="0"/>
                      <a:pt x="0" y="0"/>
                    </a:cubicBezTo>
                    <a:cubicBezTo>
                      <a:pt x="0" y="12"/>
                      <a:pt x="10" y="21"/>
                      <a:pt x="22" y="21"/>
                    </a:cubicBezTo>
                    <a:cubicBezTo>
                      <a:pt x="34" y="21"/>
                      <a:pt x="44" y="12"/>
                      <a:pt x="44" y="0"/>
                    </a:cubicBezTo>
                    <a:lnTo>
                      <a:pt x="44" y="17"/>
                    </a:lnTo>
                    <a:close/>
                  </a:path>
                </a:pathLst>
              </a:custGeom>
              <a:solidFill>
                <a:srgbClr val="9D9FA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75" name="Freeform 234"/>
              <p:cNvSpPr>
                <a:spLocks/>
              </p:cNvSpPr>
              <p:nvPr/>
            </p:nvSpPr>
            <p:spPr bwMode="auto">
              <a:xfrm>
                <a:off x="3402013" y="4300539"/>
                <a:ext cx="636588" cy="382588"/>
              </a:xfrm>
              <a:custGeom>
                <a:avLst/>
                <a:gdLst/>
                <a:ahLst/>
                <a:cxnLst>
                  <a:cxn ang="0">
                    <a:pos x="169" y="1"/>
                  </a:cxn>
                  <a:cxn ang="0">
                    <a:pos x="169" y="5"/>
                  </a:cxn>
                  <a:cxn ang="0">
                    <a:pos x="73" y="101"/>
                  </a:cxn>
                  <a:cxn ang="0">
                    <a:pos x="71" y="102"/>
                  </a:cxn>
                  <a:cxn ang="0">
                    <a:pos x="69" y="101"/>
                  </a:cxn>
                  <a:cxn ang="0">
                    <a:pos x="49" y="81"/>
                  </a:cxn>
                  <a:cxn ang="0">
                    <a:pos x="48" y="79"/>
                  </a:cxn>
                  <a:cxn ang="0">
                    <a:pos x="48" y="64"/>
                  </a:cxn>
                  <a:cxn ang="0">
                    <a:pos x="38" y="54"/>
                  </a:cxn>
                  <a:cxn ang="0">
                    <a:pos x="38" y="64"/>
                  </a:cxn>
                  <a:cxn ang="0">
                    <a:pos x="37" y="67"/>
                  </a:cxn>
                  <a:cxn ang="0">
                    <a:pos x="34" y="66"/>
                  </a:cxn>
                  <a:cxn ang="0">
                    <a:pos x="2" y="34"/>
                  </a:cxn>
                  <a:cxn ang="0">
                    <a:pos x="2" y="30"/>
                  </a:cxn>
                  <a:cxn ang="0">
                    <a:pos x="5" y="30"/>
                  </a:cxn>
                  <a:cxn ang="0">
                    <a:pos x="33" y="58"/>
                  </a:cxn>
                  <a:cxn ang="0">
                    <a:pos x="33" y="48"/>
                  </a:cxn>
                  <a:cxn ang="0">
                    <a:pos x="35" y="45"/>
                  </a:cxn>
                  <a:cxn ang="0">
                    <a:pos x="37" y="46"/>
                  </a:cxn>
                  <a:cxn ang="0">
                    <a:pos x="53" y="61"/>
                  </a:cxn>
                  <a:cxn ang="0">
                    <a:pos x="53" y="63"/>
                  </a:cxn>
                  <a:cxn ang="0">
                    <a:pos x="53" y="78"/>
                  </a:cxn>
                  <a:cxn ang="0">
                    <a:pos x="71" y="95"/>
                  </a:cxn>
                  <a:cxn ang="0">
                    <a:pos x="165" y="1"/>
                  </a:cxn>
                  <a:cxn ang="0">
                    <a:pos x="169" y="1"/>
                  </a:cxn>
                </a:cxnLst>
                <a:rect l="0" t="0" r="r" b="b"/>
                <a:pathLst>
                  <a:path w="170" h="102">
                    <a:moveTo>
                      <a:pt x="169" y="1"/>
                    </a:moveTo>
                    <a:cubicBezTo>
                      <a:pt x="170" y="2"/>
                      <a:pt x="170" y="4"/>
                      <a:pt x="169" y="5"/>
                    </a:cubicBezTo>
                    <a:cubicBezTo>
                      <a:pt x="73" y="101"/>
                      <a:pt x="73" y="101"/>
                      <a:pt x="73" y="101"/>
                    </a:cubicBezTo>
                    <a:cubicBezTo>
                      <a:pt x="72" y="102"/>
                      <a:pt x="71" y="102"/>
                      <a:pt x="71" y="102"/>
                    </a:cubicBezTo>
                    <a:cubicBezTo>
                      <a:pt x="70" y="102"/>
                      <a:pt x="69" y="102"/>
                      <a:pt x="69" y="101"/>
                    </a:cubicBezTo>
                    <a:cubicBezTo>
                      <a:pt x="49" y="81"/>
                      <a:pt x="49" y="81"/>
                      <a:pt x="49" y="81"/>
                    </a:cubicBezTo>
                    <a:cubicBezTo>
                      <a:pt x="48" y="81"/>
                      <a:pt x="48" y="80"/>
                      <a:pt x="48" y="79"/>
                    </a:cubicBezTo>
                    <a:cubicBezTo>
                      <a:pt x="48" y="64"/>
                      <a:pt x="48" y="64"/>
                      <a:pt x="48" y="64"/>
                    </a:cubicBezTo>
                    <a:cubicBezTo>
                      <a:pt x="47" y="63"/>
                      <a:pt x="42" y="58"/>
                      <a:pt x="38" y="54"/>
                    </a:cubicBezTo>
                    <a:cubicBezTo>
                      <a:pt x="38" y="64"/>
                      <a:pt x="38" y="64"/>
                      <a:pt x="38" y="64"/>
                    </a:cubicBezTo>
                    <a:cubicBezTo>
                      <a:pt x="38" y="65"/>
                      <a:pt x="38" y="66"/>
                      <a:pt x="37" y="67"/>
                    </a:cubicBezTo>
                    <a:cubicBezTo>
                      <a:pt x="36" y="67"/>
                      <a:pt x="34" y="67"/>
                      <a:pt x="34" y="66"/>
                    </a:cubicBezTo>
                    <a:cubicBezTo>
                      <a:pt x="2" y="34"/>
                      <a:pt x="2" y="34"/>
                      <a:pt x="2" y="34"/>
                    </a:cubicBezTo>
                    <a:cubicBezTo>
                      <a:pt x="0" y="33"/>
                      <a:pt x="0" y="31"/>
                      <a:pt x="2" y="30"/>
                    </a:cubicBezTo>
                    <a:cubicBezTo>
                      <a:pt x="3" y="29"/>
                      <a:pt x="4" y="29"/>
                      <a:pt x="5" y="30"/>
                    </a:cubicBezTo>
                    <a:cubicBezTo>
                      <a:pt x="5" y="30"/>
                      <a:pt x="28" y="53"/>
                      <a:pt x="33" y="58"/>
                    </a:cubicBezTo>
                    <a:cubicBezTo>
                      <a:pt x="33" y="48"/>
                      <a:pt x="33" y="48"/>
                      <a:pt x="33" y="48"/>
                    </a:cubicBezTo>
                    <a:cubicBezTo>
                      <a:pt x="33" y="47"/>
                      <a:pt x="34" y="46"/>
                      <a:pt x="35" y="45"/>
                    </a:cubicBezTo>
                    <a:cubicBezTo>
                      <a:pt x="36" y="45"/>
                      <a:pt x="37" y="45"/>
                      <a:pt x="37" y="46"/>
                    </a:cubicBezTo>
                    <a:cubicBezTo>
                      <a:pt x="53" y="61"/>
                      <a:pt x="53" y="61"/>
                      <a:pt x="53" y="61"/>
                    </a:cubicBezTo>
                    <a:cubicBezTo>
                      <a:pt x="53" y="62"/>
                      <a:pt x="53" y="62"/>
                      <a:pt x="53" y="63"/>
                    </a:cubicBezTo>
                    <a:cubicBezTo>
                      <a:pt x="53" y="78"/>
                      <a:pt x="53" y="78"/>
                      <a:pt x="53" y="78"/>
                    </a:cubicBezTo>
                    <a:cubicBezTo>
                      <a:pt x="55" y="80"/>
                      <a:pt x="68" y="92"/>
                      <a:pt x="71" y="95"/>
                    </a:cubicBezTo>
                    <a:cubicBezTo>
                      <a:pt x="74" y="92"/>
                      <a:pt x="165" y="1"/>
                      <a:pt x="165" y="1"/>
                    </a:cubicBezTo>
                    <a:cubicBezTo>
                      <a:pt x="166" y="0"/>
                      <a:pt x="168" y="0"/>
                      <a:pt x="169" y="1"/>
                    </a:cubicBezTo>
                  </a:path>
                </a:pathLst>
              </a:custGeom>
              <a:solidFill>
                <a:srgbClr val="CED0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76" name="Freeform 235"/>
              <p:cNvSpPr>
                <a:spLocks/>
              </p:cNvSpPr>
              <p:nvPr/>
            </p:nvSpPr>
            <p:spPr bwMode="auto">
              <a:xfrm>
                <a:off x="3402013" y="4300539"/>
                <a:ext cx="636588" cy="382588"/>
              </a:xfrm>
              <a:custGeom>
                <a:avLst/>
                <a:gdLst/>
                <a:ahLst/>
                <a:cxnLst>
                  <a:cxn ang="0">
                    <a:pos x="169" y="1"/>
                  </a:cxn>
                  <a:cxn ang="0">
                    <a:pos x="169" y="5"/>
                  </a:cxn>
                  <a:cxn ang="0">
                    <a:pos x="73" y="101"/>
                  </a:cxn>
                  <a:cxn ang="0">
                    <a:pos x="71" y="102"/>
                  </a:cxn>
                  <a:cxn ang="0">
                    <a:pos x="69" y="101"/>
                  </a:cxn>
                  <a:cxn ang="0">
                    <a:pos x="49" y="81"/>
                  </a:cxn>
                  <a:cxn ang="0">
                    <a:pos x="48" y="79"/>
                  </a:cxn>
                  <a:cxn ang="0">
                    <a:pos x="48" y="64"/>
                  </a:cxn>
                  <a:cxn ang="0">
                    <a:pos x="38" y="54"/>
                  </a:cxn>
                  <a:cxn ang="0">
                    <a:pos x="38" y="64"/>
                  </a:cxn>
                  <a:cxn ang="0">
                    <a:pos x="37" y="67"/>
                  </a:cxn>
                  <a:cxn ang="0">
                    <a:pos x="34" y="66"/>
                  </a:cxn>
                  <a:cxn ang="0">
                    <a:pos x="2" y="34"/>
                  </a:cxn>
                  <a:cxn ang="0">
                    <a:pos x="2" y="30"/>
                  </a:cxn>
                  <a:cxn ang="0">
                    <a:pos x="5" y="30"/>
                  </a:cxn>
                  <a:cxn ang="0">
                    <a:pos x="33" y="58"/>
                  </a:cxn>
                  <a:cxn ang="0">
                    <a:pos x="33" y="48"/>
                  </a:cxn>
                  <a:cxn ang="0">
                    <a:pos x="35" y="45"/>
                  </a:cxn>
                  <a:cxn ang="0">
                    <a:pos x="37" y="46"/>
                  </a:cxn>
                  <a:cxn ang="0">
                    <a:pos x="53" y="61"/>
                  </a:cxn>
                  <a:cxn ang="0">
                    <a:pos x="53" y="63"/>
                  </a:cxn>
                  <a:cxn ang="0">
                    <a:pos x="53" y="78"/>
                  </a:cxn>
                  <a:cxn ang="0">
                    <a:pos x="71" y="95"/>
                  </a:cxn>
                  <a:cxn ang="0">
                    <a:pos x="165" y="1"/>
                  </a:cxn>
                  <a:cxn ang="0">
                    <a:pos x="169" y="1"/>
                  </a:cxn>
                </a:cxnLst>
                <a:rect l="0" t="0" r="r" b="b"/>
                <a:pathLst>
                  <a:path w="170" h="102">
                    <a:moveTo>
                      <a:pt x="169" y="1"/>
                    </a:moveTo>
                    <a:cubicBezTo>
                      <a:pt x="170" y="2"/>
                      <a:pt x="170" y="4"/>
                      <a:pt x="169" y="5"/>
                    </a:cubicBezTo>
                    <a:cubicBezTo>
                      <a:pt x="73" y="101"/>
                      <a:pt x="73" y="101"/>
                      <a:pt x="73" y="101"/>
                    </a:cubicBezTo>
                    <a:cubicBezTo>
                      <a:pt x="72" y="102"/>
                      <a:pt x="71" y="102"/>
                      <a:pt x="71" y="102"/>
                    </a:cubicBezTo>
                    <a:cubicBezTo>
                      <a:pt x="70" y="102"/>
                      <a:pt x="69" y="102"/>
                      <a:pt x="69" y="101"/>
                    </a:cubicBezTo>
                    <a:cubicBezTo>
                      <a:pt x="49" y="81"/>
                      <a:pt x="49" y="81"/>
                      <a:pt x="49" y="81"/>
                    </a:cubicBezTo>
                    <a:cubicBezTo>
                      <a:pt x="48" y="81"/>
                      <a:pt x="48" y="80"/>
                      <a:pt x="48" y="79"/>
                    </a:cubicBezTo>
                    <a:cubicBezTo>
                      <a:pt x="48" y="64"/>
                      <a:pt x="48" y="64"/>
                      <a:pt x="48" y="64"/>
                    </a:cubicBezTo>
                    <a:cubicBezTo>
                      <a:pt x="47" y="63"/>
                      <a:pt x="42" y="58"/>
                      <a:pt x="38" y="54"/>
                    </a:cubicBezTo>
                    <a:cubicBezTo>
                      <a:pt x="38" y="64"/>
                      <a:pt x="38" y="64"/>
                      <a:pt x="38" y="64"/>
                    </a:cubicBezTo>
                    <a:cubicBezTo>
                      <a:pt x="38" y="65"/>
                      <a:pt x="38" y="66"/>
                      <a:pt x="37" y="67"/>
                    </a:cubicBezTo>
                    <a:cubicBezTo>
                      <a:pt x="36" y="67"/>
                      <a:pt x="34" y="67"/>
                      <a:pt x="34" y="66"/>
                    </a:cubicBezTo>
                    <a:cubicBezTo>
                      <a:pt x="2" y="34"/>
                      <a:pt x="2" y="34"/>
                      <a:pt x="2" y="34"/>
                    </a:cubicBezTo>
                    <a:cubicBezTo>
                      <a:pt x="0" y="33"/>
                      <a:pt x="0" y="31"/>
                      <a:pt x="2" y="30"/>
                    </a:cubicBezTo>
                    <a:cubicBezTo>
                      <a:pt x="3" y="29"/>
                      <a:pt x="4" y="29"/>
                      <a:pt x="5" y="30"/>
                    </a:cubicBezTo>
                    <a:cubicBezTo>
                      <a:pt x="5" y="30"/>
                      <a:pt x="28" y="53"/>
                      <a:pt x="33" y="58"/>
                    </a:cubicBezTo>
                    <a:cubicBezTo>
                      <a:pt x="33" y="48"/>
                      <a:pt x="33" y="48"/>
                      <a:pt x="33" y="48"/>
                    </a:cubicBezTo>
                    <a:cubicBezTo>
                      <a:pt x="33" y="47"/>
                      <a:pt x="34" y="46"/>
                      <a:pt x="35" y="45"/>
                    </a:cubicBezTo>
                    <a:cubicBezTo>
                      <a:pt x="36" y="45"/>
                      <a:pt x="37" y="45"/>
                      <a:pt x="37" y="46"/>
                    </a:cubicBezTo>
                    <a:cubicBezTo>
                      <a:pt x="53" y="61"/>
                      <a:pt x="53" y="61"/>
                      <a:pt x="53" y="61"/>
                    </a:cubicBezTo>
                    <a:cubicBezTo>
                      <a:pt x="53" y="62"/>
                      <a:pt x="53" y="62"/>
                      <a:pt x="53" y="63"/>
                    </a:cubicBezTo>
                    <a:cubicBezTo>
                      <a:pt x="53" y="78"/>
                      <a:pt x="53" y="78"/>
                      <a:pt x="53" y="78"/>
                    </a:cubicBezTo>
                    <a:cubicBezTo>
                      <a:pt x="55" y="80"/>
                      <a:pt x="68" y="92"/>
                      <a:pt x="71" y="95"/>
                    </a:cubicBezTo>
                    <a:cubicBezTo>
                      <a:pt x="74" y="92"/>
                      <a:pt x="165" y="1"/>
                      <a:pt x="165" y="1"/>
                    </a:cubicBezTo>
                    <a:cubicBezTo>
                      <a:pt x="166" y="0"/>
                      <a:pt x="168" y="0"/>
                      <a:pt x="169" y="1"/>
                    </a:cubicBezTo>
                  </a:path>
                </a:pathLst>
              </a:custGeom>
              <a:no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sp>
            <p:nvSpPr>
              <p:cNvPr id="177" name="Freeform 236"/>
              <p:cNvSpPr>
                <a:spLocks/>
              </p:cNvSpPr>
              <p:nvPr/>
            </p:nvSpPr>
            <p:spPr bwMode="auto">
              <a:xfrm>
                <a:off x="3402013" y="4300539"/>
                <a:ext cx="636588" cy="382588"/>
              </a:xfrm>
              <a:custGeom>
                <a:avLst/>
                <a:gdLst/>
                <a:ahLst/>
                <a:cxnLst>
                  <a:cxn ang="0">
                    <a:pos x="169" y="1"/>
                  </a:cxn>
                  <a:cxn ang="0">
                    <a:pos x="169" y="5"/>
                  </a:cxn>
                  <a:cxn ang="0">
                    <a:pos x="73" y="101"/>
                  </a:cxn>
                  <a:cxn ang="0">
                    <a:pos x="71" y="102"/>
                  </a:cxn>
                  <a:cxn ang="0">
                    <a:pos x="69" y="101"/>
                  </a:cxn>
                  <a:cxn ang="0">
                    <a:pos x="49" y="81"/>
                  </a:cxn>
                  <a:cxn ang="0">
                    <a:pos x="48" y="79"/>
                  </a:cxn>
                  <a:cxn ang="0">
                    <a:pos x="48" y="64"/>
                  </a:cxn>
                  <a:cxn ang="0">
                    <a:pos x="38" y="54"/>
                  </a:cxn>
                  <a:cxn ang="0">
                    <a:pos x="38" y="64"/>
                  </a:cxn>
                  <a:cxn ang="0">
                    <a:pos x="37" y="67"/>
                  </a:cxn>
                  <a:cxn ang="0">
                    <a:pos x="34" y="66"/>
                  </a:cxn>
                  <a:cxn ang="0">
                    <a:pos x="2" y="34"/>
                  </a:cxn>
                  <a:cxn ang="0">
                    <a:pos x="2" y="30"/>
                  </a:cxn>
                  <a:cxn ang="0">
                    <a:pos x="5" y="30"/>
                  </a:cxn>
                  <a:cxn ang="0">
                    <a:pos x="33" y="58"/>
                  </a:cxn>
                  <a:cxn ang="0">
                    <a:pos x="33" y="48"/>
                  </a:cxn>
                  <a:cxn ang="0">
                    <a:pos x="35" y="45"/>
                  </a:cxn>
                  <a:cxn ang="0">
                    <a:pos x="37" y="46"/>
                  </a:cxn>
                  <a:cxn ang="0">
                    <a:pos x="53" y="61"/>
                  </a:cxn>
                  <a:cxn ang="0">
                    <a:pos x="53" y="63"/>
                  </a:cxn>
                  <a:cxn ang="0">
                    <a:pos x="53" y="78"/>
                  </a:cxn>
                  <a:cxn ang="0">
                    <a:pos x="71" y="95"/>
                  </a:cxn>
                  <a:cxn ang="0">
                    <a:pos x="165" y="1"/>
                  </a:cxn>
                  <a:cxn ang="0">
                    <a:pos x="169" y="1"/>
                  </a:cxn>
                </a:cxnLst>
                <a:rect l="0" t="0" r="r" b="b"/>
                <a:pathLst>
                  <a:path w="170" h="102">
                    <a:moveTo>
                      <a:pt x="169" y="1"/>
                    </a:moveTo>
                    <a:cubicBezTo>
                      <a:pt x="170" y="2"/>
                      <a:pt x="170" y="4"/>
                      <a:pt x="169" y="5"/>
                    </a:cubicBezTo>
                    <a:cubicBezTo>
                      <a:pt x="73" y="101"/>
                      <a:pt x="73" y="101"/>
                      <a:pt x="73" y="101"/>
                    </a:cubicBezTo>
                    <a:cubicBezTo>
                      <a:pt x="72" y="102"/>
                      <a:pt x="71" y="102"/>
                      <a:pt x="71" y="102"/>
                    </a:cubicBezTo>
                    <a:cubicBezTo>
                      <a:pt x="70" y="102"/>
                      <a:pt x="69" y="102"/>
                      <a:pt x="69" y="101"/>
                    </a:cubicBezTo>
                    <a:cubicBezTo>
                      <a:pt x="49" y="81"/>
                      <a:pt x="49" y="81"/>
                      <a:pt x="49" y="81"/>
                    </a:cubicBezTo>
                    <a:cubicBezTo>
                      <a:pt x="48" y="81"/>
                      <a:pt x="48" y="80"/>
                      <a:pt x="48" y="79"/>
                    </a:cubicBezTo>
                    <a:cubicBezTo>
                      <a:pt x="48" y="64"/>
                      <a:pt x="48" y="64"/>
                      <a:pt x="48" y="64"/>
                    </a:cubicBezTo>
                    <a:cubicBezTo>
                      <a:pt x="47" y="63"/>
                      <a:pt x="42" y="58"/>
                      <a:pt x="38" y="54"/>
                    </a:cubicBezTo>
                    <a:cubicBezTo>
                      <a:pt x="38" y="64"/>
                      <a:pt x="38" y="64"/>
                      <a:pt x="38" y="64"/>
                    </a:cubicBezTo>
                    <a:cubicBezTo>
                      <a:pt x="38" y="65"/>
                      <a:pt x="38" y="66"/>
                      <a:pt x="37" y="67"/>
                    </a:cubicBezTo>
                    <a:cubicBezTo>
                      <a:pt x="36" y="67"/>
                      <a:pt x="34" y="67"/>
                      <a:pt x="34" y="66"/>
                    </a:cubicBezTo>
                    <a:cubicBezTo>
                      <a:pt x="2" y="34"/>
                      <a:pt x="2" y="34"/>
                      <a:pt x="2" y="34"/>
                    </a:cubicBezTo>
                    <a:cubicBezTo>
                      <a:pt x="0" y="33"/>
                      <a:pt x="0" y="31"/>
                      <a:pt x="2" y="30"/>
                    </a:cubicBezTo>
                    <a:cubicBezTo>
                      <a:pt x="3" y="29"/>
                      <a:pt x="4" y="29"/>
                      <a:pt x="5" y="30"/>
                    </a:cubicBezTo>
                    <a:cubicBezTo>
                      <a:pt x="5" y="30"/>
                      <a:pt x="28" y="53"/>
                      <a:pt x="33" y="58"/>
                    </a:cubicBezTo>
                    <a:cubicBezTo>
                      <a:pt x="33" y="48"/>
                      <a:pt x="33" y="48"/>
                      <a:pt x="33" y="48"/>
                    </a:cubicBezTo>
                    <a:cubicBezTo>
                      <a:pt x="33" y="47"/>
                      <a:pt x="34" y="46"/>
                      <a:pt x="35" y="45"/>
                    </a:cubicBezTo>
                    <a:cubicBezTo>
                      <a:pt x="36" y="45"/>
                      <a:pt x="37" y="45"/>
                      <a:pt x="37" y="46"/>
                    </a:cubicBezTo>
                    <a:cubicBezTo>
                      <a:pt x="53" y="61"/>
                      <a:pt x="53" y="61"/>
                      <a:pt x="53" y="61"/>
                    </a:cubicBezTo>
                    <a:cubicBezTo>
                      <a:pt x="53" y="62"/>
                      <a:pt x="53" y="62"/>
                      <a:pt x="53" y="63"/>
                    </a:cubicBezTo>
                    <a:cubicBezTo>
                      <a:pt x="53" y="78"/>
                      <a:pt x="53" y="78"/>
                      <a:pt x="53" y="78"/>
                    </a:cubicBezTo>
                    <a:cubicBezTo>
                      <a:pt x="55" y="80"/>
                      <a:pt x="68" y="92"/>
                      <a:pt x="71" y="95"/>
                    </a:cubicBezTo>
                    <a:cubicBezTo>
                      <a:pt x="74" y="92"/>
                      <a:pt x="165" y="1"/>
                      <a:pt x="165" y="1"/>
                    </a:cubicBezTo>
                    <a:cubicBezTo>
                      <a:pt x="166" y="0"/>
                      <a:pt x="168" y="0"/>
                      <a:pt x="169" y="1"/>
                    </a:cubicBezTo>
                    <a:close/>
                  </a:path>
                </a:pathLst>
              </a:custGeom>
              <a:solidFill>
                <a:srgbClr val="CFD1D2"/>
              </a:solidFill>
              <a:ln w="3175" cap="flat">
                <a:solidFill>
                  <a:srgbClr val="58595B"/>
                </a:solidFill>
                <a:prstDash val="solid"/>
                <a:round/>
                <a:headEnd/>
                <a:tailEnd/>
              </a:ln>
            </p:spPr>
            <p:txBody>
              <a:bodyPr vert="horz" wrap="square" lIns="91440" tIns="45720" rIns="91440" bIns="45720" numCol="1" anchor="t" anchorCtr="0" compatLnSpc="1">
                <a:prstTxWarp prst="textNoShape">
                  <a:avLst/>
                </a:prstTxWarp>
              </a:bodyPr>
              <a:lstStyle/>
              <a:p>
                <a:endParaRPr lang="nl-NL">
                  <a:solidFill>
                    <a:srgbClr val="595959"/>
                  </a:solidFill>
                </a:endParaRPr>
              </a:p>
            </p:txBody>
          </p:sp>
        </p:grpSp>
        <p:sp>
          <p:nvSpPr>
            <p:cNvPr id="12" name="Rectangle 676"/>
            <p:cNvSpPr>
              <a:spLocks noChangeArrowheads="1"/>
            </p:cNvSpPr>
            <p:nvPr/>
          </p:nvSpPr>
          <p:spPr bwMode="auto">
            <a:xfrm>
              <a:off x="2169694" y="1840468"/>
              <a:ext cx="889158" cy="3693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fontAlgn="base">
                <a:spcBef>
                  <a:spcPct val="0"/>
                </a:spcBef>
                <a:spcAft>
                  <a:spcPct val="0"/>
                </a:spcAft>
              </a:pPr>
              <a:r>
                <a:rPr lang="nl-NL" sz="1200" dirty="0" smtClean="0">
                  <a:solidFill>
                    <a:srgbClr val="58595B"/>
                  </a:solidFill>
                  <a:cs typeface="Arial" pitchFamily="34" charset="0"/>
                </a:rPr>
                <a:t>Small Scale</a:t>
              </a:r>
              <a:br>
                <a:rPr lang="nl-NL" sz="1200" dirty="0" smtClean="0">
                  <a:solidFill>
                    <a:srgbClr val="58595B"/>
                  </a:solidFill>
                  <a:cs typeface="Arial" pitchFamily="34" charset="0"/>
                </a:rPr>
              </a:br>
              <a:r>
                <a:rPr lang="nl-NL" sz="1200" dirty="0" smtClean="0">
                  <a:solidFill>
                    <a:srgbClr val="58595B"/>
                  </a:solidFill>
                  <a:cs typeface="Arial" pitchFamily="34" charset="0"/>
                </a:rPr>
                <a:t>Liquefaction</a:t>
              </a:r>
            </a:p>
          </p:txBody>
        </p:sp>
        <p:sp>
          <p:nvSpPr>
            <p:cNvPr id="13" name="Rectangle 676"/>
            <p:cNvSpPr>
              <a:spLocks noChangeArrowheads="1"/>
            </p:cNvSpPr>
            <p:nvPr/>
          </p:nvSpPr>
          <p:spPr bwMode="auto">
            <a:xfrm>
              <a:off x="6623515" y="1911043"/>
              <a:ext cx="976374" cy="1915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nl-NL" sz="1200" dirty="0" smtClean="0">
                  <a:solidFill>
                    <a:srgbClr val="58595B"/>
                  </a:solidFill>
                  <a:cs typeface="Arial" pitchFamily="34" charset="0"/>
                </a:rPr>
                <a:t>Small Terminal</a:t>
              </a:r>
              <a:endParaRPr lang="nl-NL" dirty="0" smtClean="0">
                <a:solidFill>
                  <a:srgbClr val="58595B"/>
                </a:solidFill>
                <a:cs typeface="Arial" pitchFamily="34" charset="0"/>
              </a:endParaRPr>
            </a:p>
          </p:txBody>
        </p:sp>
        <p:grpSp>
          <p:nvGrpSpPr>
            <p:cNvPr id="14" name="Group 1630"/>
            <p:cNvGrpSpPr/>
            <p:nvPr/>
          </p:nvGrpSpPr>
          <p:grpSpPr>
            <a:xfrm>
              <a:off x="5890219" y="1409191"/>
              <a:ext cx="197326" cy="197326"/>
              <a:chOff x="2788602" y="1991201"/>
              <a:chExt cx="218599" cy="218599"/>
            </a:xfrm>
          </p:grpSpPr>
          <p:sp>
            <p:nvSpPr>
              <p:cNvPr id="81" name="Oval 80"/>
              <p:cNvSpPr/>
              <p:nvPr/>
            </p:nvSpPr>
            <p:spPr>
              <a:xfrm>
                <a:off x="2788602" y="1991201"/>
                <a:ext cx="218599" cy="218599"/>
              </a:xfrm>
              <a:prstGeom prst="ellipse">
                <a:avLst/>
              </a:prstGeom>
              <a:solidFill>
                <a:srgbClr val="00B0F0"/>
              </a:solidFill>
              <a:ln>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solidFill>
                    <a:srgbClr val="595959"/>
                  </a:solidFill>
                </a:endParaRPr>
              </a:p>
            </p:txBody>
          </p:sp>
          <p:sp>
            <p:nvSpPr>
              <p:cNvPr id="82" name="Isosceles Triangle 81"/>
              <p:cNvSpPr/>
              <p:nvPr/>
            </p:nvSpPr>
            <p:spPr>
              <a:xfrm rot="5400000">
                <a:off x="2838611" y="2031519"/>
                <a:ext cx="163353" cy="14082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pSp>
      </p:grpSp>
      <p:sp>
        <p:nvSpPr>
          <p:cNvPr id="631" name="Rounded Rectangle 630"/>
          <p:cNvSpPr/>
          <p:nvPr/>
        </p:nvSpPr>
        <p:spPr>
          <a:xfrm>
            <a:off x="5501640" y="1781294"/>
            <a:ext cx="2514600" cy="581831"/>
          </a:xfrm>
          <a:prstGeom prst="roundRect">
            <a:avLst/>
          </a:prstGeom>
          <a:solidFill>
            <a:schemeClr val="accent6"/>
          </a:solidFill>
          <a:ln w="25400">
            <a:solidFill>
              <a:schemeClr val="accent6">
                <a:lumMod val="75000"/>
              </a:schemeClr>
            </a:solidFill>
          </a:ln>
        </p:spPr>
        <p:style>
          <a:lnRef idx="1">
            <a:schemeClr val="accent6"/>
          </a:lnRef>
          <a:fillRef idx="2">
            <a:schemeClr val="accent6"/>
          </a:fillRef>
          <a:effectRef idx="1">
            <a:schemeClr val="accent6"/>
          </a:effectRef>
          <a:fontRef idx="minor">
            <a:schemeClr val="dk1"/>
          </a:fontRef>
        </p:style>
        <p:txBody>
          <a:bodyPr wrap="square" lIns="144000" tIns="108000" rIns="144000" bIns="108000" rtlCol="0" anchor="ctr">
            <a:spAutoFit/>
          </a:bodyPr>
          <a:lstStyle/>
          <a:p>
            <a:pPr algn="ctr"/>
            <a:r>
              <a:rPr lang="en-US" sz="2000" b="1" dirty="0" smtClean="0">
                <a:solidFill>
                  <a:schemeClr val="bg1"/>
                </a:solidFill>
              </a:rPr>
              <a:t>OUTPUT</a:t>
            </a:r>
            <a:endParaRPr lang="en-US" sz="2000" b="1" dirty="0">
              <a:solidFill>
                <a:schemeClr val="bg1"/>
              </a:solidFill>
            </a:endParaRPr>
          </a:p>
        </p:txBody>
      </p:sp>
      <p:sp>
        <p:nvSpPr>
          <p:cNvPr id="632" name="TextBox 631"/>
          <p:cNvSpPr txBox="1"/>
          <p:nvPr/>
        </p:nvSpPr>
        <p:spPr>
          <a:xfrm>
            <a:off x="5105400" y="3657600"/>
            <a:ext cx="914400" cy="914400"/>
          </a:xfrm>
          <a:prstGeom prst="rect">
            <a:avLst/>
          </a:prstGeom>
          <a:noFill/>
        </p:spPr>
        <p:txBody>
          <a:bodyPr wrap="none" lIns="0" tIns="0" rIns="0" bIns="0" rtlCol="0">
            <a:noAutofit/>
          </a:bodyPr>
          <a:lstStyle/>
          <a:p>
            <a:pPr marL="177800" indent="-177800">
              <a:lnSpc>
                <a:spcPct val="113000"/>
              </a:lnSpc>
              <a:spcAft>
                <a:spcPts val="60"/>
              </a:spcAft>
              <a:buFont typeface="Wingdings"/>
              <a:buChar char="n"/>
            </a:pPr>
            <a:endParaRPr lang="en-US" sz="1600" dirty="0" smtClean="0"/>
          </a:p>
        </p:txBody>
      </p:sp>
      <p:sp>
        <p:nvSpPr>
          <p:cNvPr id="633" name="TextBox 632"/>
          <p:cNvSpPr txBox="1"/>
          <p:nvPr/>
        </p:nvSpPr>
        <p:spPr>
          <a:xfrm>
            <a:off x="4800600" y="3276600"/>
            <a:ext cx="3886200" cy="2302682"/>
          </a:xfrm>
          <a:prstGeom prst="rect">
            <a:avLst/>
          </a:prstGeom>
          <a:noFill/>
        </p:spPr>
        <p:txBody>
          <a:bodyPr wrap="square" lIns="0" tIns="0" rIns="0" bIns="0" rtlCol="0">
            <a:spAutoFit/>
          </a:bodyPr>
          <a:lstStyle/>
          <a:p>
            <a:pPr marL="177800" indent="-177800">
              <a:lnSpc>
                <a:spcPct val="113000"/>
              </a:lnSpc>
              <a:spcAft>
                <a:spcPts val="60"/>
              </a:spcAft>
              <a:buFont typeface="Wingdings"/>
              <a:buChar char="n"/>
            </a:pPr>
            <a:r>
              <a:rPr lang="en-US" sz="1600" dirty="0" smtClean="0"/>
              <a:t> Impact of capacity, distance and vessel size on fleet needed? </a:t>
            </a:r>
          </a:p>
          <a:p>
            <a:pPr marL="177800" indent="-177800">
              <a:lnSpc>
                <a:spcPct val="113000"/>
              </a:lnSpc>
              <a:spcAft>
                <a:spcPts val="60"/>
              </a:spcAft>
              <a:buFont typeface="Wingdings"/>
              <a:buChar char="n"/>
            </a:pPr>
            <a:r>
              <a:rPr lang="en-US" sz="1600" dirty="0" smtClean="0"/>
              <a:t>How many berths are needed?</a:t>
            </a:r>
          </a:p>
          <a:p>
            <a:pPr marL="177800" indent="-177800">
              <a:lnSpc>
                <a:spcPct val="113000"/>
              </a:lnSpc>
              <a:spcAft>
                <a:spcPts val="60"/>
              </a:spcAft>
              <a:buFont typeface="Wingdings"/>
              <a:buChar char="n"/>
            </a:pPr>
            <a:r>
              <a:rPr lang="en-US" sz="1600" dirty="0" smtClean="0"/>
              <a:t>What is the % berth </a:t>
            </a:r>
            <a:r>
              <a:rPr lang="en-US" sz="1600" dirty="0" err="1" smtClean="0"/>
              <a:t>utilisation</a:t>
            </a:r>
            <a:r>
              <a:rPr lang="en-US" sz="1600" dirty="0" smtClean="0"/>
              <a:t>?</a:t>
            </a:r>
          </a:p>
          <a:p>
            <a:pPr marL="177800" indent="-177800">
              <a:lnSpc>
                <a:spcPct val="113000"/>
              </a:lnSpc>
              <a:spcAft>
                <a:spcPts val="60"/>
              </a:spcAft>
              <a:buFont typeface="Wingdings"/>
              <a:buChar char="n"/>
            </a:pPr>
            <a:r>
              <a:rPr lang="en-US" sz="1600" dirty="0" smtClean="0"/>
              <a:t> What is the storage tank size needed?</a:t>
            </a:r>
          </a:p>
          <a:p>
            <a:pPr marL="177800" indent="-177800">
              <a:lnSpc>
                <a:spcPct val="113000"/>
              </a:lnSpc>
              <a:spcAft>
                <a:spcPts val="60"/>
              </a:spcAft>
              <a:buFont typeface="Wingdings"/>
              <a:buChar char="n"/>
            </a:pPr>
            <a:r>
              <a:rPr lang="en-US" sz="1600" dirty="0" smtClean="0"/>
              <a:t>How many liftings per year?</a:t>
            </a:r>
          </a:p>
          <a:p>
            <a:pPr marL="177800" indent="-177800">
              <a:lnSpc>
                <a:spcPct val="113000"/>
              </a:lnSpc>
              <a:spcAft>
                <a:spcPts val="60"/>
              </a:spcAft>
              <a:buFont typeface="Wingdings"/>
              <a:buChar char="n"/>
            </a:pPr>
            <a:endParaRPr lang="en-US" sz="1600" dirty="0" smtClean="0"/>
          </a:p>
          <a:p>
            <a:pPr marL="177800" indent="-177800">
              <a:lnSpc>
                <a:spcPct val="113000"/>
              </a:lnSpc>
              <a:spcAft>
                <a:spcPts val="60"/>
              </a:spcAft>
              <a:buFont typeface="Wingdings"/>
              <a:buChar char="n"/>
            </a:pPr>
            <a:endParaRPr lang="en-US" sz="1600" dirty="0" smtClean="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8229600" cy="609600"/>
          </a:xfrm>
          <a:prstGeom prst="rect">
            <a:avLst/>
          </a:prstGeom>
          <a:solidFill>
            <a:srgbClr val="0066FF"/>
          </a:solidFill>
        </p:spPr>
        <p:txBody>
          <a:bodyPr vert="horz" lIns="91440" tIns="45720" rIns="91440" bIns="45720" rtlCol="0" anchor="ctr">
            <a:normAutofit fontScale="90000" lnSpcReduction="20000"/>
          </a:bodyPr>
          <a:lstStyle/>
          <a:p>
            <a:pPr lvl="0">
              <a:spcBef>
                <a:spcPct val="0"/>
              </a:spcBef>
            </a:pPr>
            <a:r>
              <a:rPr lang="en-US" sz="4400" dirty="0" smtClean="0">
                <a:solidFill>
                  <a:sysClr val="window" lastClr="FFFFFF"/>
                </a:solidFill>
                <a:latin typeface="Calibri"/>
                <a:ea typeface="+mj-ea"/>
                <a:cs typeface="+mj-cs"/>
              </a:rPr>
              <a:t>Fleet Size Required</a:t>
            </a:r>
            <a:endParaRPr kumimoji="0" lang="en-US" sz="4400" b="0" i="0" u="none" strike="noStrike" kern="1200" cap="none" spc="0" normalizeH="0" baseline="0" noProof="0" dirty="0">
              <a:ln>
                <a:noFill/>
              </a:ln>
              <a:solidFill>
                <a:sysClr val="window" lastClr="FFFFFF"/>
              </a:solidFill>
              <a:effectLst/>
              <a:uLnTx/>
              <a:uFillTx/>
              <a:latin typeface="Calibri"/>
              <a:ea typeface="+mj-ea"/>
              <a:cs typeface="+mj-cs"/>
            </a:endParaRPr>
          </a:p>
        </p:txBody>
      </p:sp>
      <p:sp>
        <p:nvSpPr>
          <p:cNvPr id="636" name="Rounded Rectangle 635"/>
          <p:cNvSpPr/>
          <p:nvPr/>
        </p:nvSpPr>
        <p:spPr>
          <a:xfrm>
            <a:off x="6858000" y="1676400"/>
            <a:ext cx="1676400" cy="914400"/>
          </a:xfrm>
          <a:prstGeom prst="roundRect">
            <a:avLst/>
          </a:prstGeom>
          <a:solidFill>
            <a:schemeClr val="accent5"/>
          </a:solidFill>
          <a:ln w="25400">
            <a:solidFill>
              <a:schemeClr val="accent5">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solidFill>
                  <a:schemeClr val="bg1"/>
                </a:solidFill>
              </a:rPr>
              <a:t>Carrier Size</a:t>
            </a:r>
          </a:p>
          <a:p>
            <a:pPr algn="ctr"/>
            <a:r>
              <a:rPr lang="en-US" dirty="0" smtClean="0">
                <a:solidFill>
                  <a:schemeClr val="bg1"/>
                </a:solidFill>
              </a:rPr>
              <a:t>1000 m3</a:t>
            </a:r>
            <a:endParaRPr lang="en-US" dirty="0">
              <a:solidFill>
                <a:schemeClr val="bg1"/>
              </a:solidFill>
            </a:endParaRPr>
          </a:p>
        </p:txBody>
      </p:sp>
      <p:graphicFrame>
        <p:nvGraphicFramePr>
          <p:cNvPr id="637" name="Chart 636"/>
          <p:cNvGraphicFramePr/>
          <p:nvPr/>
        </p:nvGraphicFramePr>
        <p:xfrm>
          <a:off x="533400" y="3733800"/>
          <a:ext cx="5486400" cy="3124200"/>
        </p:xfrm>
        <a:graphic>
          <a:graphicData uri="http://schemas.openxmlformats.org/drawingml/2006/chart">
            <c:chart xmlns:c="http://schemas.openxmlformats.org/drawingml/2006/chart" xmlns:r="http://schemas.openxmlformats.org/officeDocument/2006/relationships" r:id="rId3"/>
          </a:graphicData>
        </a:graphic>
      </p:graphicFrame>
      <p:sp>
        <p:nvSpPr>
          <p:cNvPr id="638" name="Rounded Rectangle 637"/>
          <p:cNvSpPr/>
          <p:nvPr/>
        </p:nvSpPr>
        <p:spPr>
          <a:xfrm>
            <a:off x="6934200" y="4800600"/>
            <a:ext cx="1676400" cy="914400"/>
          </a:xfrm>
          <a:prstGeom prst="roundRect">
            <a:avLst/>
          </a:prstGeom>
          <a:solidFill>
            <a:schemeClr val="accent4">
              <a:alpha val="61000"/>
            </a:schemeClr>
          </a:solidFill>
          <a:ln w="25400">
            <a:solidFill>
              <a:schemeClr val="accent4"/>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solidFill>
                  <a:schemeClr val="bg1"/>
                </a:solidFill>
              </a:rPr>
              <a:t>Carrier Size </a:t>
            </a:r>
          </a:p>
          <a:p>
            <a:pPr algn="ctr"/>
            <a:r>
              <a:rPr lang="en-US" dirty="0" smtClean="0">
                <a:solidFill>
                  <a:schemeClr val="bg1"/>
                </a:solidFill>
              </a:rPr>
              <a:t>10000 m3</a:t>
            </a:r>
            <a:endParaRPr lang="en-US" dirty="0">
              <a:solidFill>
                <a:schemeClr val="bg1"/>
              </a:solidFill>
            </a:endParaRPr>
          </a:p>
        </p:txBody>
      </p:sp>
      <p:sp>
        <p:nvSpPr>
          <p:cNvPr id="639" name="TextBox 638"/>
          <p:cNvSpPr txBox="1"/>
          <p:nvPr/>
        </p:nvSpPr>
        <p:spPr>
          <a:xfrm>
            <a:off x="762000" y="2743200"/>
            <a:ext cx="76200" cy="45719"/>
          </a:xfrm>
          <a:prstGeom prst="rect">
            <a:avLst/>
          </a:prstGeom>
          <a:noFill/>
        </p:spPr>
        <p:txBody>
          <a:bodyPr wrap="square" lIns="0" tIns="0" rIns="0" bIns="0" rtlCol="0">
            <a:noAutofit/>
          </a:bodyPr>
          <a:lstStyle/>
          <a:p>
            <a:pPr marL="177800" indent="-177800">
              <a:lnSpc>
                <a:spcPct val="113000"/>
              </a:lnSpc>
              <a:spcAft>
                <a:spcPts val="60"/>
              </a:spcAft>
            </a:pPr>
            <a:endParaRPr lang="en-US" sz="1600" dirty="0" smtClean="0"/>
          </a:p>
        </p:txBody>
      </p:sp>
      <p:graphicFrame>
        <p:nvGraphicFramePr>
          <p:cNvPr id="12" name="Chart 11"/>
          <p:cNvGraphicFramePr/>
          <p:nvPr/>
        </p:nvGraphicFramePr>
        <p:xfrm>
          <a:off x="457200" y="685800"/>
          <a:ext cx="5638800" cy="30480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8229600" cy="609600"/>
          </a:xfrm>
          <a:prstGeom prst="rect">
            <a:avLst/>
          </a:prstGeom>
          <a:solidFill>
            <a:srgbClr val="0066FF"/>
          </a:solidFill>
        </p:spPr>
        <p:txBody>
          <a:bodyPr vert="horz" lIns="91440" tIns="45720" rIns="91440" bIns="45720" rtlCol="0" anchor="ctr">
            <a:normAutofit fontScale="90000" lnSpcReduction="20000"/>
          </a:bodyPr>
          <a:lstStyle/>
          <a:p>
            <a:pPr lvl="0">
              <a:spcBef>
                <a:spcPct val="0"/>
              </a:spcBef>
            </a:pPr>
            <a:r>
              <a:rPr lang="en-US" sz="4400" dirty="0" smtClean="0">
                <a:solidFill>
                  <a:sysClr val="window" lastClr="FFFFFF"/>
                </a:solidFill>
                <a:latin typeface="Calibri"/>
                <a:ea typeface="+mj-ea"/>
                <a:cs typeface="+mj-cs"/>
              </a:rPr>
              <a:t>Fleet Size Required</a:t>
            </a:r>
            <a:endParaRPr kumimoji="0" lang="en-US" sz="4400" b="0" i="0" u="none" strike="noStrike" kern="1200" cap="none" spc="0" normalizeH="0" baseline="0" noProof="0" dirty="0">
              <a:ln>
                <a:noFill/>
              </a:ln>
              <a:solidFill>
                <a:sysClr val="window" lastClr="FFFFFF"/>
              </a:solidFill>
              <a:effectLst/>
              <a:uLnTx/>
              <a:uFillTx/>
              <a:latin typeface="Calibri"/>
              <a:ea typeface="+mj-ea"/>
              <a:cs typeface="+mj-cs"/>
            </a:endParaRPr>
          </a:p>
        </p:txBody>
      </p:sp>
      <p:sp>
        <p:nvSpPr>
          <p:cNvPr id="636" name="Rounded Rectangle 635"/>
          <p:cNvSpPr/>
          <p:nvPr/>
        </p:nvSpPr>
        <p:spPr>
          <a:xfrm>
            <a:off x="6858000" y="1676400"/>
            <a:ext cx="1676400" cy="914400"/>
          </a:xfrm>
          <a:prstGeom prst="roundRect">
            <a:avLst/>
          </a:prstGeom>
          <a:solidFill>
            <a:schemeClr val="accent5"/>
          </a:solidFill>
          <a:ln w="25400">
            <a:solidFill>
              <a:schemeClr val="accent5">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solidFill>
                  <a:schemeClr val="bg1"/>
                </a:solidFill>
              </a:rPr>
              <a:t>Carrier Size</a:t>
            </a:r>
          </a:p>
          <a:p>
            <a:pPr algn="ctr"/>
            <a:r>
              <a:rPr lang="en-US" dirty="0" smtClean="0">
                <a:solidFill>
                  <a:schemeClr val="bg1"/>
                </a:solidFill>
              </a:rPr>
              <a:t>1000 m3</a:t>
            </a:r>
            <a:endParaRPr lang="en-US" dirty="0">
              <a:solidFill>
                <a:schemeClr val="bg1"/>
              </a:solidFill>
            </a:endParaRPr>
          </a:p>
        </p:txBody>
      </p:sp>
      <p:graphicFrame>
        <p:nvGraphicFramePr>
          <p:cNvPr id="637" name="Chart 636"/>
          <p:cNvGraphicFramePr/>
          <p:nvPr/>
        </p:nvGraphicFramePr>
        <p:xfrm>
          <a:off x="533400" y="3733800"/>
          <a:ext cx="5486400" cy="3124200"/>
        </p:xfrm>
        <a:graphic>
          <a:graphicData uri="http://schemas.openxmlformats.org/drawingml/2006/chart">
            <c:chart xmlns:c="http://schemas.openxmlformats.org/drawingml/2006/chart" xmlns:r="http://schemas.openxmlformats.org/officeDocument/2006/relationships" r:id="rId3"/>
          </a:graphicData>
        </a:graphic>
      </p:graphicFrame>
      <p:sp>
        <p:nvSpPr>
          <p:cNvPr id="638" name="Rounded Rectangle 637"/>
          <p:cNvSpPr/>
          <p:nvPr/>
        </p:nvSpPr>
        <p:spPr>
          <a:xfrm>
            <a:off x="6934200" y="4800600"/>
            <a:ext cx="1676400" cy="914400"/>
          </a:xfrm>
          <a:prstGeom prst="roundRect">
            <a:avLst/>
          </a:prstGeom>
          <a:solidFill>
            <a:schemeClr val="accent4">
              <a:alpha val="61000"/>
            </a:schemeClr>
          </a:solidFill>
          <a:ln w="25400">
            <a:solidFill>
              <a:schemeClr val="accent4"/>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solidFill>
                  <a:schemeClr val="bg1"/>
                </a:solidFill>
              </a:rPr>
              <a:t>Carrier Size </a:t>
            </a:r>
          </a:p>
          <a:p>
            <a:pPr algn="ctr"/>
            <a:r>
              <a:rPr lang="en-US" dirty="0" smtClean="0">
                <a:solidFill>
                  <a:schemeClr val="bg1"/>
                </a:solidFill>
              </a:rPr>
              <a:t>10000 m3</a:t>
            </a:r>
            <a:endParaRPr lang="en-US" dirty="0">
              <a:solidFill>
                <a:schemeClr val="bg1"/>
              </a:solidFill>
            </a:endParaRPr>
          </a:p>
        </p:txBody>
      </p:sp>
      <p:sp>
        <p:nvSpPr>
          <p:cNvPr id="639" name="TextBox 638"/>
          <p:cNvSpPr txBox="1"/>
          <p:nvPr/>
        </p:nvSpPr>
        <p:spPr>
          <a:xfrm>
            <a:off x="762000" y="2743200"/>
            <a:ext cx="76200" cy="45719"/>
          </a:xfrm>
          <a:prstGeom prst="rect">
            <a:avLst/>
          </a:prstGeom>
          <a:noFill/>
        </p:spPr>
        <p:txBody>
          <a:bodyPr wrap="square" lIns="0" tIns="0" rIns="0" bIns="0" rtlCol="0">
            <a:noAutofit/>
          </a:bodyPr>
          <a:lstStyle/>
          <a:p>
            <a:pPr marL="177800" indent="-177800">
              <a:lnSpc>
                <a:spcPct val="113000"/>
              </a:lnSpc>
              <a:spcAft>
                <a:spcPts val="60"/>
              </a:spcAft>
            </a:pPr>
            <a:endParaRPr lang="en-US" sz="1600" dirty="0" smtClean="0"/>
          </a:p>
        </p:txBody>
      </p:sp>
      <p:graphicFrame>
        <p:nvGraphicFramePr>
          <p:cNvPr id="12" name="Chart 11"/>
          <p:cNvGraphicFramePr/>
          <p:nvPr/>
        </p:nvGraphicFramePr>
        <p:xfrm>
          <a:off x="457200" y="685800"/>
          <a:ext cx="5638800" cy="30480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hell layouts with foo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hell - Fonts">
      <a:majorFont>
        <a:latin typeface="Futura Medium"/>
        <a:ea typeface=""/>
        <a:cs typeface=""/>
      </a:majorFont>
      <a:minorFont>
        <a:latin typeface="Futura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177800" indent="-177800">
          <a:lnSpc>
            <a:spcPct val="113000"/>
          </a:lnSpc>
          <a:spcAft>
            <a:spcPts val="60"/>
          </a:spcAft>
          <a:buFont typeface="Wingdings"/>
          <a:buChar char="n"/>
          <a:defRPr sz="1600" dirty="0" smtClean="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1257</Words>
  <Application>Microsoft Office PowerPoint</Application>
  <PresentationFormat>On-screen Show (4:3)</PresentationFormat>
  <Paragraphs>347</Paragraphs>
  <Slides>12</Slides>
  <Notes>7</Notes>
  <HiddenSlides>1</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Office Theme</vt:lpstr>
      <vt:lpstr>Shell layouts with footer</vt:lpstr>
      <vt:lpstr> PGC-D3 – Small Scale LNG Definition and Technology Subgroup Insight on Small Scale LNG Logistics </vt:lpstr>
      <vt:lpstr>What is the goal of logistics analysis?</vt:lpstr>
      <vt:lpstr>Slide 3</vt:lpstr>
      <vt:lpstr>Slide 4</vt:lpstr>
      <vt:lpstr>Input/Output of a logistics analysis</vt:lpstr>
      <vt:lpstr>Input/Output of a logistics analysis</vt:lpstr>
      <vt:lpstr>Slide 7</vt:lpstr>
      <vt:lpstr>Slide 8</vt:lpstr>
      <vt:lpstr>Slide 9</vt:lpstr>
      <vt:lpstr>Slide 10</vt:lpstr>
      <vt:lpstr>Slide 11</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2012-10-11T21:14:44Z</dcterms:created>
  <dcterms:modified xsi:type="dcterms:W3CDTF">2014-05-06T13:59:58Z</dcterms:modified>
</cp:coreProperties>
</file>